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0" r:id="rId1"/>
    <p:sldMasterId id="2147483648" r:id="rId2"/>
    <p:sldMasterId id="2147483649" r:id="rId3"/>
  </p:sldMasterIdLst>
  <p:notesMasterIdLst>
    <p:notesMasterId r:id="rId11"/>
  </p:notesMasterIdLst>
  <p:handoutMasterIdLst>
    <p:handoutMasterId r:id="rId12"/>
  </p:handoutMasterIdLst>
  <p:sldIdLst>
    <p:sldId id="307" r:id="rId4"/>
    <p:sldId id="301" r:id="rId5"/>
    <p:sldId id="299" r:id="rId6"/>
    <p:sldId id="308" r:id="rId7"/>
    <p:sldId id="304" r:id="rId8"/>
    <p:sldId id="309" r:id="rId9"/>
    <p:sldId id="259" r:id="rId10"/>
  </p:sldIdLst>
  <p:sldSz cx="9144000" cy="6858000" type="screen4x3"/>
  <p:notesSz cx="6805613" cy="99441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2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64B4E6"/>
    <a:srgbClr val="006491"/>
    <a:srgbClr val="6B6B6B"/>
    <a:srgbClr val="000000"/>
    <a:srgbClr val="AA7100"/>
    <a:srgbClr val="005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39"/>
    <p:restoredTop sz="99244" autoAdjust="0"/>
  </p:normalViewPr>
  <p:slideViewPr>
    <p:cSldViewPr>
      <p:cViewPr varScale="1">
        <p:scale>
          <a:sx n="113" d="100"/>
          <a:sy n="113" d="100"/>
        </p:scale>
        <p:origin x="-107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70" y="648"/>
      </p:cViewPr>
      <p:guideLst>
        <p:guide orient="horz" pos="3132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 alt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3"/>
            <a:ext cx="2949575" cy="49688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 alt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7213"/>
            <a:ext cx="2949575" cy="49688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F6CD69-F708-6840-939A-7019D1D21B29}" type="slidenum">
              <a:rPr lang="fr-FR" altLang="en-US"/>
              <a:pPr/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599764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2813"/>
            <a:ext cx="4989513" cy="447516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noProof="0" smtClean="0"/>
              <a:t>Cliquez pour modifier les styles du texte du masque</a:t>
            </a:r>
          </a:p>
          <a:p>
            <a:pPr lvl="1"/>
            <a:r>
              <a:rPr lang="fr-FR" altLang="en-US" noProof="0" smtClean="0"/>
              <a:t>Deuxième niveau</a:t>
            </a:r>
          </a:p>
          <a:p>
            <a:pPr lvl="2"/>
            <a:r>
              <a:rPr lang="fr-FR" altLang="en-US" noProof="0" smtClean="0"/>
              <a:t>Troisième niveau</a:t>
            </a:r>
          </a:p>
          <a:p>
            <a:pPr lvl="3"/>
            <a:r>
              <a:rPr lang="fr-FR" altLang="en-US" noProof="0" smtClean="0"/>
              <a:t>Quatrième niveau</a:t>
            </a:r>
          </a:p>
          <a:p>
            <a:pPr lvl="4"/>
            <a:r>
              <a:rPr lang="fr-FR" altLang="en-US" noProof="0" smtClean="0"/>
              <a:t>Cinquième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49575" cy="49688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7213"/>
            <a:ext cx="2949575" cy="49688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7BF7BC-8F6B-C94E-A9E2-2E80BB0F2B4F}" type="slidenum">
              <a:rPr lang="fr-FR" altLang="en-US"/>
              <a:pPr/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5974558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fld id="{49B3753B-E4B5-6A4B-A89E-B774D67C59E3}" type="slidenum">
              <a:rPr lang="fr-FR" altLang="en-US" sz="1200"/>
              <a:pPr/>
              <a:t>1</a:t>
            </a:fld>
            <a:endParaRPr lang="fr-FR" altLang="en-US" sz="1200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>
                <a:ea typeface="Arial Unicode MS" charset="0"/>
                <a:cs typeface="Arial Unicode MS" charset="0"/>
              </a:rPr>
              <a:t>Introduction: explain that what we do – in a nutshell – is to help ambitious SMEs innovate and grow internationally.</a:t>
            </a:r>
          </a:p>
        </p:txBody>
      </p:sp>
    </p:spTree>
    <p:extLst>
      <p:ext uri="{BB962C8B-B14F-4D97-AF65-F5344CB8AC3E}">
        <p14:creationId xmlns:p14="http://schemas.microsoft.com/office/powerpoint/2010/main" val="2107801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BF7BC-8F6B-C94E-A9E2-2E80BB0F2B4F}" type="slidenum">
              <a:rPr lang="fr-FR" altLang="en-US" smtClean="0"/>
              <a:pPr/>
              <a:t>2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795262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BF7BC-8F6B-C94E-A9E2-2E80BB0F2B4F}" type="slidenum">
              <a:rPr lang="fr-FR" altLang="en-US" smtClean="0"/>
              <a:pPr/>
              <a:t>3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795262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BF7BC-8F6B-C94E-A9E2-2E80BB0F2B4F}" type="slidenum">
              <a:rPr lang="fr-FR" altLang="en-US" smtClean="0"/>
              <a:pPr/>
              <a:t>4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795262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BF7BC-8F6B-C94E-A9E2-2E80BB0F2B4F}" type="slidenum">
              <a:rPr lang="fr-FR" altLang="en-US" smtClean="0"/>
              <a:pPr/>
              <a:t>5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795262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BF7BC-8F6B-C94E-A9E2-2E80BB0F2B4F}" type="slidenum">
              <a:rPr lang="fr-FR" altLang="en-US" smtClean="0"/>
              <a:pPr/>
              <a:t>6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7952623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ea typeface="Arial Unicode MS" charset="0"/>
              <a:cs typeface="Arial Unicode MS" charset="0"/>
            </a:endParaRPr>
          </a:p>
        </p:txBody>
      </p:sp>
      <p:sp>
        <p:nvSpPr>
          <p:cNvPr id="737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fld id="{F53FF2C7-85C2-504C-A552-69A4BBD30217}" type="slidenum">
              <a:rPr lang="fr-FR" altLang="en-US" sz="1200"/>
              <a:pPr/>
              <a:t>7</a:t>
            </a:fld>
            <a:endParaRPr lang="fr-FR" altLang="en-US" sz="1200"/>
          </a:p>
        </p:txBody>
      </p:sp>
    </p:spTree>
    <p:extLst>
      <p:ext uri="{BB962C8B-B14F-4D97-AF65-F5344CB8AC3E}">
        <p14:creationId xmlns:p14="http://schemas.microsoft.com/office/powerpoint/2010/main" val="1824664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jpeg"/><Relationship Id="rId3" Type="http://schemas.openxmlformats.org/officeDocument/2006/relationships/image" Target="../media/image2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jpeg"/><Relationship Id="rId3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042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0486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-Step-Visual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n 2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agen 1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00788" y="5805488"/>
            <a:ext cx="2220912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ctángulo 24"/>
          <p:cNvSpPr>
            <a:spLocks noChangeArrowheads="1"/>
          </p:cNvSpPr>
          <p:nvPr userDrawn="1"/>
        </p:nvSpPr>
        <p:spPr bwMode="auto">
          <a:xfrm>
            <a:off x="468313" y="6515100"/>
            <a:ext cx="14049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s-ES_tradnl" altLang="es-ES_tradnl" sz="2000" baseline="30000" smtClean="0">
                <a:solidFill>
                  <a:srgbClr val="00567A"/>
                </a:solidFill>
                <a:latin typeface="MyriadPro-Regular" charset="0"/>
              </a:rPr>
              <a:t>een.ec.europa.eu</a:t>
            </a:r>
          </a:p>
        </p:txBody>
      </p:sp>
      <p:sp>
        <p:nvSpPr>
          <p:cNvPr id="26" name="Rectángulo 25"/>
          <p:cNvSpPr/>
          <p:nvPr userDrawn="1"/>
        </p:nvSpPr>
        <p:spPr bwMode="auto">
          <a:xfrm>
            <a:off x="3348038" y="6021388"/>
            <a:ext cx="2808287" cy="6477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endParaRPr lang="es-ES_tradnl" altLang="es-ES_tradnl"/>
          </a:p>
        </p:txBody>
      </p:sp>
      <p:sp>
        <p:nvSpPr>
          <p:cNvPr id="27" name="Rectángulo 19"/>
          <p:cNvSpPr>
            <a:spLocks noChangeArrowheads="1"/>
          </p:cNvSpPr>
          <p:nvPr userDrawn="1"/>
        </p:nvSpPr>
        <p:spPr bwMode="auto">
          <a:xfrm>
            <a:off x="3348038" y="6248400"/>
            <a:ext cx="28082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algn="ctr"/>
            <a:r>
              <a:rPr lang="en-US" altLang="en-US" sz="1200">
                <a:latin typeface="Myriad Pro Light" charset="0"/>
              </a:rPr>
              <a:t>PLACE PARTNER’S LOGO HERE</a:t>
            </a:r>
            <a:endParaRPr lang="fr-FR" altLang="en-US" sz="1200">
              <a:latin typeface="Myriad Pro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321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-Step-Visual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n 2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agen 1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00788" y="5805488"/>
            <a:ext cx="2220912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ctángulo 24"/>
          <p:cNvSpPr>
            <a:spLocks noChangeArrowheads="1"/>
          </p:cNvSpPr>
          <p:nvPr userDrawn="1"/>
        </p:nvSpPr>
        <p:spPr bwMode="auto">
          <a:xfrm>
            <a:off x="468313" y="6515100"/>
            <a:ext cx="14049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s-ES_tradnl" altLang="es-ES_tradnl" sz="2000" baseline="30000" smtClean="0">
                <a:solidFill>
                  <a:srgbClr val="00567A"/>
                </a:solidFill>
                <a:latin typeface="MyriadPro-Regular" charset="0"/>
              </a:rPr>
              <a:t>een.ec.europa.eu</a:t>
            </a:r>
          </a:p>
        </p:txBody>
      </p:sp>
      <p:sp>
        <p:nvSpPr>
          <p:cNvPr id="27" name="Rectángulo 26"/>
          <p:cNvSpPr/>
          <p:nvPr userDrawn="1"/>
        </p:nvSpPr>
        <p:spPr bwMode="auto">
          <a:xfrm>
            <a:off x="3348038" y="6021388"/>
            <a:ext cx="2808287" cy="6477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endParaRPr lang="es-ES_tradnl" altLang="es-ES_tradnl"/>
          </a:p>
        </p:txBody>
      </p:sp>
      <p:sp>
        <p:nvSpPr>
          <p:cNvPr id="28" name="Rectángulo 19"/>
          <p:cNvSpPr>
            <a:spLocks noChangeArrowheads="1"/>
          </p:cNvSpPr>
          <p:nvPr userDrawn="1"/>
        </p:nvSpPr>
        <p:spPr bwMode="auto">
          <a:xfrm>
            <a:off x="3348038" y="6248400"/>
            <a:ext cx="28082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algn="ctr"/>
            <a:r>
              <a:rPr lang="en-US" altLang="en-US" sz="1200">
                <a:latin typeface="Myriad Pro Light" charset="0"/>
              </a:rPr>
              <a:t>PLACE PARTNER’S LOGO HERE</a:t>
            </a:r>
            <a:endParaRPr lang="fr-FR" altLang="en-US" sz="1200">
              <a:latin typeface="Myriad Pro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523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985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theme" Target="../theme/theme2.xml"/><Relationship Id="rId5" Type="http://schemas.openxmlformats.org/officeDocument/2006/relationships/image" Target="../media/image4.jpeg"/><Relationship Id="rId6" Type="http://schemas.openxmlformats.org/officeDocument/2006/relationships/image" Target="../media/image2.jpeg"/><Relationship Id="rId7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2.jpe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magen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Imagen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00192" y="5733256"/>
            <a:ext cx="2220912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ángulo 4"/>
          <p:cNvSpPr>
            <a:spLocks noChangeArrowheads="1"/>
          </p:cNvSpPr>
          <p:nvPr/>
        </p:nvSpPr>
        <p:spPr bwMode="auto">
          <a:xfrm>
            <a:off x="684213" y="6515100"/>
            <a:ext cx="14049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s-ES_tradnl" altLang="es-ES_tradnl" sz="2000" baseline="30000" smtClean="0">
                <a:solidFill>
                  <a:srgbClr val="00567A"/>
                </a:solidFill>
                <a:latin typeface="MyriadPro-Regular" charset="0"/>
              </a:rPr>
              <a:t>een.ec.europa.eu</a:t>
            </a:r>
          </a:p>
        </p:txBody>
      </p:sp>
      <p:pic>
        <p:nvPicPr>
          <p:cNvPr id="6" name="Picture 5"/>
          <p:cNvPicPr/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20072" y="5751537"/>
            <a:ext cx="1114425" cy="1120775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/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48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4" charset="-128"/>
          <a:cs typeface="ＭＳ Ｐゴシック" pitchFamily="4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  <a:cs typeface="ＭＳ Ｐゴシック" pitchFamily="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  <a:cs typeface="ＭＳ Ｐゴシック" pitchFamily="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  <a:cs typeface="ＭＳ Ｐゴシック" pitchFamily="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  <a:cs typeface="ＭＳ Ｐゴシック" pitchFamily="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4" charset="-128"/>
          <a:cs typeface="ＭＳ Ｐゴシック" pitchFamily="4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1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00192" y="5733256"/>
            <a:ext cx="2220912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ángulo 8"/>
          <p:cNvSpPr>
            <a:spLocks noChangeArrowheads="1"/>
          </p:cNvSpPr>
          <p:nvPr/>
        </p:nvSpPr>
        <p:spPr bwMode="auto">
          <a:xfrm>
            <a:off x="468313" y="6515100"/>
            <a:ext cx="14049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s-ES_tradnl" altLang="es-ES_tradnl" sz="2000" baseline="30000" smtClean="0">
                <a:solidFill>
                  <a:srgbClr val="00567A"/>
                </a:solidFill>
                <a:latin typeface="MyriadPro-Regular" charset="0"/>
              </a:rPr>
              <a:t>een.ec.europa.eu</a:t>
            </a:r>
          </a:p>
        </p:txBody>
      </p:sp>
      <p:pic>
        <p:nvPicPr>
          <p:cNvPr id="6" name="Picture 5"/>
          <p:cNvPicPr/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20072" y="5737225"/>
            <a:ext cx="1114425" cy="1120775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/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23" r:id="rId1"/>
    <p:sldLayoutId id="2147484146" r:id="rId2"/>
    <p:sldLayoutId id="2147484147" r:id="rId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49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491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491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491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491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5FA9"/>
          </a:solidFill>
          <a:latin typeface="Arial" charset="0"/>
          <a:ea typeface="Arial Unicode MS" pitchFamily="34" charset="-128"/>
          <a:cs typeface="Arial Unicode MS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5FA9"/>
          </a:solidFill>
          <a:latin typeface="Arial" charset="0"/>
          <a:ea typeface="Arial Unicode MS" pitchFamily="34" charset="-128"/>
          <a:cs typeface="Arial Unicode MS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5FA9"/>
          </a:solidFill>
          <a:latin typeface="Arial" charset="0"/>
          <a:ea typeface="Arial Unicode MS" pitchFamily="34" charset="-128"/>
          <a:cs typeface="Arial Unicode MS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5FA9"/>
          </a:solidFill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49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4B4E6"/>
        </a:buClr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49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4B4E6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491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5FA9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5FA9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5FA9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5FA9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n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Imagen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00788" y="5805488"/>
            <a:ext cx="2220912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ángulo 4"/>
          <p:cNvSpPr>
            <a:spLocks noChangeArrowheads="1"/>
          </p:cNvSpPr>
          <p:nvPr/>
        </p:nvSpPr>
        <p:spPr bwMode="auto">
          <a:xfrm>
            <a:off x="468313" y="6515100"/>
            <a:ext cx="14049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s-ES_tradnl" altLang="es-ES_tradnl" sz="2000" baseline="30000" smtClean="0">
                <a:solidFill>
                  <a:srgbClr val="00567A"/>
                </a:solidFill>
                <a:latin typeface="MyriadPro-Regular" charset="0"/>
              </a:rPr>
              <a:t>een.ec.europa.eu</a:t>
            </a:r>
          </a:p>
        </p:txBody>
      </p:sp>
      <p:pic>
        <p:nvPicPr>
          <p:cNvPr id="6" name="Picture 5"/>
          <p:cNvPicPr/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2080" y="5805264"/>
            <a:ext cx="1114425" cy="1120775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/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30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4" charset="-128"/>
          <a:cs typeface="ＭＳ Ｐゴシック" pitchFamily="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  <a:cs typeface="ＭＳ Ｐゴシック" pitchFamily="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  <a:cs typeface="ＭＳ Ｐゴシック" pitchFamily="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  <a:cs typeface="ＭＳ Ｐゴシック" pitchFamily="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  <a:cs typeface="ＭＳ Ｐゴシック" pitchFamily="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4" charset="-128"/>
          <a:cs typeface="ＭＳ Ｐゴシック" pitchFamily="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image" Target="../media/image18.emf"/><Relationship Id="rId5" Type="http://schemas.openxmlformats.org/officeDocument/2006/relationships/image" Target="../media/image19.emf"/><Relationship Id="rId6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4" Type="http://schemas.openxmlformats.org/officeDocument/2006/relationships/hyperlink" Target="https://www.facebook.com/Tehimpuls/videos/1138116529628481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14376" y="1052736"/>
            <a:ext cx="3829624" cy="3714286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6749"/>
            <a:ext cx="9144000" cy="255206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7504" y="2780928"/>
            <a:ext cx="590465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PH" b="1" dirty="0">
                <a:solidFill>
                  <a:srgbClr val="006491"/>
                </a:solidFill>
                <a:latin typeface="Myriad Pro"/>
                <a:ea typeface="Arial Unicode MS"/>
                <a:cs typeface="Myriad Pro"/>
              </a:rPr>
              <a:t>Enterprise Europe </a:t>
            </a:r>
            <a:r>
              <a:rPr lang="en-PH" b="1" dirty="0" smtClean="0">
                <a:solidFill>
                  <a:srgbClr val="006491"/>
                </a:solidFill>
                <a:latin typeface="Myriad Pro"/>
                <a:ea typeface="Arial Unicode MS"/>
                <a:cs typeface="Myriad Pro"/>
              </a:rPr>
              <a:t>Network</a:t>
            </a:r>
          </a:p>
          <a:p>
            <a:pPr>
              <a:spcAft>
                <a:spcPts val="0"/>
              </a:spcAft>
            </a:pPr>
            <a:r>
              <a:rPr lang="en-PH" b="1" dirty="0" smtClean="0">
                <a:solidFill>
                  <a:srgbClr val="006491"/>
                </a:solidFill>
                <a:latin typeface="Myriad Pro"/>
                <a:ea typeface="Arial Unicode MS"/>
                <a:cs typeface="Myriad Pro"/>
              </a:rPr>
              <a:t> </a:t>
            </a:r>
          </a:p>
          <a:p>
            <a:pPr>
              <a:spcAft>
                <a:spcPts val="0"/>
              </a:spcAft>
            </a:pPr>
            <a:r>
              <a:rPr lang="en-PH" b="1" dirty="0" smtClean="0">
                <a:solidFill>
                  <a:srgbClr val="006491"/>
                </a:solidFill>
                <a:latin typeface="Myriad Pro"/>
                <a:ea typeface="Arial Unicode MS"/>
                <a:cs typeface="Myriad Pro"/>
              </a:rPr>
              <a:t>Common aspects – our experience</a:t>
            </a:r>
          </a:p>
          <a:p>
            <a:pPr>
              <a:spcAft>
                <a:spcPts val="0"/>
              </a:spcAft>
            </a:pPr>
            <a:endParaRPr lang="en-US" sz="1000" dirty="0">
              <a:effectLst/>
              <a:latin typeface="Times"/>
              <a:ea typeface="ＭＳ 明朝"/>
              <a:cs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US" i="1" dirty="0" smtClean="0">
                <a:solidFill>
                  <a:srgbClr val="006491"/>
                </a:solidFill>
                <a:latin typeface="Myriad Pro"/>
                <a:ea typeface="Arial Unicode MS"/>
                <a:cs typeface="Myriad Pro"/>
              </a:rPr>
              <a:t>Bianca </a:t>
            </a:r>
            <a:r>
              <a:rPr lang="en-US" i="1" dirty="0" err="1" smtClean="0">
                <a:solidFill>
                  <a:srgbClr val="006491"/>
                </a:solidFill>
                <a:latin typeface="Myriad Pro"/>
                <a:ea typeface="Arial Unicode MS"/>
                <a:cs typeface="Myriad Pro"/>
              </a:rPr>
              <a:t>Tătaru</a:t>
            </a:r>
            <a:endParaRPr lang="en-US" sz="1000" dirty="0">
              <a:effectLst/>
              <a:latin typeface="Times"/>
              <a:ea typeface="ＭＳ 明朝"/>
              <a:cs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US" sz="2400" i="1" kern="1200" dirty="0" smtClean="0">
                <a:solidFill>
                  <a:srgbClr val="006491"/>
                </a:solidFill>
                <a:effectLst/>
                <a:latin typeface="Myriad Pro"/>
                <a:ea typeface="Arial Unicode MS"/>
                <a:cs typeface="Myriad Pro"/>
              </a:rPr>
              <a:t>West RDA - Ro-Boost SMEs </a:t>
            </a:r>
            <a:r>
              <a:rPr lang="en-US" i="1" dirty="0" smtClean="0">
                <a:solidFill>
                  <a:srgbClr val="006491"/>
                </a:solidFill>
                <a:latin typeface="Myriad Pro"/>
                <a:ea typeface="Arial Unicode MS"/>
                <a:cs typeface="Myriad Pro"/>
              </a:rPr>
              <a:t>Consortium</a:t>
            </a:r>
            <a:endParaRPr lang="en-US" sz="1000" dirty="0">
              <a:effectLst/>
              <a:latin typeface="Times"/>
              <a:ea typeface="ＭＳ 明朝"/>
              <a:cs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PH" sz="2400" i="1" kern="1200" dirty="0" smtClean="0">
                <a:solidFill>
                  <a:srgbClr val="006491"/>
                </a:solidFill>
                <a:effectLst/>
                <a:latin typeface="Myriad Pro"/>
                <a:ea typeface="Arial Unicode MS"/>
                <a:cs typeface="Myriad Pro"/>
              </a:rPr>
              <a:t>EEN national Meeting - June 2017</a:t>
            </a:r>
            <a:endParaRPr lang="en-US" sz="1000" dirty="0">
              <a:effectLst/>
              <a:latin typeface="Times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35883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7434869" y="5259401"/>
            <a:ext cx="145828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Myriad Pro" charset="0"/>
                <a:cs typeface="Myriad Pro" charset="0"/>
              </a:rPr>
              <a:t>LOCAL</a:t>
            </a:r>
          </a:p>
          <a:p>
            <a:pPr algn="ctr"/>
            <a:r>
              <a:rPr lang="en-GB" sz="1400" dirty="0">
                <a:solidFill>
                  <a:schemeClr val="bg1"/>
                </a:solidFill>
                <a:latin typeface="Myriad Pro" charset="0"/>
                <a:cs typeface="Myriad Pro" charset="0"/>
              </a:rPr>
              <a:t>EXPERTS </a:t>
            </a:r>
            <a:endParaRPr lang="en-US" sz="1400" dirty="0">
              <a:solidFill>
                <a:schemeClr val="bg1"/>
              </a:solidFill>
              <a:latin typeface="Myriad Pro" charset="0"/>
              <a:cs typeface="Myriad Pro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11560" y="1988840"/>
            <a:ext cx="5292080" cy="2634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Wingdings" charset="2"/>
              <a:buChar char="§"/>
            </a:pPr>
            <a:r>
              <a:rPr lang="ro-RO" sz="1600" b="1" dirty="0">
                <a:solidFill>
                  <a:srgbClr val="006491"/>
                </a:solidFill>
                <a:latin typeface="Myriad Pro"/>
                <a:ea typeface="Calibri" charset="0"/>
                <a:cs typeface="Myriad Pro"/>
              </a:rPr>
              <a:t>Fields covered: Intelligent </a:t>
            </a:r>
            <a:r>
              <a:rPr lang="ro-RO" sz="1600" b="1" dirty="0" smtClean="0">
                <a:solidFill>
                  <a:srgbClr val="006491"/>
                </a:solidFill>
                <a:latin typeface="Myriad Pro"/>
                <a:ea typeface="Calibri" charset="0"/>
                <a:cs typeface="Myriad Pro"/>
              </a:rPr>
              <a:t>transport; </a:t>
            </a:r>
            <a:r>
              <a:rPr lang="ro-RO" sz="1600" b="1" dirty="0">
                <a:solidFill>
                  <a:srgbClr val="006491"/>
                </a:solidFill>
                <a:latin typeface="Myriad Pro"/>
                <a:ea typeface="Calibri" charset="0"/>
                <a:cs typeface="Myriad Pro"/>
              </a:rPr>
              <a:t>GPS </a:t>
            </a:r>
            <a:r>
              <a:rPr lang="ro-RO" sz="1600" b="1" dirty="0" smtClean="0">
                <a:solidFill>
                  <a:srgbClr val="006491"/>
                </a:solidFill>
                <a:latin typeface="Myriad Pro"/>
                <a:ea typeface="Calibri" charset="0"/>
                <a:cs typeface="Myriad Pro"/>
              </a:rPr>
              <a:t>applications; Production </a:t>
            </a:r>
            <a:r>
              <a:rPr lang="ro-RO" sz="1600" b="1" dirty="0">
                <a:solidFill>
                  <a:srgbClr val="006491"/>
                </a:solidFill>
                <a:latin typeface="Myriad Pro"/>
                <a:ea typeface="Calibri" charset="0"/>
                <a:cs typeface="Myriad Pro"/>
              </a:rPr>
              <a:t>of commercial and passenger </a:t>
            </a:r>
            <a:r>
              <a:rPr lang="ro-RO" sz="1600" b="1" dirty="0" smtClean="0">
                <a:solidFill>
                  <a:srgbClr val="006491"/>
                </a:solidFill>
                <a:latin typeface="Myriad Pro"/>
                <a:ea typeface="Calibri" charset="0"/>
                <a:cs typeface="Myriad Pro"/>
              </a:rPr>
              <a:t>vehicles; </a:t>
            </a:r>
            <a:r>
              <a:rPr lang="ro-RO" sz="1600" b="1" dirty="0">
                <a:solidFill>
                  <a:srgbClr val="006491"/>
                </a:solidFill>
                <a:latin typeface="Myriad Pro"/>
                <a:ea typeface="Calibri" charset="0"/>
                <a:cs typeface="Myriad Pro"/>
              </a:rPr>
              <a:t>Motorsport technologies Supplier chains </a:t>
            </a:r>
            <a:r>
              <a:rPr lang="ro-RO" sz="1600" b="1" dirty="0" smtClean="0">
                <a:solidFill>
                  <a:srgbClr val="006491"/>
                </a:solidFill>
                <a:latin typeface="Myriad Pro"/>
                <a:ea typeface="Calibri" charset="0"/>
                <a:cs typeface="Myriad Pro"/>
              </a:rPr>
              <a:t>; "</a:t>
            </a:r>
            <a:r>
              <a:rPr lang="ro-RO" sz="1600" b="1" dirty="0">
                <a:solidFill>
                  <a:srgbClr val="006491"/>
                </a:solidFill>
                <a:latin typeface="Myriad Pro"/>
                <a:ea typeface="Calibri" charset="0"/>
                <a:cs typeface="Myriad Pro"/>
              </a:rPr>
              <a:t>Mobility" as a concept</a:t>
            </a:r>
          </a:p>
          <a:p>
            <a:pPr marL="342900" indent="-342900" algn="just">
              <a:lnSpc>
                <a:spcPct val="115000"/>
              </a:lnSpc>
              <a:buFont typeface="Wingdings" charset="2"/>
              <a:buChar char="§"/>
            </a:pPr>
            <a:r>
              <a:rPr lang="ro-RO" sz="1600" b="1" dirty="0">
                <a:solidFill>
                  <a:srgbClr val="006491"/>
                </a:solidFill>
                <a:latin typeface="Myriad Pro"/>
                <a:ea typeface="Calibri" charset="0"/>
                <a:cs typeface="Myriad Pro"/>
              </a:rPr>
              <a:t>Members meet twice a year;</a:t>
            </a:r>
          </a:p>
          <a:p>
            <a:pPr marL="342900" indent="-342900" algn="just">
              <a:lnSpc>
                <a:spcPct val="115000"/>
              </a:lnSpc>
              <a:buFont typeface="Wingdings" charset="2"/>
              <a:buChar char="§"/>
            </a:pPr>
            <a:r>
              <a:rPr lang="ro-RO" sz="1600" b="1" dirty="0">
                <a:solidFill>
                  <a:srgbClr val="006491"/>
                </a:solidFill>
                <a:latin typeface="Myriad Pro"/>
                <a:ea typeface="Calibri" charset="0"/>
                <a:cs typeface="Myriad Pro"/>
              </a:rPr>
              <a:t>The agenda usually includes organizing events (brokerage), building business partnerships between customers from different countries, partnerships in EC-funded projects, etc.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323528" y="1268760"/>
            <a:ext cx="8640960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ro-RO" sz="2800" dirty="0" smtClean="0">
                <a:latin typeface="Calibri" charset="0"/>
                <a:ea typeface="ＭＳ Ｐゴシック" charset="0"/>
              </a:rPr>
              <a:t> Automotive Sector Group</a:t>
            </a:r>
            <a:endParaRPr lang="en-GB" sz="2800" dirty="0">
              <a:solidFill>
                <a:srgbClr val="64B4E6"/>
              </a:solidFill>
              <a:latin typeface="Arial" charset="0"/>
              <a:ea typeface="ＭＳ Ｐゴシック" charset="0"/>
            </a:endParaRPr>
          </a:p>
        </p:txBody>
      </p:sp>
      <p:graphicFrame>
        <p:nvGraphicFramePr>
          <p:cNvPr id="20" name="Group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318553"/>
              </p:ext>
            </p:extLst>
          </p:nvPr>
        </p:nvGraphicFramePr>
        <p:xfrm>
          <a:off x="685800" y="396875"/>
          <a:ext cx="5562600" cy="263525"/>
        </p:xfrm>
        <a:graphic>
          <a:graphicData uri="http://schemas.openxmlformats.org/drawingml/2006/table">
            <a:tbl>
              <a:tblPr/>
              <a:tblGrid>
                <a:gridCol w="5562600"/>
              </a:tblGrid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491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rgbClr val="64B4E6"/>
                        </a:buClr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649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4B4E6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Enterprise Europe Network </a:t>
                      </a:r>
                      <a:r>
                        <a:rPr kumimoji="0" lang="en-US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|</a:t>
                      </a: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 </a:t>
                      </a:r>
                      <a:r>
                        <a:rPr kumimoji="0" lang="fr-F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June</a:t>
                      </a: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 2017 | </a:t>
                      </a:r>
                      <a:fld id="{333BE222-73B0-A141-948C-C1C12DA1963A}" type="slidenum">
                        <a:rPr kumimoji="0" lang="fr-F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t>2</a:t>
                      </a:fld>
                      <a:endParaRPr kumimoji="0" lang="fr-F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logger Sans" charset="0"/>
                        <a:ea typeface="Arial Unicode MS" charset="0"/>
                        <a:cs typeface="Arial Unicode MS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84168" y="4221088"/>
            <a:ext cx="2808312" cy="105564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84168" y="1628800"/>
            <a:ext cx="2687813" cy="201586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552" y="4869160"/>
            <a:ext cx="4320480" cy="89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994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076" y="1988840"/>
            <a:ext cx="74302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Wingdings" charset="2"/>
              <a:buChar char="ü"/>
              <a:defRPr/>
            </a:pPr>
            <a:r>
              <a:rPr lang="en-GB" sz="2000" b="1" dirty="0" smtClean="0">
                <a:solidFill>
                  <a:srgbClr val="006491"/>
                </a:solidFill>
                <a:latin typeface="Myriad Pro"/>
                <a:cs typeface="Myriad Pro"/>
              </a:rPr>
              <a:t>1577 </a:t>
            </a:r>
            <a:r>
              <a:rPr lang="en-GB" sz="2000" b="1" dirty="0">
                <a:solidFill>
                  <a:srgbClr val="006491"/>
                </a:solidFill>
                <a:latin typeface="Myriad Pro"/>
                <a:cs typeface="Myriad Pro"/>
              </a:rPr>
              <a:t>unique clients</a:t>
            </a:r>
            <a:r>
              <a:rPr lang="en-GB" sz="2000" dirty="0">
                <a:solidFill>
                  <a:srgbClr val="006491"/>
                </a:solidFill>
                <a:latin typeface="Myriad Pro"/>
                <a:cs typeface="Myriad Pro"/>
              </a:rPr>
              <a:t> were reached in </a:t>
            </a:r>
            <a:r>
              <a:rPr lang="en-GB" sz="2000" dirty="0" smtClean="0">
                <a:solidFill>
                  <a:srgbClr val="006491"/>
                </a:solidFill>
                <a:latin typeface="Myriad Pro"/>
                <a:cs typeface="Myriad Pro"/>
              </a:rPr>
              <a:t>2015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Wingdings" charset="2"/>
              <a:buChar char="ü"/>
              <a:defRPr/>
            </a:pPr>
            <a:r>
              <a:rPr lang="en-GB" sz="2000" dirty="0" smtClean="0">
                <a:solidFill>
                  <a:srgbClr val="006491"/>
                </a:solidFill>
                <a:latin typeface="Myriad Pro"/>
                <a:cs typeface="Myriad Pro"/>
              </a:rPr>
              <a:t> </a:t>
            </a:r>
            <a:r>
              <a:rPr lang="en-GB" sz="2000" b="1" dirty="0" smtClean="0">
                <a:solidFill>
                  <a:srgbClr val="006491"/>
                </a:solidFill>
                <a:latin typeface="Myriad Pro"/>
                <a:cs typeface="Myriad Pro"/>
              </a:rPr>
              <a:t>926 </a:t>
            </a:r>
            <a:r>
              <a:rPr lang="en-GB" sz="2000" dirty="0">
                <a:solidFill>
                  <a:srgbClr val="006491"/>
                </a:solidFill>
                <a:latin typeface="Myriad Pro"/>
                <a:cs typeface="Myriad Pro"/>
              </a:rPr>
              <a:t>in 2016 via electronic alerts, newsletters, and </a:t>
            </a:r>
            <a:r>
              <a:rPr lang="en-GB" sz="2000" dirty="0" smtClean="0">
                <a:solidFill>
                  <a:srgbClr val="006491"/>
                </a:solidFill>
                <a:latin typeface="Myriad Pro"/>
                <a:cs typeface="Myriad Pro"/>
              </a:rPr>
              <a:t>invitations</a:t>
            </a:r>
            <a:endParaRPr lang="en-GB" sz="2000" dirty="0">
              <a:solidFill>
                <a:srgbClr val="006491"/>
              </a:solidFill>
              <a:latin typeface="Myriad Pro"/>
              <a:cs typeface="Myriad Pro"/>
            </a:endParaRP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Wingdings" charset="2"/>
              <a:buChar char="ü"/>
              <a:defRPr/>
            </a:pPr>
            <a:r>
              <a:rPr lang="en-GB" sz="2000" b="1" dirty="0" smtClean="0">
                <a:solidFill>
                  <a:srgbClr val="006491"/>
                </a:solidFill>
                <a:latin typeface="Myriad Pro"/>
                <a:cs typeface="Myriad Pro"/>
              </a:rPr>
              <a:t>8.659</a:t>
            </a:r>
            <a:r>
              <a:rPr lang="en-GB" sz="2000" dirty="0" smtClean="0">
                <a:solidFill>
                  <a:srgbClr val="006491"/>
                </a:solidFill>
                <a:latin typeface="Myriad Pro"/>
                <a:cs typeface="Myriad Pro"/>
              </a:rPr>
              <a:t> </a:t>
            </a:r>
            <a:r>
              <a:rPr lang="en-GB" sz="2000" dirty="0">
                <a:solidFill>
                  <a:srgbClr val="006491"/>
                </a:solidFill>
                <a:latin typeface="Myriad Pro"/>
                <a:cs typeface="Myriad Pro"/>
              </a:rPr>
              <a:t>recipients were reached via social media in 2016, amounting to </a:t>
            </a:r>
            <a:endParaRPr lang="en-GB" sz="2000" dirty="0" smtClean="0">
              <a:solidFill>
                <a:srgbClr val="006491"/>
              </a:solidFill>
              <a:latin typeface="Myriad Pro"/>
              <a:cs typeface="Myriad Pro"/>
            </a:endParaRP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Wingdings" charset="2"/>
              <a:buChar char="ü"/>
              <a:defRPr/>
            </a:pPr>
            <a:r>
              <a:rPr lang="en-GB" sz="2000" b="1" dirty="0" smtClean="0">
                <a:solidFill>
                  <a:srgbClr val="006491"/>
                </a:solidFill>
                <a:latin typeface="Myriad Pro"/>
                <a:cs typeface="Myriad Pro"/>
              </a:rPr>
              <a:t>16.686 </a:t>
            </a:r>
            <a:r>
              <a:rPr lang="en-GB" sz="2000" b="1" dirty="0">
                <a:solidFill>
                  <a:srgbClr val="006491"/>
                </a:solidFill>
                <a:latin typeface="Myriad Pro"/>
                <a:cs typeface="Myriad Pro"/>
              </a:rPr>
              <a:t>reach-out</a:t>
            </a:r>
            <a:r>
              <a:rPr lang="en-GB" sz="2000" dirty="0">
                <a:solidFill>
                  <a:srgbClr val="006491"/>
                </a:solidFill>
                <a:latin typeface="Myriad Pro"/>
                <a:cs typeface="Myriad Pro"/>
              </a:rPr>
              <a:t> in the 2015-2016 </a:t>
            </a:r>
            <a:r>
              <a:rPr lang="en-GB" sz="2000" dirty="0" smtClean="0">
                <a:solidFill>
                  <a:srgbClr val="006491"/>
                </a:solidFill>
                <a:latin typeface="Myriad Pro"/>
                <a:cs typeface="Myriad Pro"/>
              </a:rPr>
              <a:t>period</a:t>
            </a:r>
            <a:endParaRPr lang="en-US" sz="2000" dirty="0">
              <a:solidFill>
                <a:srgbClr val="006491"/>
              </a:solidFill>
              <a:latin typeface="Myriad Pro"/>
              <a:cs typeface="Myriad Pro"/>
            </a:endParaRP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Wingdings" charset="2"/>
              <a:buChar char="ü"/>
              <a:defRPr/>
            </a:pPr>
            <a:r>
              <a:rPr lang="en-GB" sz="2000" dirty="0" smtClean="0">
                <a:solidFill>
                  <a:srgbClr val="006491"/>
                </a:solidFill>
                <a:latin typeface="Myriad Pro"/>
                <a:cs typeface="Myriad Pro"/>
              </a:rPr>
              <a:t>The Consortium’s website was launched successfully in the beginning of 2016, numbering </a:t>
            </a:r>
            <a:r>
              <a:rPr lang="en-GB" sz="2000" b="1" dirty="0" smtClean="0">
                <a:solidFill>
                  <a:srgbClr val="006491"/>
                </a:solidFill>
                <a:latin typeface="Myriad Pro"/>
                <a:cs typeface="Myriad Pro"/>
              </a:rPr>
              <a:t>18.941 unique visitors</a:t>
            </a:r>
            <a:r>
              <a:rPr lang="en-GB" sz="2000" dirty="0" smtClean="0">
                <a:solidFill>
                  <a:srgbClr val="006491"/>
                </a:solidFill>
                <a:latin typeface="Myriad Pro"/>
                <a:cs typeface="Myriad Pro"/>
              </a:rPr>
              <a:t> by end of the year</a:t>
            </a:r>
            <a:endParaRPr lang="en-US" sz="2000" dirty="0" smtClean="0">
              <a:solidFill>
                <a:srgbClr val="006491"/>
              </a:solidFill>
              <a:latin typeface="Myriad Pro"/>
              <a:cs typeface="Myriad Pro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79512" y="1340768"/>
            <a:ext cx="91440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ro-RO" sz="2400" dirty="0" smtClean="0">
                <a:latin typeface="Myriad Pro"/>
                <a:ea typeface="ＭＳ Ｐゴシック" charset="0"/>
                <a:cs typeface="Myriad Pro"/>
              </a:rPr>
              <a:t>Communication Facts &amp; figures 2015 -2016</a:t>
            </a:r>
            <a:endParaRPr lang="en-GB" sz="2400" dirty="0">
              <a:latin typeface="Myriad Pro"/>
              <a:ea typeface="ＭＳ Ｐゴシック" charset="0"/>
              <a:cs typeface="Myriad Pro"/>
            </a:endParaRPr>
          </a:p>
        </p:txBody>
      </p:sp>
      <p:graphicFrame>
        <p:nvGraphicFramePr>
          <p:cNvPr id="21" name="Group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806311"/>
              </p:ext>
            </p:extLst>
          </p:nvPr>
        </p:nvGraphicFramePr>
        <p:xfrm>
          <a:off x="685800" y="396875"/>
          <a:ext cx="5562600" cy="263525"/>
        </p:xfrm>
        <a:graphic>
          <a:graphicData uri="http://schemas.openxmlformats.org/drawingml/2006/table">
            <a:tbl>
              <a:tblPr/>
              <a:tblGrid>
                <a:gridCol w="5562600"/>
              </a:tblGrid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491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rgbClr val="64B4E6"/>
                        </a:buClr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649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4B4E6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Enterprise Europe Network  I </a:t>
                      </a:r>
                      <a:r>
                        <a:rPr kumimoji="0" lang="fr-F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June</a:t>
                      </a: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 2017 | 3</a:t>
                      </a:r>
                      <a:endParaRPr kumimoji="0" lang="fr-F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logger Sans" charset="0"/>
                        <a:ea typeface="Arial Unicode MS" charset="0"/>
                        <a:cs typeface="Arial Unicode MS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7" name="Picture 2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8264" y="1340768"/>
            <a:ext cx="1235720" cy="123572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52320" y="3140968"/>
            <a:ext cx="787662" cy="795164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452320" y="4293096"/>
            <a:ext cx="894867" cy="1256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137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844824"/>
            <a:ext cx="4608512" cy="4431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Wingdings" charset="2"/>
              <a:buChar char="ü"/>
              <a:defRPr/>
            </a:pPr>
            <a:r>
              <a:rPr lang="en-GB" sz="1400" b="1" dirty="0">
                <a:solidFill>
                  <a:srgbClr val="006491"/>
                </a:solidFill>
                <a:latin typeface="Myriad Pro"/>
                <a:cs typeface="Myriad Pro"/>
              </a:rPr>
              <a:t>Increase visibility of the network </a:t>
            </a:r>
            <a:r>
              <a:rPr lang="en-GB" sz="1400" b="1" dirty="0" smtClean="0">
                <a:solidFill>
                  <a:srgbClr val="006491"/>
                </a:solidFill>
                <a:latin typeface="Myriad Pro"/>
                <a:cs typeface="Myriad Pro"/>
              </a:rPr>
              <a:t>through  </a:t>
            </a:r>
            <a:r>
              <a:rPr lang="en-GB" sz="1400" b="1" dirty="0">
                <a:solidFill>
                  <a:srgbClr val="006491"/>
                </a:solidFill>
                <a:latin typeface="Myriad Pro"/>
                <a:cs typeface="Myriad Pro"/>
              </a:rPr>
              <a:t>continuous promotion </a:t>
            </a:r>
            <a:r>
              <a:rPr lang="en-GB" sz="1400" b="1" dirty="0" smtClean="0">
                <a:solidFill>
                  <a:srgbClr val="006491"/>
                </a:solidFill>
                <a:latin typeface="Myriad Pro"/>
                <a:cs typeface="Myriad Pro"/>
              </a:rPr>
              <a:t>(</a:t>
            </a:r>
            <a:r>
              <a:rPr lang="en-GB" sz="1400" b="1" dirty="0">
                <a:solidFill>
                  <a:srgbClr val="006491"/>
                </a:solidFill>
                <a:latin typeface="Myriad Pro"/>
                <a:cs typeface="Myriad Pro"/>
              </a:rPr>
              <a:t>media relationships, organize events for information and </a:t>
            </a:r>
            <a:r>
              <a:rPr lang="en-GB" sz="1400" b="1" dirty="0" smtClean="0">
                <a:solidFill>
                  <a:srgbClr val="006491"/>
                </a:solidFill>
                <a:latin typeface="Myriad Pro"/>
                <a:cs typeface="Myriad Pro"/>
              </a:rPr>
              <a:t>dissemination, social media)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Wingdings" charset="2"/>
              <a:buChar char="ü"/>
              <a:defRPr/>
            </a:pPr>
            <a:r>
              <a:rPr lang="en-GB" sz="1400" b="1" dirty="0" smtClean="0">
                <a:solidFill>
                  <a:srgbClr val="006491"/>
                </a:solidFill>
                <a:latin typeface="Myriad Pro"/>
                <a:cs typeface="Myriad Pro"/>
              </a:rPr>
              <a:t>Build </a:t>
            </a:r>
            <a:r>
              <a:rPr lang="en-GB" sz="1400" b="1" dirty="0">
                <a:solidFill>
                  <a:srgbClr val="006491"/>
                </a:solidFill>
                <a:latin typeface="Myriad Pro"/>
                <a:cs typeface="Myriad Pro"/>
              </a:rPr>
              <a:t>a strong identity and commitment for the consortium, host organisations and partner regions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Wingdings" charset="2"/>
              <a:buChar char="ü"/>
              <a:defRPr/>
            </a:pPr>
            <a:r>
              <a:rPr lang="en-GB" sz="1400" b="1" dirty="0">
                <a:solidFill>
                  <a:srgbClr val="006491"/>
                </a:solidFill>
                <a:latin typeface="Myriad Pro"/>
                <a:cs typeface="Myriad Pro"/>
              </a:rPr>
              <a:t>Raise awareness towards results, impact, opportunities and success stories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Wingdings" charset="2"/>
              <a:buChar char="ü"/>
              <a:defRPr/>
            </a:pPr>
            <a:r>
              <a:rPr lang="en-GB" sz="1400" b="1" dirty="0">
                <a:solidFill>
                  <a:srgbClr val="006491"/>
                </a:solidFill>
                <a:latin typeface="Myriad Pro"/>
                <a:cs typeface="Myriad Pro"/>
              </a:rPr>
              <a:t>Establish and consolidate collaboration with local stakeholders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Wingdings" charset="2"/>
              <a:buChar char="ü"/>
              <a:defRPr/>
            </a:pPr>
            <a:r>
              <a:rPr lang="en-GB" sz="1400" b="1" dirty="0">
                <a:solidFill>
                  <a:srgbClr val="006491"/>
                </a:solidFill>
                <a:latin typeface="Myriad Pro"/>
                <a:cs typeface="Myriad Pro"/>
              </a:rPr>
              <a:t>Ensure to “reach people who matter”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Wingdings" charset="2"/>
              <a:buChar char="ü"/>
              <a:defRPr/>
            </a:pPr>
            <a:r>
              <a:rPr lang="en-GB" sz="1400" b="1" dirty="0" smtClean="0">
                <a:solidFill>
                  <a:srgbClr val="006491"/>
                </a:solidFill>
                <a:latin typeface="Myriad Pro"/>
                <a:cs typeface="Myriad Pro"/>
              </a:rPr>
              <a:t>Promote the key </a:t>
            </a:r>
            <a:r>
              <a:rPr lang="en-GB" sz="1400" b="1" dirty="0">
                <a:solidFill>
                  <a:srgbClr val="006491"/>
                </a:solidFill>
                <a:latin typeface="Myriad Pro"/>
                <a:cs typeface="Myriad Pro"/>
              </a:rPr>
              <a:t>messages in all communication activities 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51520" y="1268760"/>
            <a:ext cx="91440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ro-RO" sz="2400" dirty="0" smtClean="0">
                <a:latin typeface="Myriad Pro"/>
                <a:ea typeface="ＭＳ Ｐゴシック" charset="0"/>
                <a:cs typeface="Myriad Pro"/>
              </a:rPr>
              <a:t>Communication Plan 2017 - 2018</a:t>
            </a:r>
            <a:endParaRPr lang="en-GB" sz="2400" dirty="0">
              <a:latin typeface="Myriad Pro"/>
              <a:ea typeface="ＭＳ Ｐゴシック" charset="0"/>
              <a:cs typeface="Myriad Pro"/>
            </a:endParaRPr>
          </a:p>
        </p:txBody>
      </p:sp>
      <p:graphicFrame>
        <p:nvGraphicFramePr>
          <p:cNvPr id="21" name="Group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192016"/>
              </p:ext>
            </p:extLst>
          </p:nvPr>
        </p:nvGraphicFramePr>
        <p:xfrm>
          <a:off x="685800" y="396875"/>
          <a:ext cx="5562600" cy="263525"/>
        </p:xfrm>
        <a:graphic>
          <a:graphicData uri="http://schemas.openxmlformats.org/drawingml/2006/table">
            <a:tbl>
              <a:tblPr/>
              <a:tblGrid>
                <a:gridCol w="5562600"/>
              </a:tblGrid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491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rgbClr val="64B4E6"/>
                        </a:buClr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649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4B4E6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Enterprise Europe Network  I </a:t>
                      </a:r>
                      <a:r>
                        <a:rPr kumimoji="0" lang="fr-F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June</a:t>
                      </a: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 2017 | 4</a:t>
                      </a:r>
                      <a:endParaRPr kumimoji="0" lang="fr-F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logger Sans" charset="0"/>
                        <a:ea typeface="Arial Unicode MS" charset="0"/>
                        <a:cs typeface="Arial Unicode MS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68144" y="1844824"/>
            <a:ext cx="931044" cy="93104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6336" y="1916832"/>
            <a:ext cx="1048393" cy="850504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8024" y="3645024"/>
            <a:ext cx="4628103" cy="196525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FAA26D3D-D897-4be2-8F04-BA451C77F1D7}">
              <ma14:placeholderFlag xmlns:ma14="http://schemas.microsoft.com/office/mac/drawingml/2011/main"/>
            </a:ext>
          </a:extLst>
        </p:spPr>
      </p:pic>
    </p:spTree>
    <p:extLst>
      <p:ext uri="{BB962C8B-B14F-4D97-AF65-F5344CB8AC3E}">
        <p14:creationId xmlns:p14="http://schemas.microsoft.com/office/powerpoint/2010/main" val="458189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2"/>
          <p:cNvSpPr>
            <a:spLocks noChangeArrowheads="1"/>
          </p:cNvSpPr>
          <p:nvPr/>
        </p:nvSpPr>
        <p:spPr bwMode="auto">
          <a:xfrm>
            <a:off x="179512" y="1700808"/>
            <a:ext cx="8784976" cy="936104"/>
          </a:xfrm>
          <a:prstGeom prst="rect">
            <a:avLst/>
          </a:prstGeom>
          <a:solidFill>
            <a:srgbClr val="0064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" name="Group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496175"/>
              </p:ext>
            </p:extLst>
          </p:nvPr>
        </p:nvGraphicFramePr>
        <p:xfrm>
          <a:off x="685800" y="396875"/>
          <a:ext cx="5562600" cy="263525"/>
        </p:xfrm>
        <a:graphic>
          <a:graphicData uri="http://schemas.openxmlformats.org/drawingml/2006/table">
            <a:tbl>
              <a:tblPr/>
              <a:tblGrid>
                <a:gridCol w="5562600"/>
              </a:tblGrid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491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rgbClr val="64B4E6"/>
                        </a:buClr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649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4B4E6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Enterprise Europe Network </a:t>
                      </a:r>
                      <a:r>
                        <a:rPr kumimoji="0" lang="en-US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| </a:t>
                      </a:r>
                      <a:r>
                        <a:rPr kumimoji="0" lang="fr-F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June</a:t>
                      </a: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 2017 | </a:t>
                      </a:r>
                      <a:fld id="{333BE222-73B0-A141-948C-C1C12DA1963A}" type="slidenum">
                        <a:rPr kumimoji="0" lang="fr-F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t>5</a:t>
                      </a:fld>
                      <a:endParaRPr kumimoji="0" lang="fr-F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logger Sans" charset="0"/>
                        <a:ea typeface="Arial Unicode MS" charset="0"/>
                        <a:cs typeface="Arial Unicode MS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07504" y="3429000"/>
            <a:ext cx="8856984" cy="1535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endParaRPr lang="ro-RO" sz="2000" b="1" dirty="0">
              <a:solidFill>
                <a:srgbClr val="FF6600"/>
              </a:solidFill>
              <a:latin typeface="Calibri " charset="0"/>
              <a:ea typeface="Calibri" charset="0"/>
            </a:endParaRPr>
          </a:p>
          <a:p>
            <a:pPr marL="342900" indent="-342900" algn="just">
              <a:lnSpc>
                <a:spcPct val="115000"/>
              </a:lnSpc>
              <a:buBlip>
                <a:blip r:embed="rId3"/>
              </a:buBlip>
            </a:pPr>
            <a:r>
              <a:rPr lang="ro-RO" sz="2200" b="1" dirty="0" smtClean="0">
                <a:solidFill>
                  <a:srgbClr val="FF6600"/>
                </a:solidFill>
                <a:latin typeface="Calibri " charset="0"/>
                <a:ea typeface="Calibri" charset="0"/>
              </a:rPr>
              <a:t> </a:t>
            </a:r>
            <a:r>
              <a:rPr lang="ro-RO" sz="2000" b="1" dirty="0" smtClean="0">
                <a:solidFill>
                  <a:srgbClr val="FF6600"/>
                </a:solidFill>
                <a:latin typeface="Calibri " charset="0"/>
                <a:ea typeface="Calibri" charset="0"/>
              </a:rPr>
              <a:t>July 2017 </a:t>
            </a:r>
            <a:r>
              <a:rPr lang="ro-RO" sz="2000" b="1" dirty="0" smtClean="0">
                <a:solidFill>
                  <a:srgbClr val="006491"/>
                </a:solidFill>
                <a:latin typeface="Calibri " charset="0"/>
                <a:ea typeface="Calibri" charset="0"/>
              </a:rPr>
              <a:t>- Enterprise </a:t>
            </a:r>
            <a:r>
              <a:rPr lang="ro-RO" sz="2000" b="1" dirty="0">
                <a:solidFill>
                  <a:srgbClr val="006491"/>
                </a:solidFill>
                <a:latin typeface="Calibri " charset="0"/>
                <a:ea typeface="Calibri" charset="0"/>
              </a:rPr>
              <a:t>Europe </a:t>
            </a:r>
            <a:r>
              <a:rPr lang="ro-RO" sz="2000" b="1" dirty="0" smtClean="0">
                <a:solidFill>
                  <a:srgbClr val="006491"/>
                </a:solidFill>
                <a:latin typeface="Calibri " charset="0"/>
                <a:ea typeface="Calibri" charset="0"/>
              </a:rPr>
              <a:t>Network Caravan in West Region</a:t>
            </a:r>
          </a:p>
          <a:p>
            <a:pPr algn="just">
              <a:lnSpc>
                <a:spcPct val="115000"/>
              </a:lnSpc>
            </a:pPr>
            <a:endParaRPr lang="ro-RO" sz="2000" b="1" dirty="0">
              <a:solidFill>
                <a:srgbClr val="006491"/>
              </a:solidFill>
              <a:latin typeface="Calibri " charset="0"/>
              <a:ea typeface="Calibri" charset="0"/>
            </a:endParaRPr>
          </a:p>
          <a:p>
            <a:pPr marL="342900" indent="-342900" algn="just">
              <a:lnSpc>
                <a:spcPct val="115000"/>
              </a:lnSpc>
              <a:buFontTx/>
              <a:buBlip>
                <a:blip r:embed="rId3"/>
              </a:buBlip>
            </a:pPr>
            <a:r>
              <a:rPr lang="ro-RO" sz="2000" b="1" dirty="0" smtClean="0">
                <a:solidFill>
                  <a:srgbClr val="FF6600"/>
                </a:solidFill>
                <a:latin typeface="Calibri " charset="0"/>
                <a:ea typeface="Calibri" charset="0"/>
              </a:rPr>
              <a:t>November 8, 2017 </a:t>
            </a:r>
            <a:r>
              <a:rPr lang="ro-RO" sz="2000" b="1" dirty="0" smtClean="0">
                <a:solidFill>
                  <a:srgbClr val="006491"/>
                </a:solidFill>
                <a:latin typeface="Calibri " charset="0"/>
                <a:ea typeface="Calibri" charset="0"/>
              </a:rPr>
              <a:t>– Regional Innovation Fair &amp; Innomatch 2017 </a:t>
            </a:r>
            <a:endParaRPr lang="ro-RO" sz="2000" b="1" dirty="0">
              <a:solidFill>
                <a:srgbClr val="006491"/>
              </a:solidFill>
              <a:latin typeface="Calibri " charset="0"/>
              <a:ea typeface="Calibri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54668" y="1884261"/>
            <a:ext cx="91440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ro-RO" sz="2400" dirty="0" smtClean="0">
                <a:solidFill>
                  <a:schemeClr val="bg1"/>
                </a:solidFill>
                <a:latin typeface="Myriad Pro"/>
                <a:ea typeface="ＭＳ Ｐゴシック" charset="0"/>
                <a:cs typeface="Myriad Pro"/>
              </a:rPr>
              <a:t>Upcomming events 2017</a:t>
            </a:r>
            <a:endParaRPr lang="en-GB" sz="2400" dirty="0">
              <a:solidFill>
                <a:schemeClr val="bg1"/>
              </a:solidFill>
              <a:latin typeface="Myriad Pro"/>
              <a:ea typeface="ＭＳ Ｐゴシック" charset="0"/>
              <a:cs typeface="Myriad Pro"/>
            </a:endParaRPr>
          </a:p>
        </p:txBody>
      </p:sp>
      <p:grpSp>
        <p:nvGrpSpPr>
          <p:cNvPr id="8" name="Group 35"/>
          <p:cNvGrpSpPr>
            <a:grpSpLocks/>
          </p:cNvGrpSpPr>
          <p:nvPr/>
        </p:nvGrpSpPr>
        <p:grpSpPr bwMode="auto">
          <a:xfrm>
            <a:off x="4067944" y="1772816"/>
            <a:ext cx="792088" cy="814264"/>
            <a:chOff x="720000" y="3284984"/>
            <a:chExt cx="1029556" cy="1029556"/>
          </a:xfrm>
        </p:grpSpPr>
        <p:sp>
          <p:nvSpPr>
            <p:cNvPr id="9" name="Oval 51"/>
            <p:cNvSpPr>
              <a:spLocks noChangeArrowheads="1"/>
            </p:cNvSpPr>
            <p:nvPr/>
          </p:nvSpPr>
          <p:spPr bwMode="auto">
            <a:xfrm>
              <a:off x="720000" y="3284984"/>
              <a:ext cx="1029556" cy="1029556"/>
            </a:xfrm>
            <a:prstGeom prst="ellipse">
              <a:avLst/>
            </a:prstGeom>
            <a:noFill/>
            <a:ln w="63500">
              <a:solidFill>
                <a:srgbClr val="64B4E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6172" y="3638745"/>
              <a:ext cx="737213" cy="417215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srgbClr val="000000">
                  <a:alpha val="2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2" name="Group 59"/>
          <p:cNvGrpSpPr>
            <a:grpSpLocks/>
          </p:cNvGrpSpPr>
          <p:nvPr/>
        </p:nvGrpSpPr>
        <p:grpSpPr bwMode="auto">
          <a:xfrm>
            <a:off x="5436096" y="1772816"/>
            <a:ext cx="864096" cy="814264"/>
            <a:chOff x="5363232" y="3232899"/>
            <a:chExt cx="1029556" cy="1029556"/>
          </a:xfrm>
        </p:grpSpPr>
        <p:sp>
          <p:nvSpPr>
            <p:cNvPr id="13" name="Oval 54"/>
            <p:cNvSpPr>
              <a:spLocks noChangeArrowheads="1"/>
            </p:cNvSpPr>
            <p:nvPr/>
          </p:nvSpPr>
          <p:spPr bwMode="auto">
            <a:xfrm>
              <a:off x="5363232" y="3232899"/>
              <a:ext cx="1029556" cy="1029556"/>
            </a:xfrm>
            <a:prstGeom prst="ellipse">
              <a:avLst/>
            </a:prstGeom>
            <a:noFill/>
            <a:ln w="63500">
              <a:solidFill>
                <a:srgbClr val="64B4E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5042" y="3515273"/>
              <a:ext cx="731318" cy="43149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srgbClr val="000000">
                  <a:alpha val="2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" name="Group 56"/>
          <p:cNvGrpSpPr>
            <a:grpSpLocks/>
          </p:cNvGrpSpPr>
          <p:nvPr/>
        </p:nvGrpSpPr>
        <p:grpSpPr bwMode="auto">
          <a:xfrm>
            <a:off x="6804248" y="1772816"/>
            <a:ext cx="812676" cy="822772"/>
            <a:chOff x="6910976" y="3241997"/>
            <a:chExt cx="1029556" cy="1029556"/>
          </a:xfrm>
        </p:grpSpPr>
        <p:sp>
          <p:nvSpPr>
            <p:cNvPr id="16" name="Oval 55"/>
            <p:cNvSpPr>
              <a:spLocks noChangeArrowheads="1"/>
            </p:cNvSpPr>
            <p:nvPr/>
          </p:nvSpPr>
          <p:spPr bwMode="auto">
            <a:xfrm>
              <a:off x="6910976" y="3241997"/>
              <a:ext cx="1029556" cy="1029556"/>
            </a:xfrm>
            <a:prstGeom prst="ellipse">
              <a:avLst/>
            </a:prstGeom>
            <a:noFill/>
            <a:ln w="63500">
              <a:solidFill>
                <a:srgbClr val="64B4E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47711" y="3500576"/>
              <a:ext cx="556087" cy="61551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srgbClr val="000000">
                  <a:alpha val="2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66592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7624" y="2276872"/>
            <a:ext cx="6840760" cy="333969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39552" y="1484784"/>
            <a:ext cx="82089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6491"/>
                </a:solidFill>
                <a:latin typeface="Myriad Pro"/>
                <a:cs typeface="Myriad Pro"/>
                <a:hlinkClick r:id="rId4"/>
              </a:rPr>
              <a:t>https://www.facebook.com/Tehimpuls/videos/1138116529628481/</a:t>
            </a:r>
            <a:endParaRPr lang="en-US" sz="2000" b="1" dirty="0">
              <a:solidFill>
                <a:srgbClr val="006491"/>
              </a:solidFill>
              <a:latin typeface="Myriad Pro"/>
              <a:cs typeface="Myriad Pro"/>
            </a:endParaRPr>
          </a:p>
        </p:txBody>
      </p:sp>
      <p:graphicFrame>
        <p:nvGraphicFramePr>
          <p:cNvPr id="5" name="Group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939441"/>
              </p:ext>
            </p:extLst>
          </p:nvPr>
        </p:nvGraphicFramePr>
        <p:xfrm>
          <a:off x="685800" y="396875"/>
          <a:ext cx="5562600" cy="263525"/>
        </p:xfrm>
        <a:graphic>
          <a:graphicData uri="http://schemas.openxmlformats.org/drawingml/2006/table">
            <a:tbl>
              <a:tblPr/>
              <a:tblGrid>
                <a:gridCol w="5562600"/>
              </a:tblGrid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491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rgbClr val="64B4E6"/>
                        </a:buClr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649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4B4E6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Enterprise Europe Network – </a:t>
                      </a:r>
                      <a:r>
                        <a:rPr kumimoji="0" lang="fr-F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servicii</a:t>
                      </a: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 de </a:t>
                      </a:r>
                      <a:r>
                        <a:rPr kumimoji="0" lang="fr-F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suport</a:t>
                      </a: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 </a:t>
                      </a:r>
                      <a:r>
                        <a:rPr kumimoji="0" lang="fr-F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pentru</a:t>
                      </a: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 </a:t>
                      </a:r>
                      <a:r>
                        <a:rPr kumimoji="0" lang="fr-F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afaceri</a:t>
                      </a: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 </a:t>
                      </a:r>
                      <a:r>
                        <a:rPr kumimoji="0" lang="en-US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| </a:t>
                      </a: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21 </a:t>
                      </a:r>
                      <a:r>
                        <a:rPr kumimoji="0" lang="fr-F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Iunie</a:t>
                      </a: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 2017 | </a:t>
                      </a:r>
                      <a:fld id="{333BE222-73B0-A141-948C-C1C12DA1963A}" type="slidenum">
                        <a:rPr kumimoji="0" lang="fr-F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t>6</a:t>
                      </a:fld>
                      <a:endParaRPr kumimoji="0" lang="fr-F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logger Sans" charset="0"/>
                        <a:ea typeface="Arial Unicode MS" charset="0"/>
                        <a:cs typeface="Arial Unicode MS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936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/>
          <p:cNvSpPr>
            <a:spLocks noChangeArrowheads="1"/>
          </p:cNvSpPr>
          <p:nvPr/>
        </p:nvSpPr>
        <p:spPr bwMode="auto">
          <a:xfrm>
            <a:off x="684213" y="1412875"/>
            <a:ext cx="5976020" cy="4001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r>
              <a:rPr lang="en-US" altLang="en-US" dirty="0" err="1" smtClean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Consorțiul</a:t>
            </a:r>
            <a:r>
              <a:rPr lang="en-US" altLang="en-US" dirty="0" smtClean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Ro-Boost SMEs</a:t>
            </a:r>
          </a:p>
          <a:p>
            <a:r>
              <a:rPr lang="en-US" altLang="en-US" dirty="0" smtClean="0">
                <a:solidFill>
                  <a:srgbClr val="64B4E6"/>
                </a:solidFill>
                <a:latin typeface="Myriad Pro Light" charset="0"/>
                <a:ea typeface="Myriad Pro Light" charset="0"/>
                <a:cs typeface="Myriad Pro Light" charset="0"/>
              </a:rPr>
              <a:t>West Regional Development </a:t>
            </a:r>
            <a:r>
              <a:rPr lang="en-US" altLang="en-US" dirty="0" err="1" smtClean="0">
                <a:solidFill>
                  <a:srgbClr val="64B4E6"/>
                </a:solidFill>
                <a:latin typeface="Myriad Pro Light" charset="0"/>
                <a:ea typeface="Myriad Pro Light" charset="0"/>
                <a:cs typeface="Myriad Pro Light" charset="0"/>
              </a:rPr>
              <a:t>Agnecy</a:t>
            </a:r>
            <a:endParaRPr lang="en-US" altLang="en-US" dirty="0">
              <a:solidFill>
                <a:srgbClr val="64B4E6"/>
              </a:solidFill>
              <a:latin typeface="Myriad Pro Light" charset="0"/>
              <a:ea typeface="Myriad Pro Light" charset="0"/>
              <a:cs typeface="Myriad Pro Light" charset="0"/>
            </a:endParaRPr>
          </a:p>
          <a:p>
            <a:r>
              <a:rPr lang="en-US" altLang="en-US" dirty="0" err="1" smtClean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Proclamatia</a:t>
            </a:r>
            <a:r>
              <a:rPr lang="en-US" altLang="en-US" dirty="0" smtClean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de la </a:t>
            </a:r>
            <a:r>
              <a:rPr lang="en-US" altLang="en-US" dirty="0" smtClean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Timisoara no. </a:t>
            </a:r>
            <a:r>
              <a:rPr lang="en-US" altLang="en-US" dirty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5</a:t>
            </a:r>
          </a:p>
          <a:p>
            <a:r>
              <a:rPr lang="en-US" altLang="en-US" dirty="0" smtClean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Timisoara</a:t>
            </a:r>
            <a:r>
              <a:rPr lang="en-US" altLang="en-US" dirty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, 300054, </a:t>
            </a:r>
            <a:r>
              <a:rPr lang="en-US" altLang="en-US" dirty="0" smtClean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Romania</a:t>
            </a:r>
            <a:r>
              <a:rPr lang="en-US" altLang="en-US" dirty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,</a:t>
            </a:r>
          </a:p>
          <a:p>
            <a:r>
              <a:rPr lang="en-US" altLang="en-US" dirty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Tel: +40 256 491 981, Fax: +40 256 491 923</a:t>
            </a:r>
          </a:p>
          <a:p>
            <a:r>
              <a:rPr lang="en-US" altLang="en-US" dirty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Email: </a:t>
            </a:r>
            <a:r>
              <a:rPr lang="en-US" altLang="en-US" dirty="0" err="1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office-een@adrvest.ro</a:t>
            </a:r>
            <a:endParaRPr lang="en-US" altLang="en-US" dirty="0">
              <a:solidFill>
                <a:schemeClr val="bg1"/>
              </a:solidFill>
              <a:latin typeface="Myriad Pro Light" charset="0"/>
              <a:ea typeface="Myriad Pro Light" charset="0"/>
              <a:cs typeface="Myriad Pro Light" charset="0"/>
            </a:endParaRPr>
          </a:p>
          <a:p>
            <a:endParaRPr lang="en-US" altLang="en-US" dirty="0" smtClean="0">
              <a:solidFill>
                <a:schemeClr val="bg1"/>
              </a:solidFill>
              <a:latin typeface="Myriad Pro Light" charset="0"/>
              <a:ea typeface="Myriad Pro Light" charset="0"/>
              <a:cs typeface="Myriad Pro Light" charset="0"/>
            </a:endParaRPr>
          </a:p>
          <a:p>
            <a:endParaRPr lang="en-US" altLang="en-US" dirty="0">
              <a:solidFill>
                <a:schemeClr val="bg1"/>
              </a:solidFill>
              <a:latin typeface="Myriad Pro Light" charset="0"/>
              <a:ea typeface="Myriad Pro Light" charset="0"/>
              <a:cs typeface="Myriad Pro Light" charset="0"/>
            </a:endParaRPr>
          </a:p>
          <a:p>
            <a:endParaRPr lang="en-US" altLang="en-US" dirty="0" smtClean="0">
              <a:solidFill>
                <a:schemeClr val="bg1"/>
              </a:solidFill>
              <a:latin typeface="Myriad Pro Light" charset="0"/>
              <a:ea typeface="Myriad Pro Light" charset="0"/>
              <a:cs typeface="Myriad Pro Light" charset="0"/>
            </a:endParaRPr>
          </a:p>
          <a:p>
            <a:r>
              <a:rPr lang="en-US" altLang="en-US" dirty="0" smtClean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Visit</a:t>
            </a:r>
            <a:endParaRPr lang="en-US" altLang="en-US" dirty="0" smtClean="0">
              <a:solidFill>
                <a:schemeClr val="accent1">
                  <a:lumMod val="75000"/>
                </a:schemeClr>
              </a:solidFill>
              <a:latin typeface="Myriad Pro Light" charset="0"/>
              <a:ea typeface="Myriad Pro Light" charset="0"/>
              <a:cs typeface="Myriad Pro Light" charset="0"/>
            </a:endParaRPr>
          </a:p>
          <a:p>
            <a:r>
              <a:rPr lang="en-IE" altLang="en-US" sz="2000" dirty="0" smtClean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to find the Network near you</a:t>
            </a:r>
            <a:endParaRPr lang="en-US" altLang="en-US" sz="2000" dirty="0">
              <a:solidFill>
                <a:schemeClr val="bg1"/>
              </a:solidFill>
              <a:latin typeface="Myriad Pro Light" charset="0"/>
              <a:ea typeface="Myriad Pro Light" charset="0"/>
              <a:cs typeface="Myriad Pro Light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684213" y="557213"/>
            <a:ext cx="7772400" cy="55403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r>
              <a:rPr lang="fr-FR" altLang="en-US" b="0" kern="0" dirty="0" smtClean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Contact</a:t>
            </a:r>
          </a:p>
        </p:txBody>
      </p:sp>
      <p:sp>
        <p:nvSpPr>
          <p:cNvPr id="72707" name="Rectangle 1"/>
          <p:cNvSpPr>
            <a:spLocks noChangeArrowheads="1"/>
          </p:cNvSpPr>
          <p:nvPr/>
        </p:nvSpPr>
        <p:spPr bwMode="auto">
          <a:xfrm>
            <a:off x="4756150" y="2627313"/>
            <a:ext cx="33448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r>
              <a:rPr lang="en-US" altLang="en-US">
                <a:solidFill>
                  <a:srgbClr val="006491"/>
                </a:solidFill>
              </a:rPr>
              <a:t>Follow us at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27584" y="4653136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64B4E6"/>
                </a:solidFill>
                <a:latin typeface="Myriad Pro"/>
                <a:cs typeface="Myriad Pro"/>
              </a:rPr>
              <a:t>www.eenroboost.ro</a:t>
            </a:r>
            <a:endParaRPr lang="en-US" b="1" dirty="0">
              <a:solidFill>
                <a:srgbClr val="64B4E6"/>
              </a:solidFill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ASME_Powerpoint template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EASME_Powerpoint" id="{5EA34C03-7F97-384C-90AC-28D4F1D12847}" vid="{5790E42D-15F9-EA4D-80DA-10B6C0AE3DEA}"/>
    </a:ext>
  </a:extLst>
</a:theme>
</file>

<file path=ppt/theme/theme2.xml><?xml version="1.0" encoding="utf-8"?>
<a:theme xmlns:a="http://schemas.openxmlformats.org/drawingml/2006/main" name="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EASME_Powerpoint" id="{5EA34C03-7F97-384C-90AC-28D4F1D12847}" vid="{AC2C1918-5133-574E-B0B3-859EC5CE1B74}"/>
    </a:ext>
  </a:extLst>
</a:theme>
</file>

<file path=ppt/theme/theme3.xml><?xml version="1.0" encoding="utf-8"?>
<a:theme xmlns:a="http://schemas.openxmlformats.org/drawingml/2006/main" name="Custom Design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64B4E6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EASME_Powerpoint" id="{5EA34C03-7F97-384C-90AC-28D4F1D12847}" vid="{A77D1274-C1D9-C84F-A7C0-9CA40043D0C3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EASME_Powerpoint template.potx</Template>
  <TotalTime>564</TotalTime>
  <Words>406</Words>
  <Application>Microsoft Macintosh PowerPoint</Application>
  <PresentationFormat>On-screen Show (4:3)</PresentationFormat>
  <Paragraphs>59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EASME_Powerpoint template</vt:lpstr>
      <vt:lpstr>Nouvelle présentation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Bianca Tataru</cp:lastModifiedBy>
  <cp:revision>59</cp:revision>
  <cp:lastPrinted>2016-02-22T15:26:33Z</cp:lastPrinted>
  <dcterms:created xsi:type="dcterms:W3CDTF">2016-05-04T08:31:36Z</dcterms:created>
  <dcterms:modified xsi:type="dcterms:W3CDTF">2017-06-23T10:44:51Z</dcterms:modified>
</cp:coreProperties>
</file>