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3" r:id="rId2"/>
    <p:sldMasterId id="2147483660" r:id="rId3"/>
  </p:sldMasterIdLst>
  <p:sldIdLst>
    <p:sldId id="256" r:id="rId4"/>
    <p:sldId id="257" r:id="rId5"/>
    <p:sldId id="259" r:id="rId6"/>
    <p:sldId id="261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7C"/>
    <a:srgbClr val="0058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09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7175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561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068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987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0640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705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66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367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6340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3057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2343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351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6509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00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724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0214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43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1705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34841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8359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1878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6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4666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err="1"/>
              <a:t>Fdbdfb</a:t>
            </a:r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F40FFD-FD63-4B15-96F2-97A3D3AECAE4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7C78C-3AE7-4400-AAEB-DA913FB2289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0770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5EA5C-99A0-4117-A340-FC38EAFEF326}" type="datetimeFigureOut">
              <a:rPr lang="en-US" smtClean="0"/>
              <a:t>6/25/2017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B097F-E478-499C-B443-DE8BB5DC2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191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enterprise-europe-erbsn.ro/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c.europa.eu/eusurvey/runner/smefeedback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ec.europa.eu/solvit/index_ro.htm" TargetMode="External"/><Relationship Id="rId3" Type="http://schemas.openxmlformats.org/officeDocument/2006/relationships/image" Target="../media/image3.jpeg"/><Relationship Id="rId7" Type="http://schemas.openxmlformats.org/officeDocument/2006/relationships/hyperlink" Target="http://europa.eu/youreurope/business/index_ro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uropa.eu/youreurope/citizens/index_ro.htm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een@ccina.ro" TargetMode="Externa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466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een.ec.europa.eu</a:t>
            </a:r>
          </a:p>
        </p:txBody>
      </p:sp>
      <p:pic>
        <p:nvPicPr>
          <p:cNvPr id="7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5528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457200" y="2967335"/>
            <a:ext cx="853440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Activit</a:t>
            </a:r>
            <a:r>
              <a:rPr lang="ro-RO" sz="4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ro-RO" sz="48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ţ</a:t>
            </a:r>
            <a:r>
              <a:rPr lang="en-US" sz="48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i</a:t>
            </a:r>
            <a:r>
              <a:rPr lang="en-US" sz="4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 SME FEEDBACK</a:t>
            </a:r>
          </a:p>
          <a:p>
            <a:pPr algn="ctr"/>
            <a:endParaRPr lang="en-US" sz="3600" b="1" dirty="0" smtClean="0">
              <a:solidFill>
                <a:schemeClr val="accent1">
                  <a:lumMod val="75000"/>
                </a:schemeClr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Întâlnirea </a:t>
            </a:r>
            <a:r>
              <a:rPr lang="ro-RO" sz="28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Naţională </a:t>
            </a:r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Enterprise </a:t>
            </a:r>
            <a:r>
              <a:rPr lang="ro-RO" sz="28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Europe Network </a:t>
            </a:r>
            <a:r>
              <a:rPr lang="en-US" sz="28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 </a:t>
            </a:r>
            <a:r>
              <a:rPr lang="ro-RO" sz="28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România</a:t>
            </a:r>
            <a:endParaRPr lang="en-US" sz="2800" b="1" dirty="0">
              <a:solidFill>
                <a:schemeClr val="accent1">
                  <a:lumMod val="75000"/>
                </a:schemeClr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Constanţa </a:t>
            </a: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 </a:t>
            </a:r>
            <a:r>
              <a:rPr lang="ro-RO" sz="28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27 iunie </a:t>
            </a:r>
            <a:r>
              <a:rPr lang="ro-RO" sz="28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2017</a:t>
            </a:r>
            <a:r>
              <a:rPr lang="en-US" sz="3600" b="1" dirty="0" smtClean="0">
                <a:solidFill>
                  <a:srgbClr val="00587C"/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	</a:t>
            </a:r>
            <a:endParaRPr lang="en-US" sz="3600" b="1" dirty="0">
              <a:solidFill>
                <a:srgbClr val="00587C"/>
              </a:solidFill>
              <a:latin typeface="Blogger Sans" panose="02000506030000020004" pitchFamily="2" charset="0"/>
              <a:ea typeface="Blogger Sans" panose="02000506030000020004" pitchFamily="2" charset="0"/>
            </a:endParaRPr>
          </a:p>
          <a:p>
            <a:pPr algn="ctr"/>
            <a:endParaRPr lang="en-US" sz="3600" dirty="0"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9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254666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een.ec.europa.eu</a:t>
            </a:r>
          </a:p>
        </p:txBody>
      </p:sp>
      <p:pic>
        <p:nvPicPr>
          <p:cNvPr id="7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199" y="6055281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6080927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216134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76200" y="2507037"/>
            <a:ext cx="9220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Consor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ţ</a:t>
            </a:r>
            <a:r>
              <a:rPr lang="en-US" alt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iul</a:t>
            </a:r>
            <a:r>
              <a:rPr lang="en-US" alt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alt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ERBSN </a:t>
            </a:r>
            <a:r>
              <a:rPr lang="en-US" altLang="en-US" b="1" dirty="0">
                <a:solidFill>
                  <a:srgbClr val="64B4E6"/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(Eastern Romanian Business Support Network)</a:t>
            </a:r>
            <a:br>
              <a:rPr lang="en-US" altLang="en-US" b="1" dirty="0">
                <a:solidFill>
                  <a:srgbClr val="64B4E6"/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</a:br>
            <a:r>
              <a:rPr lang="en-US" altLang="en-US" b="1" dirty="0">
                <a:solidFill>
                  <a:srgbClr val="64B4E6"/>
                </a:solidFill>
                <a:latin typeface="Blogger Sans Medium" panose="02000506030000020004" pitchFamily="2" charset="0"/>
                <a:ea typeface="Blogger Sans Medium" panose="02000506030000020004" pitchFamily="2" charset="0"/>
                <a:hlinkClick r:id="rId6"/>
              </a:rPr>
              <a:t>www.enterprise-europe-erbsn.ro</a:t>
            </a:r>
            <a:r>
              <a:rPr lang="en-US" altLang="en-US" b="1" dirty="0">
                <a:solidFill>
                  <a:srgbClr val="64B4E6"/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/>
            </a:r>
            <a:br>
              <a:rPr lang="en-US" altLang="en-US" b="1" dirty="0">
                <a:solidFill>
                  <a:srgbClr val="64B4E6"/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</a:br>
            <a:endParaRPr lang="en-US" b="1" dirty="0"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  <p:pic>
        <p:nvPicPr>
          <p:cNvPr id="10" name="Picture 1" descr="Description: Harta Macroregiunea 2 ERBS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3200400"/>
            <a:ext cx="4502306" cy="2737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9690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781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5528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3819"/>
            <a:ext cx="7772400" cy="493712"/>
          </a:xfrm>
        </p:spPr>
        <p:txBody>
          <a:bodyPr>
            <a:noAutofit/>
          </a:bodyPr>
          <a:lstStyle/>
          <a:p>
            <a:r>
              <a:rPr lang="fr-FR" altLang="en-US" b="1" dirty="0" smtClean="0">
                <a:solidFill>
                  <a:schemeClr val="accent1">
                    <a:lumMod val="75000"/>
                  </a:schemeClr>
                </a:solidFill>
              </a:rPr>
              <a:t>SME FEEDBACK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2060575"/>
            <a:ext cx="9144000" cy="3502025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None/>
              <a:defRPr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Implicarea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IMM-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urilor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a 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mediului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afaceri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în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procesul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de policy-making,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prin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colectarea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transmiterea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de feedback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către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Comisia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Europeană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monitorizarea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implementării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politicilor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UE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legislației referitoare la piața internă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 actual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sau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în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curs de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modificare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cu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ocazia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consultărilor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publice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europene</a:t>
            </a: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en-GB" altLang="en-US" sz="2400" dirty="0">
              <a:solidFill>
                <a:schemeClr val="accent1">
                  <a:lumMod val="75000"/>
                </a:schemeClr>
              </a:solidFill>
              <a:latin typeface="Blogger Sans" panose="0200050603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58313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5528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3819"/>
            <a:ext cx="7772400" cy="493712"/>
          </a:xfrm>
        </p:spPr>
        <p:txBody>
          <a:bodyPr>
            <a:noAutofit/>
          </a:bodyPr>
          <a:lstStyle/>
          <a:p>
            <a:r>
              <a:rPr lang="fr-FR" altLang="en-US" sz="32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SME FEEDBACK</a:t>
            </a:r>
            <a:endParaRPr lang="fr-FR" altLang="en-US" sz="3200" b="1" dirty="0" smtClean="0">
              <a:solidFill>
                <a:schemeClr val="accent1">
                  <a:lumMod val="75000"/>
                </a:schemeClr>
              </a:solidFill>
              <a:latin typeface="Blogger Sans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905001"/>
            <a:ext cx="9144000" cy="3657600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spcBef>
                <a:spcPct val="0"/>
              </a:spcBef>
              <a:buClrTx/>
              <a:buNone/>
              <a:defRPr/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Organizarea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paneluri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 de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tre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EEN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pentru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colectarea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unor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puncte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vedere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 la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consult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ri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publice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deschise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CE</a:t>
            </a:r>
          </a:p>
        </p:txBody>
      </p:sp>
      <p:pic>
        <p:nvPicPr>
          <p:cNvPr id="11" name="Picture 10"/>
          <p:cNvPicPr/>
          <p:nvPr/>
        </p:nvPicPr>
        <p:blipFill>
          <a:blip r:embed="rId6"/>
          <a:stretch>
            <a:fillRect/>
          </a:stretch>
        </p:blipFill>
        <p:spPr>
          <a:xfrm>
            <a:off x="106680" y="2743199"/>
            <a:ext cx="8839200" cy="3124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80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3905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3819"/>
            <a:ext cx="7772400" cy="493712"/>
          </a:xfrm>
        </p:spPr>
        <p:txBody>
          <a:bodyPr>
            <a:noAutofit/>
          </a:bodyPr>
          <a:lstStyle/>
          <a:p>
            <a:r>
              <a:rPr lang="fr-FR" altLang="en-US" sz="3200" b="1" dirty="0">
                <a:solidFill>
                  <a:schemeClr val="tx2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SME FEEDBACK</a:t>
            </a:r>
            <a:endParaRPr lang="fr-FR" altLang="en-US" sz="3200" b="1" dirty="0" smtClean="0">
              <a:solidFill>
                <a:schemeClr val="tx2">
                  <a:lumMod val="75000"/>
                </a:schemeClr>
              </a:solidFill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981201"/>
            <a:ext cx="9144000" cy="3886199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Colectarea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problemelor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pe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care le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/>
              </a:rPr>
              <a:t>în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/>
                <a:ea typeface="Blogger Sans Medium" panose="02000506030000020004" pitchFamily="2" charset="0"/>
              </a:rPr>
              <a:t>t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â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/>
                <a:ea typeface="Blogger Sans Medium" panose="02000506030000020004" pitchFamily="2" charset="0"/>
              </a:rPr>
              <a:t>mpin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/>
                <a:ea typeface="Blogger Sans Medium" panose="02000506030000020004" pitchFamily="2" charset="0"/>
              </a:rPr>
              <a:t> 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firmele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/>
              </a:rPr>
              <a:t>în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desf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urarea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activit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ro-RO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ţ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ilor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de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afaceri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  <a:latin typeface="Blogger Sans Medium" panose="02000506030000020004"/>
              </a:rPr>
              <a:t>î</a:t>
            </a:r>
            <a:r>
              <a:rPr lang="en-US" sz="2400" b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Piata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Intern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,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care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vor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fi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codificate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,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traduse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introduse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de EEN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în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baza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de date SME Feedback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sau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transferate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 la SOLVIT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en-US" sz="1100" dirty="0" smtClean="0">
              <a:solidFill>
                <a:schemeClr val="accent1">
                  <a:lumMod val="75000"/>
                </a:schemeClr>
              </a:solidFill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  <a:p>
            <a:pPr algn="just">
              <a:spcBef>
                <a:spcPct val="0"/>
              </a:spcBef>
              <a:buClrTx/>
              <a:buNone/>
              <a:defRPr/>
            </a:pPr>
            <a:r>
              <a:rPr lang="vi-VN" sz="22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Baza </a:t>
            </a: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de date 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SME </a:t>
            </a:r>
            <a:r>
              <a:rPr lang="vi-VN" sz="2200" b="1" dirty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Feedback este gestionată de DG Piața Internă, Industrie, Antreprenoriat și IMM-uri</a:t>
            </a: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 (DG GROWTH</a:t>
            </a:r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).</a:t>
            </a:r>
          </a:p>
          <a:p>
            <a:pPr algn="just">
              <a:spcBef>
                <a:spcPct val="0"/>
              </a:spcBef>
              <a:buClrTx/>
              <a:buNone/>
              <a:defRPr/>
            </a:pPr>
            <a:endParaRPr lang="en-US" sz="2200" b="1" dirty="0">
              <a:solidFill>
                <a:schemeClr val="accent1">
                  <a:lumMod val="75000"/>
                </a:schemeClr>
              </a:solidFill>
              <a:latin typeface="Blogger Sans"/>
              <a:ea typeface="Blogger Sans Medium" panose="02000506030000020004" pitchFamily="2" charset="0"/>
            </a:endParaRPr>
          </a:p>
          <a:p>
            <a:pPr algn="just">
              <a:buNone/>
            </a:pP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Accesul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la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acest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baz</a:t>
            </a: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  <a:ea typeface="Blogger Sans Medium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se face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prin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instrumentul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EUSurvey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al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Comisiei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Europene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:  </a:t>
            </a:r>
          </a:p>
          <a:p>
            <a:pPr algn="just">
              <a:buNone/>
            </a:pP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  <a:hlinkClick r:id="rId6"/>
              </a:rPr>
              <a:t> https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  <a:hlinkClick r:id="rId6"/>
              </a:rPr>
              <a:t>://ec.europa.eu/eusurvey/runner/smefeedback</a:t>
            </a:r>
            <a:r>
              <a:rPr lang="en-US" sz="2400" dirty="0">
                <a:solidFill>
                  <a:schemeClr val="tx2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 </a:t>
            </a:r>
          </a:p>
          <a:p>
            <a:pPr algn="ctr">
              <a:spcBef>
                <a:spcPct val="0"/>
              </a:spcBef>
              <a:buClrTx/>
              <a:buNone/>
              <a:defRPr/>
            </a:pPr>
            <a:endParaRPr lang="en-US" sz="1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2" name="Picture 6" descr="C:\Users\dumitrita.burduf\Desktop\logo_Eusurvey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705516"/>
            <a:ext cx="1524000" cy="1021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7653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781" y="-4366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3905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3819"/>
            <a:ext cx="7772400" cy="493712"/>
          </a:xfrm>
        </p:spPr>
        <p:txBody>
          <a:bodyPr>
            <a:noAutofit/>
          </a:bodyPr>
          <a:lstStyle/>
          <a:p>
            <a:r>
              <a:rPr lang="fr-FR" altLang="en-US" sz="3600" b="1" dirty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SME FEEDBACK</a:t>
            </a:r>
            <a:endParaRPr lang="fr-FR" altLang="en-US" sz="3600" b="1" dirty="0" smtClean="0">
              <a:solidFill>
                <a:schemeClr val="accent1">
                  <a:lumMod val="75000"/>
                </a:schemeClr>
              </a:solidFill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1828800"/>
            <a:ext cx="9144000" cy="3733801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>
              <a:buNone/>
            </a:pP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Când poate interveni SOLVIT</a:t>
            </a: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?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                                 </a:t>
            </a:r>
            <a:endParaRPr lang="vi-VN" sz="2400" b="1" dirty="0">
              <a:solidFill>
                <a:schemeClr val="accent1">
                  <a:lumMod val="75000"/>
                </a:schemeClr>
              </a:solidFill>
              <a:ea typeface="Blogger Sans Medium" panose="02000506030000020004" pitchFamily="2" charset="0"/>
            </a:endParaRPr>
          </a:p>
          <a:p>
            <a:pPr>
              <a:buNone/>
            </a:pP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SOLVIT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vă poate ajuta în cazul în care:</a:t>
            </a:r>
          </a:p>
          <a:p>
            <a:r>
              <a:rPr lang="vi-VN" sz="2400" b="1" dirty="0">
                <a:ea typeface="Blogger Sans Medium" panose="02000506030000020004" pitchFamily="2" charset="0"/>
                <a:hlinkClick r:id="rId6"/>
              </a:rPr>
              <a:t>drepturile dvs. de cetățean european</a:t>
            </a:r>
            <a:r>
              <a:rPr lang="vi-VN" sz="2400" b="1" dirty="0">
                <a:ea typeface="Blogger Sans Medium" panose="02000506030000020004" pitchFamily="2" charset="0"/>
              </a:rPr>
              <a:t>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sau de </a:t>
            </a:r>
            <a:r>
              <a:rPr lang="vi-VN" sz="2400" b="1" dirty="0">
                <a:ea typeface="Blogger Sans Medium" panose="02000506030000020004" pitchFamily="2" charset="0"/>
                <a:hlinkClick r:id="rId7"/>
              </a:rPr>
              <a:t>întreprindere cu sediul în UE</a:t>
            </a:r>
            <a:r>
              <a:rPr lang="vi-VN" sz="2400" b="1" dirty="0">
                <a:ea typeface="Blogger Sans Medium" panose="02000506030000020004" pitchFamily="2" charset="0"/>
              </a:rPr>
              <a:t>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nu sunt respectate de autoritățile publice din altă țară a UE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și</a:t>
            </a:r>
            <a:endParaRPr lang="vi-VN" sz="2400" b="1" dirty="0">
              <a:solidFill>
                <a:schemeClr val="accent1">
                  <a:lumMod val="75000"/>
                </a:schemeClr>
              </a:solidFill>
              <a:ea typeface="Blogger Sans Medium" panose="02000506030000020004" pitchFamily="2" charset="0"/>
            </a:endParaRPr>
          </a:p>
          <a:p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nu ați deschis (încă) o acțiune în instanță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,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dar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ați deschis un apel în contencios administrativ</a:t>
            </a:r>
            <a:r>
              <a:rPr lang="vi-VN" sz="2400" b="1" dirty="0" smtClean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)</a:t>
            </a:r>
            <a:endParaRPr lang="en-US" sz="2400" b="1" dirty="0" smtClean="0">
              <a:solidFill>
                <a:schemeClr val="accent1">
                  <a:lumMod val="75000"/>
                </a:schemeClr>
              </a:solidFill>
              <a:ea typeface="Blogger Sans Medium" panose="02000506030000020004" pitchFamily="2" charset="0"/>
            </a:endParaRPr>
          </a:p>
          <a:p>
            <a:pPr lvl="0">
              <a:buNone/>
            </a:pPr>
            <a:r>
              <a:rPr lang="en-US" sz="28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SOLVIT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  <a:r>
              <a:rPr lang="en-US" sz="2400" b="1" dirty="0" smtClean="0">
                <a:latin typeface="Blogger Sans Medium" panose="02000506030000020004" pitchFamily="2" charset="0"/>
                <a:ea typeface="Blogger Sans Medium" panose="02000506030000020004" pitchFamily="2" charset="0"/>
              </a:rPr>
              <a:t>  </a:t>
            </a:r>
            <a:r>
              <a:rPr lang="en-US" sz="2400" b="1" u="sng" dirty="0">
                <a:latin typeface="Blogger Sans Medium" panose="02000506030000020004" pitchFamily="2" charset="0"/>
                <a:ea typeface="Blogger Sans Medium" panose="02000506030000020004" pitchFamily="2" charset="0"/>
                <a:hlinkClick r:id="rId8"/>
              </a:rPr>
              <a:t>http://ec.europa.eu/solvit/index_ro.htm</a:t>
            </a:r>
            <a:r>
              <a:rPr lang="en-US" sz="2400" b="1" dirty="0">
                <a:latin typeface="Blogger Sans Medium" panose="02000506030000020004" pitchFamily="2" charset="0"/>
                <a:ea typeface="Blogger Sans Medium" panose="02000506030000020004" pitchFamily="2" charset="0"/>
              </a:rPr>
              <a:t> </a:t>
            </a:r>
          </a:p>
        </p:txBody>
      </p:sp>
      <p:pic>
        <p:nvPicPr>
          <p:cNvPr id="13" name="Picture 12" descr="C:\Users\dumitrita.burduf\Desktop\1689ee6982a2c28beb71d08bb34b662b.gif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1828800"/>
            <a:ext cx="1021079" cy="9175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4187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3905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3819"/>
            <a:ext cx="7772400" cy="493712"/>
          </a:xfrm>
        </p:spPr>
        <p:txBody>
          <a:bodyPr>
            <a:noAutofit/>
          </a:bodyPr>
          <a:lstStyle/>
          <a:p>
            <a:r>
              <a:rPr lang="fr-FR" altLang="en-US" sz="3200" b="1" dirty="0">
                <a:solidFill>
                  <a:schemeClr val="tx2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SME FEEDBACK</a:t>
            </a:r>
            <a:endParaRPr lang="fr-FR" altLang="en-US" sz="3200" b="1" dirty="0" smtClean="0">
              <a:solidFill>
                <a:schemeClr val="tx2">
                  <a:lumMod val="75000"/>
                </a:schemeClr>
              </a:solidFill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-76200" y="1831178"/>
            <a:ext cx="9144000" cy="3733801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logger Sans" panose="02000506030000020004"/>
              <a:ea typeface="Blogger Sans Medium" panose="02000506030000020004" pitchFamily="2" charset="0"/>
            </a:endParaRPr>
          </a:p>
          <a:p>
            <a:pPr algn="ctr">
              <a:buNone/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Probleme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ap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rute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î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n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activi</a:t>
            </a:r>
            <a:r>
              <a:rPr lang="vi-VN" sz="2400" b="1" dirty="0">
                <a:solidFill>
                  <a:schemeClr val="accent1">
                    <a:lumMod val="75000"/>
                  </a:schemeClr>
                </a:solidFill>
                <a:ea typeface="Blogger Sans Medium" panose="02000506030000020004" pitchFamily="2" charset="0"/>
              </a:rPr>
              <a:t>ț</a:t>
            </a:r>
            <a:r>
              <a:rPr lang="ro-RO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tile SME FEEDBACK ale EEN:</a:t>
            </a:r>
          </a:p>
          <a:p>
            <a:pPr>
              <a:buNone/>
            </a:pPr>
            <a:endParaRPr lang="en-US" sz="2400" b="1" dirty="0" smtClean="0">
              <a:solidFill>
                <a:schemeClr val="accent1">
                  <a:lumMod val="75000"/>
                </a:schemeClr>
              </a:solidFill>
              <a:latin typeface="Blogger Sans" panose="02000506030000020004"/>
              <a:ea typeface="Blogger Sans Medium" panose="02000506030000020004" pitchFamily="2" charset="0"/>
            </a:endParaRPr>
          </a:p>
          <a:p>
            <a:pPr marL="457200" indent="-457200">
              <a:buFontTx/>
              <a:buChar char="-"/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Paneluri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pu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ţ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ine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deschise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pentru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EEN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doar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pentru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subiecte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de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ni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</a:t>
            </a:r>
            <a:r>
              <a:rPr lang="ro-RO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</a:p>
          <a:p>
            <a:pPr marL="457200" indent="-457200" algn="just">
              <a:buFontTx/>
              <a:buChar char="-"/>
            </a:pP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Lipsa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de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interes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a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firmelor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din Rom</a:t>
            </a:r>
            <a:r>
              <a:rPr lang="ro-RO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â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nia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de a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participa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la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aceste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paneluri</a:t>
            </a:r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de a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folosi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aceast</a:t>
            </a:r>
            <a:r>
              <a:rPr lang="ro-RO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modalitate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de a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transmite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feedback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despre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activitatea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proprie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ş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i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problemele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 cu care se </a:t>
            </a:r>
            <a:r>
              <a:rPr lang="en-US" sz="24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  <a:ea typeface="Blogger Sans Medium" panose="02000506030000020004" pitchFamily="2" charset="0"/>
              </a:rPr>
              <a:t>confrunt</a:t>
            </a:r>
            <a:r>
              <a:rPr lang="ro-RO" sz="24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 pitchFamily="2" charset="0"/>
                <a:ea typeface="Blogger Sans" panose="02000506030000020004" pitchFamily="2" charset="0"/>
              </a:rPr>
              <a:t>ă</a:t>
            </a:r>
            <a:endParaRPr lang="en-US" sz="2400" b="1" dirty="0">
              <a:solidFill>
                <a:schemeClr val="accent1">
                  <a:lumMod val="75000"/>
                </a:schemeClr>
              </a:solidFill>
              <a:latin typeface="Blogger Sans" panose="02000506030000020004"/>
              <a:ea typeface="Blogger Sans Medium" panose="0200050603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89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0480"/>
            <a:ext cx="9144000" cy="159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3905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343819"/>
            <a:ext cx="7772400" cy="493712"/>
          </a:xfrm>
        </p:spPr>
        <p:txBody>
          <a:bodyPr>
            <a:noAutofit/>
          </a:bodyPr>
          <a:lstStyle/>
          <a:p>
            <a:r>
              <a:rPr lang="fr-FR" altLang="en-US" sz="2400" b="1" dirty="0">
                <a:solidFill>
                  <a:schemeClr val="tx2">
                    <a:lumMod val="75000"/>
                  </a:schemeClr>
                </a:solidFill>
                <a:latin typeface="Blogger Sans Medium" panose="02000506030000020004" pitchFamily="2" charset="0"/>
                <a:ea typeface="Blogger Sans Medium" panose="02000506030000020004" pitchFamily="2" charset="0"/>
              </a:rPr>
              <a:t>SME FEEDBACK</a:t>
            </a:r>
            <a:endParaRPr lang="fr-FR" altLang="en-US" sz="2400" b="1" dirty="0" smtClean="0">
              <a:solidFill>
                <a:schemeClr val="tx2">
                  <a:lumMod val="75000"/>
                </a:schemeClr>
              </a:solidFill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7070" y="1837531"/>
            <a:ext cx="9144000" cy="3733801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buNone/>
            </a:pPr>
            <a:endParaRPr lang="en-US" sz="2800" b="1" dirty="0">
              <a:solidFill>
                <a:schemeClr val="tx2">
                  <a:lumMod val="75000"/>
                </a:schemeClr>
              </a:solidFill>
              <a:latin typeface="Blogger Sans Medium" panose="02000506030000020004" pitchFamily="2" charset="0"/>
              <a:ea typeface="Blogger Sans Medium" panose="02000506030000020004" pitchFamily="2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7070" y="1831177"/>
            <a:ext cx="9144000" cy="4207874"/>
          </a:xfrm>
          <a:prstGeom prst="rect">
            <a:avLst/>
          </a:prstGeom>
          <a:solidFill>
            <a:srgbClr val="CCCCCC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6491"/>
              </a:buClr>
              <a:buChar char="•"/>
              <a:defRPr sz="32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37931725" indent="-37474525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006491"/>
              </a:buClr>
              <a:buChar char="•"/>
              <a:defRPr sz="24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64B4E6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6491"/>
              </a:buClr>
              <a:buFont typeface="Times" pitchFamily="18" charset="0"/>
              <a:buChar char="•"/>
              <a:defRPr sz="2000">
                <a:solidFill>
                  <a:schemeClr val="tx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just">
              <a:spcBef>
                <a:spcPts val="0"/>
              </a:spcBef>
              <a:buNone/>
            </a:pP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România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a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transmis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b="1" u="sng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1.859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răspunsuri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în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cadrul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consultării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publice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privind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modernizarea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și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simplificarea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Politicii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Agricole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Comune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(PAC)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lansate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Comisia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Europeană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(CE),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ceea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reprezintă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doar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b="1" u="sng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0,58%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din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totalul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răspunsurilor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primite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din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partea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statelor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membre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potrivit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datelor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publicate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site-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ul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Executivului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European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.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.</a:t>
            </a:r>
          </a:p>
          <a:p>
            <a:pPr>
              <a:spcBef>
                <a:spcPts val="0"/>
              </a:spcBef>
              <a:buNone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  <a:latin typeface="Blogger Sans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În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cele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trei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luni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în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care s-a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desfășurat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consultarea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publică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,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respectiv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2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februarie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- 2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mai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2017,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Comisia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Europeană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a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primit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322.912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contribuții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online din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toate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statele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membre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ale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Uniunii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Europene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,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iar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dintre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acestea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, au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fost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depuse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1.417 de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documente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 de </a:t>
            </a:r>
            <a:r>
              <a:rPr lang="en-US" sz="1600" dirty="0" err="1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poziție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/>
              </a:rPr>
              <a:t>.</a:t>
            </a:r>
          </a:p>
          <a:p>
            <a:pPr algn="just">
              <a:spcBef>
                <a:spcPts val="0"/>
              </a:spcBef>
              <a:buNone/>
            </a:pPr>
            <a:endParaRPr lang="en-US" sz="1600" dirty="0" smtClean="0">
              <a:solidFill>
                <a:schemeClr val="accent1">
                  <a:lumMod val="75000"/>
                </a:schemeClr>
              </a:solidFill>
              <a:latin typeface="Blogger Sans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În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topul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țărilor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care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și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-au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exprimat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poziția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față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reformarea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PAC, 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departe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Germania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ocupă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prima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poziție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cu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147.142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contribuții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respectiv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45,57%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din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totalul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răspunsurilor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primite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Comisie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fiind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urmată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de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Franța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la o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distanță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semnificativă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cu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40.390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contribuții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,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adică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12,51%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din total.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Următoarea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clasată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este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Italia cu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38.425 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de </a:t>
            </a:r>
            <a:r>
              <a:rPr lang="en-US" sz="1600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răspunsuri</a:t>
            </a:r>
            <a:r>
              <a:rPr lang="en-US" sz="1600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(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11,90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%</a:t>
            </a:r>
            <a:r>
              <a:rPr lang="en-US" sz="1600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).</a:t>
            </a:r>
          </a:p>
          <a:p>
            <a:pPr algn="just">
              <a:spcBef>
                <a:spcPts val="0"/>
              </a:spcBef>
              <a:buNone/>
            </a:pPr>
            <a:endParaRPr lang="en-US" sz="1600" b="1" dirty="0">
              <a:solidFill>
                <a:schemeClr val="accent1">
                  <a:lumMod val="75000"/>
                </a:schemeClr>
              </a:solidFill>
              <a:latin typeface="Blogger Sans" panose="02000506030000020004"/>
            </a:endParaRPr>
          </a:p>
          <a:p>
            <a:pPr algn="just">
              <a:spcBef>
                <a:spcPts val="0"/>
              </a:spcBef>
              <a:buNone/>
            </a:pPr>
            <a:r>
              <a:rPr lang="en-US" sz="1600" b="1" dirty="0" err="1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Polonia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– 5.872 (1,82%),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Ungaria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– 3.698 (1,15%)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și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</a:t>
            </a:r>
            <a:r>
              <a:rPr lang="en-US" sz="1600" b="1" dirty="0" err="1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Cehia</a:t>
            </a:r>
            <a:r>
              <a:rPr lang="en-US" sz="1600" b="1" dirty="0">
                <a:solidFill>
                  <a:schemeClr val="accent1">
                    <a:lumMod val="75000"/>
                  </a:schemeClr>
                </a:solidFill>
                <a:latin typeface="Blogger Sans" panose="02000506030000020004"/>
              </a:rPr>
              <a:t> — 3.356 (1,04%)</a:t>
            </a:r>
          </a:p>
          <a:p>
            <a:pPr algn="just">
              <a:spcBef>
                <a:spcPts val="0"/>
              </a:spcBef>
              <a:buNone/>
            </a:pPr>
            <a:endParaRPr lang="en-US" sz="1600" b="1" dirty="0" smtClean="0">
              <a:solidFill>
                <a:schemeClr val="accent1">
                  <a:lumMod val="75000"/>
                </a:schemeClr>
              </a:solidFill>
              <a:latin typeface="Blogger Sans"/>
            </a:endParaRPr>
          </a:p>
        </p:txBody>
      </p:sp>
    </p:spTree>
    <p:extLst>
      <p:ext uri="{BB962C8B-B14F-4D97-AF65-F5344CB8AC3E}">
        <p14:creationId xmlns:p14="http://schemas.microsoft.com/office/powerpoint/2010/main" val="311008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0" y="-139817"/>
            <a:ext cx="9144000" cy="632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065392" y="808782"/>
            <a:ext cx="18302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fr-FR" altLang="en-US" sz="2400" kern="0" dirty="0">
              <a:solidFill>
                <a:schemeClr val="bg1"/>
              </a:solidFill>
              <a:latin typeface="Myriad Pro Light" charset="0"/>
              <a:ea typeface="Myriad Pro Light" charset="0"/>
              <a:cs typeface="Myriad Pro Light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6216134"/>
            <a:ext cx="2133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en-US" sz="1200" dirty="0" smtClean="0">
                <a:solidFill>
                  <a:schemeClr val="accent1">
                    <a:lumMod val="75000"/>
                  </a:schemeClr>
                </a:solidFill>
              </a:rPr>
              <a:t>en.ec.europa.eu</a:t>
            </a:r>
            <a:endParaRPr 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7" name="Picture 12" descr="sigla_noua_rodica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5991378"/>
            <a:ext cx="1530507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55" descr="Logo-NET-E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5971529"/>
            <a:ext cx="712763" cy="661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064" descr="logo_ce-en-rvb-h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6055281"/>
            <a:ext cx="793750" cy="548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695770" y="449473"/>
            <a:ext cx="7772400" cy="368300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649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5FA9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algn="ctr">
              <a:defRPr/>
            </a:pPr>
            <a:r>
              <a:rPr lang="fr-FR" altLang="en-US" sz="2400" kern="0" dirty="0" smtClean="0">
                <a:solidFill>
                  <a:schemeClr val="bg1"/>
                </a:solidFill>
              </a:rPr>
              <a:t>Contact: Enterprise Europe Network Constanta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12236" y="1202601"/>
            <a:ext cx="4572000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en-US" sz="2000" i="1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Camera de Comert, Industrie, </a:t>
            </a:r>
            <a:r>
              <a:rPr lang="en-US" altLang="en-US" sz="2000" i="1" dirty="0" err="1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Navigatie</a:t>
            </a:r>
            <a:r>
              <a:rPr lang="en-US" altLang="en-US" sz="2000" i="1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si </a:t>
            </a:r>
            <a:r>
              <a:rPr lang="en-US" altLang="en-US" sz="2000" i="1" dirty="0" err="1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Agricultura</a:t>
            </a:r>
            <a:r>
              <a:rPr lang="en-US" altLang="en-US" sz="2000" i="1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Constanta</a:t>
            </a:r>
          </a:p>
          <a:p>
            <a:pPr algn="ctr"/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Str. </a:t>
            </a:r>
            <a:r>
              <a:rPr lang="en-US" altLang="en-US" sz="2000" dirty="0" err="1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Alexandru</a:t>
            </a:r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</a:t>
            </a:r>
            <a:r>
              <a:rPr lang="en-US" altLang="en-US" sz="2000" dirty="0" err="1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Lapusneanu</a:t>
            </a:r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nr. 185A, </a:t>
            </a:r>
            <a:r>
              <a:rPr lang="en-US" altLang="en-US" sz="2000" dirty="0" err="1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biroul</a:t>
            </a:r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11</a:t>
            </a:r>
          </a:p>
          <a:p>
            <a:pPr algn="ctr"/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Tel:  </a:t>
            </a:r>
            <a:r>
              <a:rPr lang="en-US" altLang="en-US" sz="2000" dirty="0" smtClean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 0241 </a:t>
            </a:r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- 550960</a:t>
            </a:r>
          </a:p>
          <a:p>
            <a:pPr algn="ctr"/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Fax:  0241 - 619454</a:t>
            </a:r>
          </a:p>
          <a:p>
            <a:pPr algn="ctr"/>
            <a:r>
              <a:rPr lang="en-US" altLang="en-US" sz="2000" dirty="0">
                <a:solidFill>
                  <a:schemeClr val="bg1"/>
                </a:solidFill>
                <a:latin typeface="Blogger Sans" panose="02000506030000020004"/>
                <a:cs typeface="Arial" charset="0"/>
              </a:rPr>
              <a:t>     E-mail: </a:t>
            </a:r>
            <a:r>
              <a:rPr lang="en-US" altLang="en-US" sz="2800" b="1" dirty="0">
                <a:solidFill>
                  <a:schemeClr val="bg1"/>
                </a:solidFill>
                <a:latin typeface="Blogger Sans" panose="02000506030000020004"/>
                <a:cs typeface="Arial" charset="0"/>
                <a:hlinkClick r:id="rId6"/>
              </a:rPr>
              <a:t>een@ccina.ro</a:t>
            </a:r>
            <a:endParaRPr lang="en-US" altLang="en-US" sz="2800" b="1" dirty="0">
              <a:solidFill>
                <a:schemeClr val="bg1"/>
              </a:solidFill>
              <a:latin typeface="Blogger Sans" panose="02000506030000020004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863676" y="3505200"/>
            <a:ext cx="145424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4000" b="1" dirty="0" smtClean="0">
                <a:solidFill>
                  <a:schemeClr val="bg1"/>
                </a:solidFill>
                <a:cs typeface="Arial" charset="0"/>
              </a:rPr>
              <a:t>           </a:t>
            </a:r>
            <a:endParaRPr lang="en-US" altLang="en-US" sz="4000" b="1" dirty="0">
              <a:solidFill>
                <a:schemeClr val="bg1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526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551</Words>
  <Application>Microsoft Office PowerPoint</Application>
  <PresentationFormat>On-screen Show (4:3)</PresentationFormat>
  <Paragraphs>53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Unicode MS</vt:lpstr>
      <vt:lpstr>Blogger Sans</vt:lpstr>
      <vt:lpstr>Blogger Sans Medium</vt:lpstr>
      <vt:lpstr>Calibri</vt:lpstr>
      <vt:lpstr>Myriad Pro Light</vt:lpstr>
      <vt:lpstr>Office Theme</vt:lpstr>
      <vt:lpstr>1_Custom Design</vt:lpstr>
      <vt:lpstr>Custom Design</vt:lpstr>
      <vt:lpstr>PowerPoint Presentation</vt:lpstr>
      <vt:lpstr>PowerPoint Presentation</vt:lpstr>
      <vt:lpstr>SME FEEDBACK</vt:lpstr>
      <vt:lpstr>SME FEEDBACK</vt:lpstr>
      <vt:lpstr>SME FEEDBACK</vt:lpstr>
      <vt:lpstr>SME FEEDBACK</vt:lpstr>
      <vt:lpstr>SME FEEDBACK</vt:lpstr>
      <vt:lpstr>SME FEEDBACK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Belteu</dc:creator>
  <cp:lastModifiedBy>HOME</cp:lastModifiedBy>
  <cp:revision>30</cp:revision>
  <cp:lastPrinted>2016-09-26T11:26:45Z</cp:lastPrinted>
  <dcterms:created xsi:type="dcterms:W3CDTF">2006-08-16T00:00:00Z</dcterms:created>
  <dcterms:modified xsi:type="dcterms:W3CDTF">2017-06-25T11:36:54Z</dcterms:modified>
</cp:coreProperties>
</file>