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90" r:id="rId3"/>
    <p:sldMasterId id="2147483695" r:id="rId4"/>
  </p:sldMasterIdLst>
  <p:notesMasterIdLst>
    <p:notesMasterId r:id="rId21"/>
  </p:notesMasterIdLst>
  <p:sldIdLst>
    <p:sldId id="257" r:id="rId5"/>
    <p:sldId id="261" r:id="rId6"/>
    <p:sldId id="262" r:id="rId7"/>
    <p:sldId id="264" r:id="rId8"/>
    <p:sldId id="269" r:id="rId9"/>
    <p:sldId id="277" r:id="rId10"/>
    <p:sldId id="278" r:id="rId11"/>
    <p:sldId id="268" r:id="rId12"/>
    <p:sldId id="267" r:id="rId13"/>
    <p:sldId id="273" r:id="rId14"/>
    <p:sldId id="272" r:id="rId15"/>
    <p:sldId id="271" r:id="rId16"/>
    <p:sldId id="270" r:id="rId17"/>
    <p:sldId id="275" r:id="rId18"/>
    <p:sldId id="274" r:id="rId19"/>
    <p:sldId id="259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961"/>
    <a:srgbClr val="1CB8CF"/>
    <a:srgbClr val="FFCC00"/>
    <a:srgbClr val="21B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3445" autoAdjust="0"/>
  </p:normalViewPr>
  <p:slideViewPr>
    <p:cSldViewPr>
      <p:cViewPr>
        <p:scale>
          <a:sx n="75" d="100"/>
          <a:sy n="75" d="100"/>
        </p:scale>
        <p:origin x="-1685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45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BCC57-04AA-4404-8BAD-6DB0D3B48556}" type="datetimeFigureOut">
              <a:rPr lang="fr-FR" smtClean="0"/>
              <a:pPr/>
              <a:t>19/06/2017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BECE1-868B-4983-9655-ECCB303A16B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5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Peripheral</a:t>
            </a:r>
            <a:r>
              <a:rPr lang="en-US" baseline="0" dirty="0" smtClean="0">
                <a:solidFill>
                  <a:srgbClr val="FF0000"/>
                </a:solidFill>
              </a:rPr>
              <a:t> regions – Hungary, Romania, Portugal, Spain</a:t>
            </a:r>
          </a:p>
          <a:p>
            <a:r>
              <a:rPr lang="en-US" baseline="0" dirty="0" smtClean="0">
                <a:solidFill>
                  <a:srgbClr val="FF0000"/>
                </a:solidFill>
              </a:rPr>
              <a:t>Core regions – Germany, Holland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43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6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09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878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Light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49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Yellow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156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Blue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1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Dark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99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11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34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2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93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Name, </a:t>
            </a:r>
            <a:r>
              <a:rPr lang="en-GB" dirty="0" smtClean="0"/>
              <a:t>person</a:t>
            </a:r>
            <a:endParaRPr lang="en-GB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Position</a:t>
            </a:r>
            <a:endParaRPr lang="en-GB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Institution</a:t>
            </a:r>
            <a:endParaRPr lang="en-GB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Venue</a:t>
            </a:r>
            <a:r>
              <a:rPr lang="en-GB" b="0" dirty="0" smtClean="0">
                <a:solidFill>
                  <a:schemeClr val="bg1">
                    <a:lumMod val="50000"/>
                  </a:schemeClr>
                </a:solidFill>
                <a:sym typeface="Webdings" panose="05030102010509060703" pitchFamily="18" charset="2"/>
              </a:rPr>
              <a:t> </a:t>
            </a:r>
            <a:r>
              <a:rPr lang="fr-FR" dirty="0" smtClean="0"/>
              <a:t> date</a:t>
            </a:r>
            <a:endParaRPr lang="en-GB" dirty="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4664"/>
            <a:ext cx="4536504" cy="302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4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OCK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1CB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rtl="0" eaLnBrk="1" latinLnBrk="0" hangingPunct="1">
              <a:spcBef>
                <a:spcPct val="0"/>
              </a:spcBef>
              <a:buNone/>
            </a:pPr>
            <a:r>
              <a:rPr lang="en-US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45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Light gr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35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Dark gr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159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27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4104456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www.interregeurope.eu/projectacronym</a:t>
            </a:r>
            <a:endParaRPr lang="en-GB" dirty="0"/>
          </a:p>
        </p:txBody>
      </p: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i="1" dirty="0" smtClean="0"/>
              <a:t>Project </a:t>
            </a:r>
            <a:r>
              <a:rPr lang="fr-FR" sz="1600" i="1" dirty="0" err="1" smtClean="0"/>
              <a:t>smedia</a:t>
            </a:r>
            <a:endParaRPr lang="en-GB" sz="1600" i="1" dirty="0"/>
          </a:p>
        </p:txBody>
      </p:sp>
      <p:pic>
        <p:nvPicPr>
          <p:cNvPr id="17" name="Image 1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4664"/>
            <a:ext cx="4536504" cy="302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4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GB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4664"/>
            <a:ext cx="4536504" cy="302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9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Edit </a:t>
            </a:r>
            <a:r>
              <a:rPr lang="fr-FR" dirty="0" err="1" smtClean="0"/>
              <a:t>subtitle</a:t>
            </a:r>
            <a:r>
              <a:rPr lang="fr-FR" dirty="0" smtClean="0"/>
              <a:t> styles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22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0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11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 smtClean="0"/>
              <a:t>Edit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2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35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964473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4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94" r:id="rId3"/>
    <p:sldLayoutId id="214748368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Edit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699871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488" y="173697"/>
            <a:ext cx="1810136" cy="72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704" r:id="rId3"/>
    <p:sldLayoutId id="2147483671" r:id="rId4"/>
    <p:sldLayoutId id="2147483670" r:id="rId5"/>
    <p:sldLayoutId id="2147483684" r:id="rId6"/>
    <p:sldLayoutId id="2147483675" r:id="rId7"/>
    <p:sldLayoutId id="2147483686" r:id="rId8"/>
    <p:sldLayoutId id="2147483687" r:id="rId9"/>
    <p:sldLayoutId id="2147483688" r:id="rId10"/>
    <p:sldLayoutId id="2147483689" r:id="rId11"/>
    <p:sldLayoutId id="214748367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style</a:t>
            </a:r>
            <a:endParaRPr lang="en-GB" noProof="0" dirty="0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917540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3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650181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488" y="173697"/>
            <a:ext cx="1810136" cy="72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9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899592" y="4725144"/>
            <a:ext cx="7272337" cy="216000"/>
          </a:xfrm>
        </p:spPr>
        <p:txBody>
          <a:bodyPr/>
          <a:lstStyle/>
          <a:p>
            <a:r>
              <a:rPr lang="ro-RO" dirty="0" smtClean="0"/>
              <a:t>Gilda Lidia NICULESCU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o-RO" dirty="0" smtClean="0"/>
              <a:t>Head of Development Department</a:t>
            </a:r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tx2"/>
                </a:solidFill>
              </a:rPr>
              <a:t>programe@</a:t>
            </a:r>
            <a:r>
              <a:rPr lang="ro-RO" dirty="0" err="1" smtClean="0">
                <a:solidFill>
                  <a:schemeClr val="tx2"/>
                </a:solidFill>
              </a:rPr>
              <a:t>adrmuntenia.ro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o-RO" sz="3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UpGradeSME PROJECT</a:t>
            </a:r>
            <a:endParaRPr lang="en-US" sz="3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26</a:t>
            </a:r>
            <a:r>
              <a:rPr lang="en-US" baseline="30000" dirty="0" err="1" smtClean="0"/>
              <a:t>th</a:t>
            </a:r>
            <a:r>
              <a:rPr lang="ro-RO" dirty="0" smtClean="0"/>
              <a:t> June </a:t>
            </a:r>
            <a:r>
              <a:rPr lang="fr-FR" dirty="0" smtClean="0"/>
              <a:t>201</a:t>
            </a:r>
            <a:r>
              <a:rPr lang="ro-RO" dirty="0"/>
              <a:t>7</a:t>
            </a:r>
            <a:r>
              <a:rPr lang="fr-FR" dirty="0" smtClean="0"/>
              <a:t> </a:t>
            </a:r>
            <a:r>
              <a:rPr lang="en-GB" dirty="0" smtClean="0">
                <a:sym typeface="Webdings" panose="05030102010509060703" pitchFamily="18" charset="2"/>
              </a:rPr>
              <a:t></a:t>
            </a:r>
            <a:r>
              <a:rPr lang="ro-RO" dirty="0" smtClean="0">
                <a:sym typeface="Webdings" panose="05030102010509060703" pitchFamily="18" charset="2"/>
              </a:rPr>
              <a:t> </a:t>
            </a:r>
            <a:r>
              <a:rPr lang="ro-RO" dirty="0" smtClean="0">
                <a:solidFill>
                  <a:schemeClr val="tx1"/>
                </a:solidFill>
                <a:sym typeface="Webdings" panose="05030102010509060703" pitchFamily="18" charset="2"/>
              </a:rPr>
              <a:t>Annual meeting EEN</a:t>
            </a:r>
            <a:r>
              <a:rPr lang="en-GB" dirty="0" smtClean="0">
                <a:solidFill>
                  <a:schemeClr val="tx1"/>
                </a:solidFill>
                <a:sym typeface="Webdings" panose="05030102010509060703" pitchFamily="18" charset="2"/>
              </a:rPr>
              <a:t> </a:t>
            </a:r>
            <a:r>
              <a:rPr lang="ro-RO" dirty="0" smtClean="0">
                <a:solidFill>
                  <a:schemeClr val="tx1"/>
                </a:solidFill>
                <a:sym typeface="Webdings" panose="05030102010509060703" pitchFamily="18" charset="2"/>
              </a:rPr>
              <a:t>MAMAIA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2578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993"/>
            <a:ext cx="26701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2492944"/>
          </a:xfrm>
        </p:spPr>
        <p:txBody>
          <a:bodyPr/>
          <a:lstStyle/>
          <a:p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endParaRPr lang="en-GB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39552" y="1268760"/>
            <a:ext cx="7715200" cy="4968552"/>
          </a:xfrm>
        </p:spPr>
        <p:txBody>
          <a:bodyPr>
            <a:normAutofit/>
          </a:bodyPr>
          <a:lstStyle/>
          <a:p>
            <a:pPr lvl="0" algn="ctr"/>
            <a:r>
              <a:rPr lang="ro-RO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Preliminary findings</a:t>
            </a:r>
            <a:endParaRPr lang="en-US" sz="2800" dirty="0" smtClean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ro-RO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23" y="404664"/>
            <a:ext cx="2578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92" y="1712640"/>
            <a:ext cx="783392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9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2492944"/>
          </a:xfrm>
        </p:spPr>
        <p:txBody>
          <a:bodyPr/>
          <a:lstStyle/>
          <a:p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endParaRPr lang="en-GB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39552" y="1268760"/>
            <a:ext cx="7715200" cy="4968552"/>
          </a:xfrm>
        </p:spPr>
        <p:txBody>
          <a:bodyPr>
            <a:normAutofit/>
          </a:bodyPr>
          <a:lstStyle/>
          <a:p>
            <a:pPr lvl="0" algn="ctr"/>
            <a:r>
              <a:rPr lang="ro-RO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International background</a:t>
            </a:r>
            <a:endParaRPr lang="en-US" dirty="0" smtClean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lvl="0"/>
            <a:endParaRPr lang="ro-RO" sz="16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					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23" y="404664"/>
            <a:ext cx="2578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083004" cy="401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17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1412824"/>
          </a:xfrm>
        </p:spPr>
        <p:txBody>
          <a:bodyPr/>
          <a:lstStyle/>
          <a:p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endParaRPr lang="en-GB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611560" y="1340768"/>
            <a:ext cx="7643192" cy="4896544"/>
          </a:xfrm>
        </p:spPr>
        <p:txBody>
          <a:bodyPr>
            <a:normAutofit/>
          </a:bodyPr>
          <a:lstStyle/>
          <a:p>
            <a:pPr lvl="0" algn="ctr"/>
            <a:r>
              <a:rPr lang="ro-RO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Target countries</a:t>
            </a:r>
            <a:endParaRPr lang="en-US" dirty="0" smtClean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lvl="0"/>
            <a:endParaRPr lang="ro-RO" sz="16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r>
              <a:rPr lang="ro-RO" b="0" dirty="0" smtClean="0">
                <a:solidFill>
                  <a:srgbClr val="00B0F0"/>
                </a:solidFill>
                <a:latin typeface="Calibri" pitchFamily="34" charset="0"/>
              </a:rPr>
              <a:t>Peripheral countries are more German and EU-oriented than core ones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			</a:t>
            </a: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23" y="404664"/>
            <a:ext cx="2578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2" y="2852936"/>
            <a:ext cx="7764338" cy="371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8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2492944"/>
          </a:xfrm>
        </p:spPr>
        <p:txBody>
          <a:bodyPr/>
          <a:lstStyle/>
          <a:p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endParaRPr lang="en-GB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683568" y="1340768"/>
            <a:ext cx="7715200" cy="4968552"/>
          </a:xfrm>
        </p:spPr>
        <p:txBody>
          <a:bodyPr>
            <a:normAutofit/>
          </a:bodyPr>
          <a:lstStyle/>
          <a:p>
            <a:pPr lvl="0" algn="ctr"/>
            <a:r>
              <a:rPr lang="ro-RO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Reason to go abroad</a:t>
            </a:r>
            <a:endParaRPr lang="en-US" sz="2800" dirty="0" smtClean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lvl="0"/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					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23" y="404664"/>
            <a:ext cx="2578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383701" cy="431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4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2492944"/>
          </a:xfrm>
        </p:spPr>
        <p:txBody>
          <a:bodyPr/>
          <a:lstStyle/>
          <a:p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endParaRPr lang="en-GB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683568" y="1340768"/>
            <a:ext cx="7715200" cy="4968552"/>
          </a:xfrm>
        </p:spPr>
        <p:txBody>
          <a:bodyPr>
            <a:normAutofit/>
          </a:bodyPr>
          <a:lstStyle/>
          <a:p>
            <a:pPr lvl="0" algn="ctr"/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Targeted segment</a:t>
            </a:r>
          </a:p>
          <a:p>
            <a:pPr lvl="0"/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					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23" y="404664"/>
            <a:ext cx="2578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988840"/>
            <a:ext cx="795540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4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2492944"/>
          </a:xfrm>
        </p:spPr>
        <p:txBody>
          <a:bodyPr/>
          <a:lstStyle/>
          <a:p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endParaRPr lang="en-GB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683568" y="1340768"/>
            <a:ext cx="7715200" cy="4968552"/>
          </a:xfrm>
        </p:spPr>
        <p:txBody>
          <a:bodyPr>
            <a:normAutofit/>
          </a:bodyPr>
          <a:lstStyle/>
          <a:p>
            <a:pPr lvl="0" algn="ctr"/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Forms of going abroad</a:t>
            </a:r>
          </a:p>
          <a:p>
            <a:pPr lvl="0"/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					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23" y="404664"/>
            <a:ext cx="2578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488832" cy="446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8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>
                <a:latin typeface="Calibri" pitchFamily="34" charset="0"/>
              </a:rPr>
              <a:t/>
            </a:r>
            <a:br>
              <a:rPr lang="ro-RO" dirty="0" smtClean="0">
                <a:latin typeface="Calibri" pitchFamily="34" charset="0"/>
              </a:rPr>
            </a:br>
            <a:r>
              <a:rPr lang="ro-RO" sz="4000" b="1" i="1" dirty="0" smtClean="0">
                <a:latin typeface="Calibri" pitchFamily="34" charset="0"/>
              </a:rPr>
              <a:t>THANK YOU</a:t>
            </a:r>
            <a:r>
              <a:rPr lang="ro-RO" sz="4000" i="1" dirty="0">
                <a:latin typeface="Calibri" pitchFamily="34" charset="0"/>
              </a:rPr>
              <a:t>!</a:t>
            </a:r>
            <a:r>
              <a:rPr lang="fr-FR" i="1" dirty="0" smtClean="0">
                <a:latin typeface="Calibri" pitchFamily="34" charset="0"/>
              </a:rPr>
              <a:t> </a:t>
            </a:r>
            <a:endParaRPr lang="fr-FR" i="1" dirty="0">
              <a:latin typeface="Calibri" pitchFamily="34" charset="0"/>
            </a:endParaRP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http://www.interregeurope.eu/upgradesme/</a:t>
            </a:r>
            <a:endParaRPr lang="fr-FR" dirty="0"/>
          </a:p>
        </p:txBody>
      </p:sp>
      <p:pic>
        <p:nvPicPr>
          <p:cNvPr id="4" name="Picture 6" descr="2cffhy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212976"/>
            <a:ext cx="1556908" cy="272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2578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8883"/>
            <a:ext cx="26701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7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noProof="1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noProof="1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noProof="1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noProof="1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noProof="1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noProof="1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noProof="1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noProof="1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noProof="1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br>
              <a:rPr lang="ro-RO" b="1" noProof="1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noProof="1" smtClean="0">
                <a:solidFill>
                  <a:schemeClr val="tx1"/>
                </a:solidFill>
                <a:latin typeface="Calibri" pitchFamily="34" charset="0"/>
              </a:rPr>
              <a:t>		GENERAL OVERVIEW</a:t>
            </a:r>
            <a:br>
              <a:rPr lang="ro-RO" b="1" noProof="1" smtClean="0">
                <a:solidFill>
                  <a:schemeClr val="tx1"/>
                </a:solidFill>
                <a:latin typeface="Calibri" pitchFamily="34" charset="0"/>
              </a:rPr>
            </a:b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457201" y="2348880"/>
            <a:ext cx="7499176" cy="4202307"/>
          </a:xfrm>
        </p:spPr>
        <p:txBody>
          <a:bodyPr/>
          <a:lstStyle/>
          <a:p>
            <a:r>
              <a:rPr lang="ro-RO" dirty="0" smtClean="0"/>
              <a:t>		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Pro</a:t>
            </a:r>
            <a:r>
              <a:rPr lang="ro-RO" dirty="0">
                <a:solidFill>
                  <a:schemeClr val="tx1"/>
                </a:solidFill>
                <a:latin typeface="Calibri" pitchFamily="34" charset="0"/>
              </a:rPr>
              <a:t>j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ect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finan</a:t>
            </a:r>
            <a:r>
              <a:rPr lang="ro-RO" dirty="0" smtClean="0">
                <a:solidFill>
                  <a:schemeClr val="tx1"/>
                </a:solidFill>
                <a:latin typeface="Calibri" pitchFamily="34" charset="0"/>
              </a:rPr>
              <a:t>ced through Interreg EUROPE Program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Calibri" pitchFamily="34" charset="0"/>
              </a:rPr>
              <a:t>General objective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Improving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policies in the field of SME competitiveness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development</a:t>
            </a:r>
            <a:endParaRPr lang="ro-RO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dirty="0" smtClean="0">
                <a:solidFill>
                  <a:schemeClr val="tx1"/>
                </a:solidFill>
                <a:latin typeface="Calibri" pitchFamily="34" charset="0"/>
              </a:rPr>
              <a:t>Project value: 1.534.775 Euro, SMRDA -  170.900 Euro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Calibri" pitchFamily="34" charset="0"/>
              </a:rPr>
              <a:t>Implementation period  - 5 years, 1</a:t>
            </a:r>
            <a:r>
              <a:rPr lang="en-US" baseline="30000" dirty="0" err="1" smtClean="0">
                <a:solidFill>
                  <a:schemeClr val="tx1"/>
                </a:solidFill>
                <a:latin typeface="Calibri" pitchFamily="34" charset="0"/>
              </a:rPr>
              <a:t>st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Calibri" pitchFamily="34" charset="0"/>
              </a:rPr>
              <a:t>April </a:t>
            </a:r>
            <a:r>
              <a:rPr lang="ro-RO" dirty="0" smtClean="0">
                <a:solidFill>
                  <a:schemeClr val="tx1"/>
                </a:solidFill>
                <a:latin typeface="Calibri" pitchFamily="34" charset="0"/>
              </a:rPr>
              <a:t>2016 – 31</a:t>
            </a:r>
            <a:r>
              <a:rPr lang="en-US" baseline="30000" dirty="0" err="1" smtClean="0">
                <a:solidFill>
                  <a:schemeClr val="tx1"/>
                </a:solidFill>
                <a:latin typeface="Calibri" pitchFamily="34" charset="0"/>
              </a:rPr>
              <a:t>st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Calibri" pitchFamily="34" charset="0"/>
              </a:rPr>
              <a:t> March 2021</a:t>
            </a:r>
          </a:p>
          <a:p>
            <a:pPr marL="1257300" lvl="2" indent="-342900"/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2578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Lidia Ilie\Desktop\proj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417840"/>
            <a:ext cx="2664296" cy="1332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71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  </a:t>
            </a:r>
            <a:r>
              <a:rPr lang="ro-RO" sz="2800" b="1" dirty="0" smtClean="0">
                <a:solidFill>
                  <a:schemeClr val="tx1"/>
                </a:solidFill>
                <a:latin typeface="Calibri" pitchFamily="34" charset="0"/>
              </a:rPr>
              <a:t>PARTNERSHIP</a:t>
            </a: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2204864"/>
            <a:ext cx="5554960" cy="4203136"/>
          </a:xfrm>
        </p:spPr>
        <p:txBody>
          <a:bodyPr>
            <a:normAutofit fontScale="70000" lnSpcReduction="20000"/>
          </a:bodyPr>
          <a:lstStyle/>
          <a:p>
            <a:pPr lvl="0"/>
            <a:endParaRPr lang="ro-RO" sz="26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algn="ctr"/>
            <a:r>
              <a:rPr lang="ro-RO" sz="2600" dirty="0" smtClean="0">
                <a:solidFill>
                  <a:schemeClr val="tx1"/>
                </a:solidFill>
                <a:latin typeface="Calibri" pitchFamily="34" charset="0"/>
              </a:rPr>
              <a:t>8 Partners </a:t>
            </a:r>
            <a:r>
              <a:rPr lang="ro-RO" sz="2600" dirty="0">
                <a:solidFill>
                  <a:schemeClr val="tx1"/>
                </a:solidFill>
                <a:latin typeface="Calibri" pitchFamily="34" charset="0"/>
              </a:rPr>
              <a:t>-</a:t>
            </a:r>
            <a:r>
              <a:rPr lang="ro-RO" sz="2600" dirty="0" smtClean="0">
                <a:solidFill>
                  <a:schemeClr val="tx1"/>
                </a:solidFill>
                <a:latin typeface="Calibri" pitchFamily="34" charset="0"/>
              </a:rPr>
              <a:t> 6 countries</a:t>
            </a:r>
          </a:p>
          <a:p>
            <a:endParaRPr lang="en-US" sz="2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sz="2600" u="sng" dirty="0">
                <a:solidFill>
                  <a:schemeClr val="tx1"/>
                </a:solidFill>
                <a:latin typeface="Calibri" pitchFamily="34" charset="0"/>
              </a:rPr>
              <a:t>Pannon Business Network Association (HU</a:t>
            </a:r>
            <a:r>
              <a:rPr lang="ro-RO" sz="2600" u="sng" dirty="0" smtClean="0">
                <a:solidFill>
                  <a:schemeClr val="tx1"/>
                </a:solidFill>
                <a:latin typeface="Calibri" pitchFamily="34" charset="0"/>
              </a:rPr>
              <a:t>) </a:t>
            </a:r>
            <a:endParaRPr lang="ro-RO" sz="2600" u="sng" dirty="0">
              <a:solidFill>
                <a:schemeClr val="tx1"/>
              </a:solidFill>
              <a:latin typeface="Calibri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sz="2600" u="sng" dirty="0" smtClean="0">
                <a:solidFill>
                  <a:schemeClr val="tx1"/>
                </a:solidFill>
                <a:latin typeface="Calibri" pitchFamily="34" charset="0"/>
              </a:rPr>
              <a:t>South </a:t>
            </a:r>
            <a:r>
              <a:rPr lang="ro-RO" sz="2600" u="sng" dirty="0">
                <a:solidFill>
                  <a:schemeClr val="tx1"/>
                </a:solidFill>
                <a:latin typeface="Calibri" pitchFamily="34" charset="0"/>
              </a:rPr>
              <a:t>Muntenia Regional Development Agency (RO)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sz="2600" u="sng" dirty="0" smtClean="0">
                <a:solidFill>
                  <a:schemeClr val="tx1"/>
                </a:solidFill>
                <a:latin typeface="Calibri" pitchFamily="34" charset="0"/>
              </a:rPr>
              <a:t>BUSINESS </a:t>
            </a:r>
            <a:r>
              <a:rPr lang="ro-RO" sz="2600" u="sng" dirty="0">
                <a:solidFill>
                  <a:schemeClr val="tx1"/>
                </a:solidFill>
                <a:latin typeface="Calibri" pitchFamily="34" charset="0"/>
              </a:rPr>
              <a:t>DEVELOPMENT FRIESLAND FOUNDATION (NL)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sz="2600" u="sng" dirty="0" smtClean="0">
                <a:solidFill>
                  <a:schemeClr val="tx1"/>
                </a:solidFill>
                <a:latin typeface="Calibri" pitchFamily="34" charset="0"/>
              </a:rPr>
              <a:t>MUNICIPALITY </a:t>
            </a:r>
            <a:r>
              <a:rPr lang="ro-RO" sz="2600" u="sng" dirty="0">
                <a:solidFill>
                  <a:schemeClr val="tx1"/>
                </a:solidFill>
                <a:latin typeface="Calibri" pitchFamily="34" charset="0"/>
              </a:rPr>
              <a:t>OF LEEUWARDEN (NL)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sz="2600" u="sng" dirty="0" smtClean="0">
                <a:solidFill>
                  <a:schemeClr val="tx1"/>
                </a:solidFill>
                <a:latin typeface="Calibri" pitchFamily="34" charset="0"/>
              </a:rPr>
              <a:t>Steinbeis </a:t>
            </a:r>
            <a:r>
              <a:rPr lang="ro-RO" sz="2600" u="sng" dirty="0">
                <a:solidFill>
                  <a:schemeClr val="tx1"/>
                </a:solidFill>
                <a:latin typeface="Calibri" pitchFamily="34" charset="0"/>
              </a:rPr>
              <a:t>Innovation gGmbH (DE)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sz="2600" u="sng" dirty="0" smtClean="0">
                <a:solidFill>
                  <a:schemeClr val="tx1"/>
                </a:solidFill>
                <a:latin typeface="Calibri" pitchFamily="34" charset="0"/>
              </a:rPr>
              <a:t>ADRAVE </a:t>
            </a:r>
            <a:r>
              <a:rPr lang="ro-RO" sz="2600" u="sng" dirty="0">
                <a:solidFill>
                  <a:schemeClr val="tx1"/>
                </a:solidFill>
                <a:latin typeface="Calibri" pitchFamily="34" charset="0"/>
              </a:rPr>
              <a:t>– Regional Development Agency of Vale do Ave (PT)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sz="2600" u="sng" dirty="0" smtClean="0">
                <a:solidFill>
                  <a:schemeClr val="tx1"/>
                </a:solidFill>
                <a:latin typeface="Calibri" pitchFamily="34" charset="0"/>
              </a:rPr>
              <a:t>San </a:t>
            </a:r>
            <a:r>
              <a:rPr lang="ro-RO" sz="2600" u="sng" dirty="0">
                <a:solidFill>
                  <a:schemeClr val="tx1"/>
                </a:solidFill>
                <a:latin typeface="Calibri" pitchFamily="34" charset="0"/>
              </a:rPr>
              <a:t>Sebastian SocioEconomic Development Agency Ltd. (ESP)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o-RO" sz="2600" u="sng" dirty="0" smtClean="0">
                <a:solidFill>
                  <a:schemeClr val="tx1"/>
                </a:solidFill>
                <a:latin typeface="Calibri" pitchFamily="34" charset="0"/>
              </a:rPr>
              <a:t>Ministry </a:t>
            </a:r>
            <a:r>
              <a:rPr lang="ro-RO" sz="2600" u="sng" dirty="0">
                <a:solidFill>
                  <a:schemeClr val="tx1"/>
                </a:solidFill>
                <a:latin typeface="Calibri" pitchFamily="34" charset="0"/>
              </a:rPr>
              <a:t>for National Economy (HU)</a:t>
            </a:r>
            <a:endParaRPr lang="fr-F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2578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Lidia Ilie\Desktop\INTERREG_EUROPE_harta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76574" y="-2651125"/>
            <a:ext cx="1529791" cy="1216152"/>
          </a:xfrm>
          <a:prstGeom prst="rect">
            <a:avLst/>
          </a:prstGeom>
          <a:noFill/>
        </p:spPr>
      </p:pic>
      <p:pic>
        <p:nvPicPr>
          <p:cNvPr id="1027" name="Picture 3" descr="C:\Users\Lidia Ilie\Desktop\INTERREG_EUROPE_harta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348880"/>
            <a:ext cx="3057466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88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 </a:t>
            </a:r>
            <a:r>
              <a:rPr lang="en-US" sz="2400" b="1" dirty="0" err="1">
                <a:solidFill>
                  <a:schemeClr val="tx1"/>
                </a:solidFill>
              </a:rPr>
              <a:t>UpGradeSME</a:t>
            </a:r>
            <a:r>
              <a:rPr lang="en-US" sz="2400" b="1" dirty="0">
                <a:solidFill>
                  <a:schemeClr val="tx1"/>
                </a:solidFill>
              </a:rPr>
              <a:t> project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ro-RO" sz="24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en-GB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39552" y="1772816"/>
            <a:ext cx="7715200" cy="4419160"/>
          </a:xfrm>
        </p:spPr>
        <p:txBody>
          <a:bodyPr>
            <a:normAutofit/>
          </a:bodyPr>
          <a:lstStyle/>
          <a:p>
            <a:pPr lvl="0"/>
            <a:endParaRPr lang="ro-RO" sz="26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26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Implementation</a:t>
            </a:r>
            <a:endParaRPr lang="ro-RO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6 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policy instruments to be </a:t>
            </a:r>
            <a:r>
              <a:rPr lang="ro-RO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anal</a:t>
            </a:r>
            <a:r>
              <a:rPr lang="en-US" sz="2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ysed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and</a:t>
            </a:r>
            <a:r>
              <a:rPr lang="ro-RO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improved</a:t>
            </a:r>
            <a:endParaRPr lang="en-US" sz="2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Active involvement 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of the Managing Authorities and intensive 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partners collaboration</a:t>
            </a:r>
            <a:endParaRPr lang="en-US" sz="2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Increased 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role of Local Stakeholders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Improved 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Policy instruments in form of Action 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Plans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2578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Lidia Ilie\Desktop\SGC-Project-Managemen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301208"/>
            <a:ext cx="1872208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88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ro-RO" sz="2800" b="1" dirty="0" smtClean="0">
                <a:solidFill>
                  <a:schemeClr val="tx1"/>
                </a:solidFill>
                <a:latin typeface="Calibri" pitchFamily="34" charset="0"/>
              </a:rPr>
              <a:t>IMPLEMENTATION</a:t>
            </a:r>
            <a:r>
              <a:rPr lang="ro-RO" sz="2800" b="1" dirty="0" smtClean="0">
                <a:solidFill>
                  <a:schemeClr val="tx1"/>
                </a:solidFill>
              </a:rPr>
              <a:t/>
            </a:r>
            <a:br>
              <a:rPr lang="ro-RO" sz="2800" b="1" dirty="0" smtClean="0">
                <a:solidFill>
                  <a:schemeClr val="tx1"/>
                </a:solidFill>
              </a:rPr>
            </a:br>
            <a:r>
              <a:rPr lang="ro-RO" sz="2800" b="1" dirty="0" smtClean="0">
                <a:solidFill>
                  <a:schemeClr val="tx1"/>
                </a:solidFill>
              </a:rPr>
              <a:t>			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			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39552" y="1939500"/>
            <a:ext cx="8208912" cy="4491168"/>
          </a:xfrm>
        </p:spPr>
        <p:txBody>
          <a:bodyPr>
            <a:normAutofit/>
          </a:bodyPr>
          <a:lstStyle/>
          <a:p>
            <a:endParaRPr lang="ro-RO" sz="2600" u="sng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PHASE 1			      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PHASE </a:t>
            </a:r>
            <a:r>
              <a:rPr lang="ro-RO" sz="2800" dirty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endParaRPr lang="ro-RO" sz="26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Interregional learning phase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r>
              <a:rPr lang="ro-RO" dirty="0" smtClean="0">
                <a:solidFill>
                  <a:schemeClr val="tx1"/>
                </a:solidFill>
                <a:latin typeface="Calibri" panose="020F0502020204030204" pitchFamily="34" charset="0"/>
              </a:rPr>
              <a:t>			</a:t>
            </a:r>
            <a:r>
              <a:rPr lang="ro-RO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				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   - </a:t>
            </a:r>
            <a:r>
              <a:rPr lang="ro-RO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Monitoring </a:t>
            </a:r>
            <a:r>
              <a:rPr lang="ro-RO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 implementation of the Action</a:t>
            </a:r>
          </a:p>
          <a:p>
            <a:pPr algn="just"/>
            <a:r>
              <a:rPr lang="ro-RO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o-RO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Analysis</a:t>
            </a:r>
            <a:r>
              <a:rPr lang="ro-RO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work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shops, study visits, peer reviews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  <a:r>
              <a:rPr lang="ro-RO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Plans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ro-RO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o-RO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staff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exchange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actions</a:t>
            </a:r>
            <a:r>
              <a:rPr lang="ro-RO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	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ro-RO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o-RO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 – </a:t>
            </a:r>
            <a:r>
              <a:rPr lang="en-US" sz="14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depht</a:t>
            </a:r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analysis of the Policy Instrument</a:t>
            </a:r>
            <a:r>
              <a:rPr lang="ro-RO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	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                                                                                                                 </a:t>
            </a:r>
            <a:r>
              <a:rPr lang="ro-RO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US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ro-RO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- 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ro-RO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reparatio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of the </a:t>
            </a:r>
            <a:r>
              <a:rPr lang="ro-RO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ction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o-RO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r>
              <a:rPr lang="en-US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lans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ro-RO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o-RO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</a:t>
            </a:r>
            <a:r>
              <a:rPr lang="ro-RO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Preparation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of the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policy</a:t>
            </a:r>
            <a:r>
              <a:rPr lang="ro-RO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recommendations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ro-RO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 </a:t>
            </a:r>
            <a:endParaRPr lang="fr-F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2578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Lidia Ilie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949280"/>
            <a:ext cx="1728192" cy="826306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683568" y="2155219"/>
            <a:ext cx="3954122" cy="37444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860032" y="2155220"/>
            <a:ext cx="3816424" cy="37444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</a:rPr>
              <a:t>Analysis of the Policy Instruments</a:t>
            </a:r>
            <a:endParaRPr lang="en-GB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39552" y="1052736"/>
            <a:ext cx="7715200" cy="5139240"/>
          </a:xfrm>
        </p:spPr>
        <p:txBody>
          <a:bodyPr>
            <a:normAutofit lnSpcReduction="10000"/>
          </a:bodyPr>
          <a:lstStyle/>
          <a:p>
            <a:pPr lvl="0"/>
            <a:endParaRPr lang="en-US" sz="26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26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26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r>
              <a:rPr lang="en-US" sz="2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4 ISSUES		1. METHODOLOGY</a:t>
            </a:r>
          </a:p>
          <a:p>
            <a:pPr lvl="0"/>
            <a:r>
              <a:rPr lang="en-US" sz="2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	</a:t>
            </a:r>
            <a:r>
              <a:rPr lang="en-US" sz="2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		2. IMPACT</a:t>
            </a:r>
            <a:endParaRPr lang="en-US" sz="26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r>
              <a:rPr lang="en-US" sz="2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			3. COMMUNICATION</a:t>
            </a:r>
          </a:p>
          <a:p>
            <a:pPr lvl="0"/>
            <a:r>
              <a:rPr lang="en-US" sz="2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	</a:t>
            </a:r>
            <a:r>
              <a:rPr lang="en-US" sz="2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		4. INTEGRATION</a:t>
            </a:r>
          </a:p>
          <a:p>
            <a:pPr lvl="0"/>
            <a:endParaRPr lang="en-US" sz="26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26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26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r>
              <a:rPr lang="en-US" sz="2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RESEARCH PAPER INTERNATIONALIZATION</a:t>
            </a:r>
            <a:endParaRPr lang="ro-RO" sz="26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2578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>
            <a:off x="2339752" y="2492896"/>
            <a:ext cx="484632" cy="3024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73216"/>
            <a:ext cx="1791639" cy="134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2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</a:rPr>
              <a:t>Analysis of the Policy Instruments</a:t>
            </a:r>
            <a:endParaRPr lang="en-GB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39552" y="1052736"/>
            <a:ext cx="7715200" cy="5139240"/>
          </a:xfrm>
        </p:spPr>
        <p:txBody>
          <a:bodyPr>
            <a:normAutofit lnSpcReduction="10000"/>
          </a:bodyPr>
          <a:lstStyle/>
          <a:p>
            <a:pPr lvl="0"/>
            <a:endParaRPr lang="en-US" sz="26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26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26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r>
              <a:rPr lang="en-US" sz="2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4 ISSUES		1. METHODOLOGY</a:t>
            </a:r>
          </a:p>
          <a:p>
            <a:pPr lvl="0"/>
            <a:r>
              <a:rPr lang="en-US" sz="2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	</a:t>
            </a:r>
            <a:r>
              <a:rPr lang="en-US" sz="2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		2. IMPACT</a:t>
            </a:r>
            <a:endParaRPr lang="en-US" sz="26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r>
              <a:rPr lang="en-US" sz="2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			3. COMMUNICATION</a:t>
            </a:r>
          </a:p>
          <a:p>
            <a:pPr lvl="0"/>
            <a:r>
              <a:rPr lang="en-US" sz="2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	</a:t>
            </a:r>
            <a:r>
              <a:rPr lang="en-US" sz="2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		4. INTEGRATION</a:t>
            </a:r>
          </a:p>
          <a:p>
            <a:pPr lvl="0"/>
            <a:endParaRPr lang="en-US" sz="26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26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26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r>
              <a:rPr lang="en-US" sz="2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RESEARCH PAPER INTERNATIONALIZATION</a:t>
            </a:r>
            <a:endParaRPr lang="ro-RO" sz="26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2578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>
            <a:off x="2339752" y="2492896"/>
            <a:ext cx="484632" cy="3024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73216"/>
            <a:ext cx="1791639" cy="134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9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980776"/>
          </a:xfrm>
        </p:spPr>
        <p:txBody>
          <a:bodyPr/>
          <a:lstStyle/>
          <a:p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endParaRPr lang="en-GB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827584" y="908720"/>
            <a:ext cx="7715200" cy="5139240"/>
          </a:xfrm>
        </p:spPr>
        <p:txBody>
          <a:bodyPr>
            <a:normAutofit/>
          </a:bodyPr>
          <a:lstStyle/>
          <a:p>
            <a:pPr lvl="0" algn="ctr"/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RESEARCH PAPER INTERNATIONALIZATION - PRELIMINARY FINDINGS</a:t>
            </a:r>
          </a:p>
          <a:p>
            <a:pPr lvl="0" algn="ctr"/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Proposed </a:t>
            </a:r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objective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Comparison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of Core and Peripheral regions with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regard to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SME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internationalization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en-US" sz="1600" b="0" dirty="0">
                <a:solidFill>
                  <a:schemeClr val="tx1"/>
                </a:solidFill>
                <a:latin typeface="Calibri" pitchFamily="34" charset="0"/>
              </a:rPr>
              <a:t>- How the decisions are made?</a:t>
            </a:r>
          </a:p>
          <a:p>
            <a:pPr lvl="0"/>
            <a:r>
              <a:rPr lang="en-US" sz="1600" b="0" dirty="0">
                <a:solidFill>
                  <a:schemeClr val="tx1"/>
                </a:solidFill>
                <a:latin typeface="Calibri" pitchFamily="34" charset="0"/>
              </a:rPr>
              <a:t>- What are the objectives of 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</a:rPr>
              <a:t>internationalization?</a:t>
            </a:r>
            <a:endParaRPr lang="en-US" sz="1600" b="0" dirty="0">
              <a:solidFill>
                <a:schemeClr val="tx1"/>
              </a:solidFill>
              <a:latin typeface="Calibri" pitchFamily="34" charset="0"/>
            </a:endParaRPr>
          </a:p>
          <a:p>
            <a:pPr lvl="0"/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</a:rPr>
              <a:t>- What </a:t>
            </a:r>
            <a:r>
              <a:rPr lang="en-US" sz="1600" b="0" dirty="0">
                <a:solidFill>
                  <a:schemeClr val="tx1"/>
                </a:solidFill>
                <a:latin typeface="Calibri" pitchFamily="34" charset="0"/>
              </a:rPr>
              <a:t>are target countries and entry modes 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</a:rPr>
              <a:t>selected?</a:t>
            </a:r>
          </a:p>
          <a:p>
            <a:pPr lvl="0"/>
            <a:r>
              <a:rPr lang="en-US" sz="16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</a:rPr>
              <a:t>                                                          </a:t>
            </a:r>
            <a:r>
              <a:rPr lang="en-US" sz="1400" u="sng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How governments could help SMEs seeking to </a:t>
            </a:r>
            <a:r>
              <a:rPr lang="en-US" sz="1400" u="sng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internationalise</a:t>
            </a:r>
            <a:endParaRPr lang="ro-RO" sz="1400" u="sng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2578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84984"/>
            <a:ext cx="50292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6543" y="6182797"/>
            <a:ext cx="6538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prstClr val="black"/>
                </a:solidFill>
              </a:rPr>
              <a:t>	Growing </a:t>
            </a:r>
            <a:r>
              <a:rPr lang="en-US" sz="1200" dirty="0">
                <a:solidFill>
                  <a:prstClr val="black"/>
                </a:solidFill>
              </a:rPr>
              <a:t>the global </a:t>
            </a:r>
            <a:r>
              <a:rPr lang="en-US" sz="1200" dirty="0" smtClean="0">
                <a:solidFill>
                  <a:prstClr val="black"/>
                </a:solidFill>
              </a:rPr>
              <a:t>economy through SMEs, Edinburgh Group</a:t>
            </a:r>
          </a:p>
          <a:p>
            <a:r>
              <a:rPr lang="en-US" sz="1200" i="1" dirty="0" smtClean="0">
                <a:solidFill>
                  <a:prstClr val="black"/>
                </a:solidFill>
              </a:rPr>
              <a:t>The copyright belongs exclusively to the </a:t>
            </a:r>
            <a:r>
              <a:rPr lang="en-US" sz="1200" i="1" dirty="0" err="1" smtClean="0">
                <a:solidFill>
                  <a:prstClr val="black"/>
                </a:solidFill>
              </a:rPr>
              <a:t>UpGradeSME</a:t>
            </a:r>
            <a:r>
              <a:rPr lang="en-US" sz="1200" i="1" dirty="0" smtClean="0">
                <a:solidFill>
                  <a:prstClr val="black"/>
                </a:solidFill>
              </a:rPr>
              <a:t> partnership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638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2492944"/>
          </a:xfrm>
        </p:spPr>
        <p:txBody>
          <a:bodyPr/>
          <a:lstStyle/>
          <a:p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b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b="1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  <a:endParaRPr lang="en-GB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39552" y="1268760"/>
            <a:ext cx="7715200" cy="5184576"/>
          </a:xfrm>
        </p:spPr>
        <p:txBody>
          <a:bodyPr>
            <a:normAutofit/>
          </a:bodyPr>
          <a:lstStyle/>
          <a:p>
            <a:pPr lvl="0" algn="ctr"/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Proposed methodology</a:t>
            </a:r>
          </a:p>
          <a:p>
            <a:pPr lvl="0"/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</a:rPr>
              <a:t>Validation of the theoretical model on the Core – Peripheral split by case studies</a:t>
            </a:r>
          </a:p>
          <a:p>
            <a:pPr marL="285750" lvl="0" indent="-285750">
              <a:buFontTx/>
              <a:buChar char="-"/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Is there a difference by origin?</a:t>
            </a:r>
          </a:p>
          <a:p>
            <a:pPr marL="285750" lvl="0" indent="-285750">
              <a:buFontTx/>
              <a:buChar char="-"/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What are the characteristics?</a:t>
            </a:r>
          </a:p>
          <a:p>
            <a:pPr marL="285750" lvl="0" indent="-285750">
              <a:buFontTx/>
              <a:buChar char="-"/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How should support measures approach to it?</a:t>
            </a:r>
            <a:endParaRPr lang="ro-RO" sz="16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itchFamily="34" charset="0"/>
              </a:rPr>
              <a:t>					</a:t>
            </a: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  <a:p>
            <a:pPr lvl="0"/>
            <a:endParaRPr lang="ro-RO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23" y="404664"/>
            <a:ext cx="2578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12976"/>
            <a:ext cx="48245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9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E_project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ME_project1" id="{A4B97E4A-A1CF-43FD-8CE2-B7DEA820762E}" vid="{AC910D50-3580-4664-AD6C-F2DAA6B4CD92}"/>
    </a:ext>
  </a:extLst>
</a:theme>
</file>

<file path=ppt/theme/theme2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ME_project1" id="{A4B97E4A-A1CF-43FD-8CE2-B7DEA820762E}" vid="{9D64823E-28CD-4B98-B4C4-99ED989DA2DA}"/>
    </a:ext>
  </a:extLst>
</a:theme>
</file>

<file path=ppt/theme/theme3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ME_project1" id="{A4B97E4A-A1CF-43FD-8CE2-B7DEA820762E}" vid="{296089CE-2F7B-40D1-B0E2-D9356F11E9FC}"/>
    </a:ext>
  </a:extLst>
</a:theme>
</file>

<file path=ppt/theme/theme4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ME_project1" id="{A4B97E4A-A1CF-43FD-8CE2-B7DEA820762E}" vid="{54199FD7-6A84-4BAE-B0B4-58D3AC66BCD3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SME_project</Template>
  <TotalTime>894</TotalTime>
  <Words>196</Words>
  <Application>Microsoft Office PowerPoint</Application>
  <PresentationFormat>On-screen Show (4:3)</PresentationFormat>
  <Paragraphs>174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SME_project</vt:lpstr>
      <vt:lpstr>CONTENT page</vt:lpstr>
      <vt:lpstr>IMAGE</vt:lpstr>
      <vt:lpstr>BLOCK page </vt:lpstr>
      <vt:lpstr>UpGradeSME PROJECT</vt:lpstr>
      <vt:lpstr>         GENERAL OVERVIEW </vt:lpstr>
      <vt:lpstr>          PARTNERSHIP </vt:lpstr>
      <vt:lpstr>            UpGradeSME project  </vt:lpstr>
      <vt:lpstr>          IMPLEMENTATION           </vt:lpstr>
      <vt:lpstr>        Analysis of the Policy Instruments</vt:lpstr>
      <vt:lpstr>        Analysis of the Policy Instruments</vt:lpstr>
      <vt:lpstr>           </vt:lpstr>
      <vt:lpstr>           </vt:lpstr>
      <vt:lpstr>           </vt:lpstr>
      <vt:lpstr>           </vt:lpstr>
      <vt:lpstr>           </vt:lpstr>
      <vt:lpstr>           </vt:lpstr>
      <vt:lpstr>           </vt:lpstr>
      <vt:lpstr>           </vt:lpstr>
      <vt:lpstr> 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KANDI</dc:creator>
  <cp:lastModifiedBy>Florina Rascanu</cp:lastModifiedBy>
  <cp:revision>85</cp:revision>
  <dcterms:created xsi:type="dcterms:W3CDTF">2016-06-24T07:53:48Z</dcterms:created>
  <dcterms:modified xsi:type="dcterms:W3CDTF">2017-06-19T11:16:25Z</dcterms:modified>
</cp:coreProperties>
</file>