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  <p:sldMasterId id="2147483648" r:id="rId2"/>
    <p:sldMasterId id="2147483649" r:id="rId3"/>
  </p:sldMasterIdLst>
  <p:notesMasterIdLst>
    <p:notesMasterId r:id="rId12"/>
  </p:notesMasterIdLst>
  <p:handoutMasterIdLst>
    <p:handoutMasterId r:id="rId13"/>
  </p:handoutMasterIdLst>
  <p:sldIdLst>
    <p:sldId id="258" r:id="rId4"/>
    <p:sldId id="296" r:id="rId5"/>
    <p:sldId id="307" r:id="rId6"/>
    <p:sldId id="308" r:id="rId7"/>
    <p:sldId id="310" r:id="rId8"/>
    <p:sldId id="311" r:id="rId9"/>
    <p:sldId id="309" r:id="rId10"/>
    <p:sldId id="259" r:id="rId11"/>
  </p:sldIdLst>
  <p:sldSz cx="9144000" cy="6858000" type="screen4x3"/>
  <p:notesSz cx="6805613" cy="99441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Arial Unicode MS" charset="0"/>
        <a:cs typeface="Arial Unicode MS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2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A9"/>
    <a:srgbClr val="CCCCCC"/>
    <a:srgbClr val="64B4E6"/>
    <a:srgbClr val="006491"/>
    <a:srgbClr val="6B6B6B"/>
    <a:srgbClr val="000000"/>
    <a:srgbClr val="AA7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39"/>
    <p:restoredTop sz="99244" autoAdjust="0"/>
  </p:normalViewPr>
  <p:slideViewPr>
    <p:cSldViewPr>
      <p:cViewPr varScale="1">
        <p:scale>
          <a:sx n="89" d="100"/>
          <a:sy n="89" d="100"/>
        </p:scale>
        <p:origin x="-13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70" y="648"/>
      </p:cViewPr>
      <p:guideLst>
        <p:guide orient="horz" pos="3132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 alt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49575" cy="496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F6CD69-F708-6840-939A-7019D1D21B29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599764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2813"/>
            <a:ext cx="4989513" cy="447516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noProof="0" smtClean="0"/>
              <a:t>Cliquez pour modifier les styles du texte du masque</a:t>
            </a:r>
          </a:p>
          <a:p>
            <a:pPr lvl="1"/>
            <a:r>
              <a:rPr lang="fr-FR" altLang="en-US" noProof="0" smtClean="0"/>
              <a:t>Deuxième niveau</a:t>
            </a:r>
          </a:p>
          <a:p>
            <a:pPr lvl="2"/>
            <a:r>
              <a:rPr lang="fr-FR" altLang="en-US" noProof="0" smtClean="0"/>
              <a:t>Troisième niveau</a:t>
            </a:r>
          </a:p>
          <a:p>
            <a:pPr lvl="3"/>
            <a:r>
              <a:rPr lang="fr-FR" altLang="en-US" noProof="0" smtClean="0"/>
              <a:t>Quatrième niveau</a:t>
            </a:r>
          </a:p>
          <a:p>
            <a:pPr lvl="4"/>
            <a:r>
              <a:rPr lang="fr-FR" altLang="en-US" noProof="0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49575" cy="496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7BF7BC-8F6B-C94E-A9E2-2E80BB0F2B4F}" type="slidenum">
              <a:rPr lang="fr-FR" altLang="en-US"/>
              <a:pPr/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5974558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fld id="{49B3753B-E4B5-6A4B-A89E-B774D67C59E3}" type="slidenum">
              <a:rPr lang="fr-FR" altLang="en-US" sz="1200"/>
              <a:pPr/>
              <a:t>1</a:t>
            </a:fld>
            <a:endParaRPr lang="fr-FR" altLang="en-US" sz="120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>
                <a:ea typeface="Arial Unicode MS" charset="0"/>
                <a:cs typeface="Arial Unicode MS" charset="0"/>
              </a:rPr>
              <a:t>Introduction: explain that what we do – in a nutshell – is to help ambitious SMEs innovate and grow internationally.</a:t>
            </a:r>
          </a:p>
        </p:txBody>
      </p:sp>
    </p:spTree>
    <p:extLst>
      <p:ext uri="{BB962C8B-B14F-4D97-AF65-F5344CB8AC3E}">
        <p14:creationId xmlns:p14="http://schemas.microsoft.com/office/powerpoint/2010/main" val="2107801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F7BC-8F6B-C94E-A9E2-2E80BB0F2B4F}" type="slidenum">
              <a:rPr lang="fr-FR" altLang="en-US" smtClean="0"/>
              <a:pPr/>
              <a:t>2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795262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F7BC-8F6B-C94E-A9E2-2E80BB0F2B4F}" type="slidenum">
              <a:rPr lang="fr-FR" altLang="en-US" smtClean="0"/>
              <a:pPr/>
              <a:t>3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120389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F7BC-8F6B-C94E-A9E2-2E80BB0F2B4F}" type="slidenum">
              <a:rPr lang="fr-FR" altLang="en-US" smtClean="0"/>
              <a:pPr/>
              <a:t>4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671577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F7BC-8F6B-C94E-A9E2-2E80BB0F2B4F}" type="slidenum">
              <a:rPr lang="fr-FR" altLang="en-US" smtClean="0"/>
              <a:pPr/>
              <a:t>5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098755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F7BC-8F6B-C94E-A9E2-2E80BB0F2B4F}" type="slidenum">
              <a:rPr lang="fr-FR" altLang="en-US" smtClean="0"/>
              <a:pPr/>
              <a:t>6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397685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BF7BC-8F6B-C94E-A9E2-2E80BB0F2B4F}" type="slidenum">
              <a:rPr lang="fr-FR" altLang="en-US" smtClean="0"/>
              <a:pPr/>
              <a:t>7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613598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Arial Unicode MS" charset="0"/>
              <a:cs typeface="Arial Unicode MS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fld id="{F53FF2C7-85C2-504C-A552-69A4BBD30217}" type="slidenum">
              <a:rPr lang="fr-FR" altLang="en-US" sz="1200"/>
              <a:pPr/>
              <a:t>8</a:t>
            </a:fld>
            <a:endParaRPr lang="fr-FR" altLang="en-US" sz="1200"/>
          </a:p>
        </p:txBody>
      </p:sp>
    </p:spTree>
    <p:extLst>
      <p:ext uri="{BB962C8B-B14F-4D97-AF65-F5344CB8AC3E}">
        <p14:creationId xmlns:p14="http://schemas.microsoft.com/office/powerpoint/2010/main" val="1824664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Relationship Id="rId3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Relationship Id="rId3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04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0486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Step-Visual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n 1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ángulo 24"/>
          <p:cNvSpPr>
            <a:spLocks noChangeArrowheads="1"/>
          </p:cNvSpPr>
          <p:nvPr userDrawn="1"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  <p:sp>
        <p:nvSpPr>
          <p:cNvPr id="26" name="Rectángulo 25"/>
          <p:cNvSpPr/>
          <p:nvPr userDrawn="1"/>
        </p:nvSpPr>
        <p:spPr bwMode="auto">
          <a:xfrm>
            <a:off x="3348038" y="6021388"/>
            <a:ext cx="2808287" cy="6477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endParaRPr lang="es-ES_tradnl" altLang="es-ES_tradnl"/>
          </a:p>
        </p:txBody>
      </p:sp>
      <p:sp>
        <p:nvSpPr>
          <p:cNvPr id="27" name="Rectángulo 19"/>
          <p:cNvSpPr>
            <a:spLocks noChangeArrowheads="1"/>
          </p:cNvSpPr>
          <p:nvPr userDrawn="1"/>
        </p:nvSpPr>
        <p:spPr bwMode="auto">
          <a:xfrm>
            <a:off x="3348038" y="6248400"/>
            <a:ext cx="2808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algn="ctr"/>
            <a:r>
              <a:rPr lang="en-US" altLang="en-US" sz="1200">
                <a:latin typeface="Myriad Pro Light" charset="0"/>
              </a:rPr>
              <a:t>PLACE PARTNER’S LOGO HERE</a:t>
            </a:r>
            <a:endParaRPr lang="fr-FR" altLang="en-US" sz="1200">
              <a:latin typeface="Myriad Pr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321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Step-Visual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n 1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ángulo 24"/>
          <p:cNvSpPr>
            <a:spLocks noChangeArrowheads="1"/>
          </p:cNvSpPr>
          <p:nvPr userDrawn="1"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  <p:sp>
        <p:nvSpPr>
          <p:cNvPr id="27" name="Rectángulo 26"/>
          <p:cNvSpPr/>
          <p:nvPr userDrawn="1"/>
        </p:nvSpPr>
        <p:spPr bwMode="auto">
          <a:xfrm>
            <a:off x="3348038" y="6021388"/>
            <a:ext cx="2808287" cy="6477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endParaRPr lang="es-ES_tradnl" altLang="es-ES_tradnl"/>
          </a:p>
        </p:txBody>
      </p:sp>
      <p:sp>
        <p:nvSpPr>
          <p:cNvPr id="28" name="Rectángulo 19"/>
          <p:cNvSpPr>
            <a:spLocks noChangeArrowheads="1"/>
          </p:cNvSpPr>
          <p:nvPr userDrawn="1"/>
        </p:nvSpPr>
        <p:spPr bwMode="auto">
          <a:xfrm>
            <a:off x="3348038" y="6248400"/>
            <a:ext cx="2808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 algn="ctr"/>
            <a:r>
              <a:rPr lang="en-US" altLang="en-US" sz="1200">
                <a:latin typeface="Myriad Pro Light" charset="0"/>
              </a:rPr>
              <a:t>PLACE PARTNER’S LOGO HERE</a:t>
            </a:r>
            <a:endParaRPr lang="fr-FR" altLang="en-US" sz="1200">
              <a:latin typeface="Myriad Pro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52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98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4.jpeg"/><Relationship Id="rId6" Type="http://schemas.openxmlformats.org/officeDocument/2006/relationships/image" Target="../media/image2.jpeg"/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n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Imagen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192" y="5733256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ángulo 4"/>
          <p:cNvSpPr>
            <a:spLocks noChangeArrowheads="1"/>
          </p:cNvSpPr>
          <p:nvPr/>
        </p:nvSpPr>
        <p:spPr bwMode="auto">
          <a:xfrm>
            <a:off x="6842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  <p:pic>
        <p:nvPicPr>
          <p:cNvPr id="6" name="Picture 5"/>
          <p:cNvPicPr/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0072" y="5751537"/>
            <a:ext cx="1114425" cy="112077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1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192" y="5733256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ángulo 8"/>
          <p:cNvSpPr>
            <a:spLocks noChangeArrowheads="1"/>
          </p:cNvSpPr>
          <p:nvPr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  <p:pic>
        <p:nvPicPr>
          <p:cNvPr id="6" name="Picture 5"/>
          <p:cNvPicPr/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0072" y="5737225"/>
            <a:ext cx="1114425" cy="112077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23" r:id="rId1"/>
    <p:sldLayoutId id="2147484146" r:id="rId2"/>
    <p:sldLayoutId id="2147484147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491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5FA9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49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4B4E6"/>
        </a:buClr>
        <a:buFont typeface="Wingdings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49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4B4E6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49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5FA9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n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Imagen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788" y="5805488"/>
            <a:ext cx="2220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ángulo 4"/>
          <p:cNvSpPr>
            <a:spLocks noChangeArrowheads="1"/>
          </p:cNvSpPr>
          <p:nvPr/>
        </p:nvSpPr>
        <p:spPr bwMode="auto">
          <a:xfrm>
            <a:off x="468313" y="6515100"/>
            <a:ext cx="1404937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s-ES_tradnl" altLang="es-ES_tradnl" sz="2000" baseline="30000" smtClean="0">
                <a:solidFill>
                  <a:srgbClr val="00567A"/>
                </a:solidFill>
                <a:latin typeface="MyriadPro-Regular" charset="0"/>
              </a:rPr>
              <a:t>een.ec.europa.eu</a:t>
            </a:r>
          </a:p>
        </p:txBody>
      </p:sp>
      <p:pic>
        <p:nvPicPr>
          <p:cNvPr id="6" name="Picture 5"/>
          <p:cNvPicPr/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2080" y="5805264"/>
            <a:ext cx="1114425" cy="1120775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" charset="-128"/>
          <a:cs typeface="ＭＳ Ｐゴシック" pitchFamily="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jpeg"/><Relationship Id="rId5" Type="http://schemas.openxmlformats.org/officeDocument/2006/relationships/image" Target="../media/image10.jpeg"/><Relationship Id="rId6" Type="http://schemas.openxmlformats.org/officeDocument/2006/relationships/image" Target="../media/image11.png"/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ysfin.com/UC/MediaLibrary/Handlers/ViewDocument.ashx?imageDB=true&amp;tbNail=0&amp;imageType=image&amp;imageID=9803&amp;imageName=&amp;cultureId=3" TargetMode="External"/><Relationship Id="rId4" Type="http://schemas.openxmlformats.org/officeDocument/2006/relationships/hyperlink" Target="http://cursdeguvernare.ro/wp-content/uploads/2016/05/EY_Barometrul-antreprenoriatului-romanesc_2016_sinteza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4376" y="1052736"/>
            <a:ext cx="3829624" cy="3714286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6749"/>
            <a:ext cx="9144000" cy="255206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7504" y="2780928"/>
            <a:ext cx="5904656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PH" b="1" dirty="0">
                <a:solidFill>
                  <a:srgbClr val="006491"/>
                </a:solidFill>
                <a:latin typeface="Myriad Pro"/>
                <a:ea typeface="Arial Unicode MS"/>
                <a:cs typeface="Myriad Pro"/>
              </a:rPr>
              <a:t>Enterprise Europe </a:t>
            </a:r>
            <a:r>
              <a:rPr lang="en-PH" b="1" dirty="0" smtClean="0">
                <a:solidFill>
                  <a:srgbClr val="006491"/>
                </a:solidFill>
                <a:latin typeface="Myriad Pro"/>
                <a:ea typeface="Arial Unicode MS"/>
                <a:cs typeface="Myriad Pro"/>
              </a:rPr>
              <a:t>Network</a:t>
            </a:r>
          </a:p>
          <a:p>
            <a:pPr>
              <a:spcAft>
                <a:spcPts val="0"/>
              </a:spcAft>
            </a:pPr>
            <a:r>
              <a:rPr lang="en-PH" b="1" dirty="0" smtClean="0">
                <a:solidFill>
                  <a:srgbClr val="006491"/>
                </a:solidFill>
                <a:latin typeface="Myriad Pro"/>
                <a:ea typeface="Arial Unicode MS"/>
                <a:cs typeface="Myriad Pro"/>
              </a:rPr>
              <a:t> </a:t>
            </a:r>
          </a:p>
          <a:p>
            <a:pPr>
              <a:spcAft>
                <a:spcPts val="0"/>
              </a:spcAft>
            </a:pPr>
            <a:r>
              <a:rPr lang="en-PH" b="1" dirty="0" smtClean="0">
                <a:solidFill>
                  <a:srgbClr val="006491"/>
                </a:solidFill>
                <a:latin typeface="Myriad Pro"/>
                <a:ea typeface="Arial Unicode MS"/>
                <a:cs typeface="Myriad Pro"/>
              </a:rPr>
              <a:t>ASPYRE – pilot for scale-ups in Macro Region 4</a:t>
            </a:r>
          </a:p>
          <a:p>
            <a:pPr>
              <a:spcAft>
                <a:spcPts val="0"/>
              </a:spcAft>
            </a:pP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400" i="1" kern="1200" dirty="0" smtClean="0">
                <a:solidFill>
                  <a:srgbClr val="006491"/>
                </a:solidFill>
                <a:effectLst/>
                <a:latin typeface="Myriad Pro"/>
                <a:ea typeface="Arial Unicode MS"/>
                <a:cs typeface="Myriad Pro"/>
              </a:rPr>
              <a:t>Raluca Cibu-Buzac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400" i="1" kern="1200" dirty="0" smtClean="0">
                <a:solidFill>
                  <a:srgbClr val="006491"/>
                </a:solidFill>
                <a:effectLst/>
                <a:latin typeface="Myriad Pro"/>
                <a:ea typeface="Arial Unicode MS"/>
                <a:cs typeface="Myriad Pro"/>
              </a:rPr>
              <a:t>Ro-Boost SMEs Coordinator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PH" sz="2400" i="1" kern="1200" dirty="0" smtClean="0">
                <a:solidFill>
                  <a:srgbClr val="006491"/>
                </a:solidFill>
                <a:effectLst/>
                <a:latin typeface="Myriad Pro"/>
                <a:ea typeface="Arial Unicode MS"/>
                <a:cs typeface="Myriad Pro"/>
              </a:rPr>
              <a:t>EEN national Meeting - June 2017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378333"/>
              </p:ext>
            </p:extLst>
          </p:nvPr>
        </p:nvGraphicFramePr>
        <p:xfrm>
          <a:off x="685800" y="396875"/>
          <a:ext cx="6622504" cy="263525"/>
        </p:xfrm>
        <a:graphic>
          <a:graphicData uri="http://schemas.openxmlformats.org/drawingml/2006/table">
            <a:tbl>
              <a:tblPr firstRow="1"/>
              <a:tblGrid>
                <a:gridCol w="6622504"/>
              </a:tblGrid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Enterprise Europe Network – </a:t>
                      </a:r>
                      <a:r>
                        <a:rPr kumimoji="0" lang="en-US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ASPYRE – pilot for scale-ups in Macro Region 4 |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Iunie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2017 | </a:t>
                      </a:r>
                      <a:fld id="{333BE222-73B0-A141-948C-C1C12DA1963A}" type="slidenum">
                        <a:rPr kumimoji="0" lang="fr-F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t>2</a:t>
                      </a:fld>
                      <a:endParaRPr kumimoji="0" lang="fr-F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logger Sans" charset="0"/>
                        <a:ea typeface="Arial Unicode MS" charset="0"/>
                        <a:cs typeface="Arial Unicode MS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9512" y="1412776"/>
            <a:ext cx="9073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Aft>
                <a:spcPts val="0"/>
              </a:spcAft>
            </a:pPr>
            <a:r>
              <a:rPr lang="en-US" sz="2400" b="1" i="1" kern="1200" dirty="0" smtClean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Ro-Boost SMEs’ </a:t>
            </a:r>
            <a:r>
              <a:rPr lang="en-US" b="1" i="1" dirty="0" smtClean="0">
                <a:solidFill>
                  <a:srgbClr val="006491"/>
                </a:solidFill>
                <a:latin typeface="Myriad Pro"/>
                <a:ea typeface="ＭＳ Ｐゴシック"/>
                <a:cs typeface="Myriad Pro"/>
              </a:rPr>
              <a:t>pilot scheme for scale-ups  - ASPYRE</a:t>
            </a: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2708920"/>
            <a:ext cx="3959860" cy="2828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 descr="Tehimpul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1636712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 flipH="1" flipV="1">
            <a:off x="2123728" y="3933056"/>
            <a:ext cx="2573338" cy="374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/>
          <p:nvPr/>
        </p:nvCxnSpPr>
        <p:spPr bwMode="auto">
          <a:xfrm flipH="1" flipV="1">
            <a:off x="2483768" y="3140968"/>
            <a:ext cx="2027238" cy="1108075"/>
          </a:xfrm>
          <a:prstGeom prst="straightConnector1">
            <a:avLst/>
          </a:prstGeom>
          <a:ln>
            <a:headEnd type="none" w="med" len="med"/>
            <a:tailEnd type="triangl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flipH="1">
            <a:off x="3131840" y="5085184"/>
            <a:ext cx="2401887" cy="293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 flipH="1" flipV="1">
            <a:off x="3131840" y="4509120"/>
            <a:ext cx="2401887" cy="574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cxnSp>
      <p:pic>
        <p:nvPicPr>
          <p:cNvPr id="16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5445224"/>
            <a:ext cx="642937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4221088"/>
            <a:ext cx="1919287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648" y="2492896"/>
            <a:ext cx="1114425" cy="1120775"/>
          </a:xfrm>
          <a:prstGeom prst="rect">
            <a:avLst/>
          </a:prstGeom>
          <a:ln w="38100">
            <a:solidFill>
              <a:srgbClr val="C00000"/>
            </a:solidFill>
          </a:ln>
          <a:extLst>
            <a:ext uri="{FAA26D3D-D897-4be2-8F04-BA451C77F1D7}">
              <ma14:placeholderFlag xmlns:ma14="http://schemas.microsoft.com/office/mac/drawingml/2011/main"/>
            </a:ext>
          </a:extLst>
        </p:spPr>
      </p:pic>
    </p:spTree>
    <p:extLst>
      <p:ext uri="{BB962C8B-B14F-4D97-AF65-F5344CB8AC3E}">
        <p14:creationId xmlns:p14="http://schemas.microsoft.com/office/powerpoint/2010/main" val="1618782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551045"/>
              </p:ext>
            </p:extLst>
          </p:nvPr>
        </p:nvGraphicFramePr>
        <p:xfrm>
          <a:off x="685800" y="396875"/>
          <a:ext cx="6334472" cy="263525"/>
        </p:xfrm>
        <a:graphic>
          <a:graphicData uri="http://schemas.openxmlformats.org/drawingml/2006/table">
            <a:tbl>
              <a:tblPr firstRow="1"/>
              <a:tblGrid>
                <a:gridCol w="6334472"/>
              </a:tblGrid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Enterprise Europe Network – ASPYRE – pilot for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scale-ups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in Macro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Region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4 |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Iunie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2017 | </a:t>
                      </a:r>
                      <a:fld id="{333BE222-73B0-A141-948C-C1C12DA1963A}" type="slidenum">
                        <a:rPr kumimoji="0" lang="fr-F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t>3</a:t>
                      </a:fld>
                      <a:endParaRPr kumimoji="0" lang="fr-F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logger Sans" charset="0"/>
                        <a:ea typeface="Arial Unicode MS" charset="0"/>
                        <a:cs typeface="Arial Unicode MS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35297" y="1268760"/>
            <a:ext cx="907300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Aft>
                <a:spcPts val="0"/>
              </a:spcAft>
            </a:pPr>
            <a:r>
              <a:rPr lang="en-US" sz="2400" b="1" i="1" kern="1200" dirty="0" smtClean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RO-Boost </a:t>
            </a:r>
            <a:r>
              <a:rPr lang="en-US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SMEs</a:t>
            </a:r>
            <a:r>
              <a:rPr lang="ro-RO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 </a:t>
            </a:r>
            <a:r>
              <a:rPr lang="en-US" sz="2400" b="1" i="1" kern="1200" dirty="0" smtClean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 - ASPYRE pilot </a:t>
            </a:r>
            <a:r>
              <a:rPr lang="ro-RO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/>
            </a:r>
            <a:br>
              <a:rPr lang="ro-RO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</a:b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58271" y="1484784"/>
            <a:ext cx="885698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b="1" dirty="0" smtClean="0">
                <a:solidFill>
                  <a:srgbClr val="005FA9"/>
                </a:solidFill>
                <a:latin typeface="Myriad Pro" panose="020B0503030403020204" pitchFamily="34" charset="0"/>
              </a:rPr>
              <a:t>Romanian context</a:t>
            </a:r>
          </a:p>
          <a:p>
            <a:pPr lvl="0"/>
            <a:endParaRPr lang="en-US" sz="1100" b="1" dirty="0">
              <a:solidFill>
                <a:srgbClr val="005FA9"/>
              </a:solidFill>
              <a:latin typeface="Myriad Pro" panose="020B0503030403020204" pitchFamily="34" charset="0"/>
            </a:endParaRPr>
          </a:p>
          <a:p>
            <a:r>
              <a:rPr lang="en-GB" sz="1600" i="1" dirty="0" smtClean="0">
                <a:solidFill>
                  <a:srgbClr val="C00000"/>
                </a:solidFill>
                <a:latin typeface="Myriad Pro" panose="020B0503030403020204" pitchFamily="34" charset="0"/>
              </a:rPr>
              <a:t>Small </a:t>
            </a:r>
            <a:r>
              <a:rPr lang="en-GB" sz="1600" i="1" dirty="0">
                <a:solidFill>
                  <a:srgbClr val="C00000"/>
                </a:solidFill>
                <a:latin typeface="Myriad Pro" panose="020B0503030403020204" pitchFamily="34" charset="0"/>
              </a:rPr>
              <a:t>Business Act Facts </a:t>
            </a:r>
            <a:r>
              <a:rPr lang="en-GB" sz="1600" i="1" dirty="0" smtClean="0">
                <a:solidFill>
                  <a:srgbClr val="C00000"/>
                </a:solidFill>
                <a:latin typeface="Myriad Pro" panose="020B0503030403020204" pitchFamily="34" charset="0"/>
              </a:rPr>
              <a:t>2016</a:t>
            </a:r>
            <a:r>
              <a:rPr lang="en-GB" sz="1600" dirty="0" smtClean="0">
                <a:latin typeface="Myriad Pro" panose="020B0503030403020204" pitchFamily="34" charset="0"/>
              </a:rPr>
              <a:t>:</a:t>
            </a:r>
            <a:endParaRPr lang="en-US" sz="1600" dirty="0">
              <a:latin typeface="Myriad Pro" panose="020B0503030403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i="1" dirty="0">
                <a:latin typeface="Myriad Pro" panose="020B0503030403020204" pitchFamily="34" charset="0"/>
              </a:rPr>
              <a:t>Early stage entrepreneurial activity </a:t>
            </a:r>
            <a:r>
              <a:rPr lang="en-GB" sz="1600" i="1" dirty="0" smtClean="0">
                <a:latin typeface="Myriad Pro" panose="020B0503030403020204" pitchFamily="34" charset="0"/>
              </a:rPr>
              <a:t>2015</a:t>
            </a:r>
            <a:r>
              <a:rPr lang="en-GB" sz="1600" i="1" dirty="0">
                <a:latin typeface="Myriad Pro" panose="020B0503030403020204" pitchFamily="34" charset="0"/>
              </a:rPr>
              <a:t>; </a:t>
            </a:r>
            <a:r>
              <a:rPr lang="en-GB" sz="1600" i="1" dirty="0" smtClean="0">
                <a:latin typeface="Myriad Pro" panose="020B0503030403020204" pitchFamily="34" charset="0"/>
              </a:rPr>
              <a:t>                      Romania</a:t>
            </a:r>
            <a:r>
              <a:rPr lang="en-GB" sz="1600" i="1" dirty="0">
                <a:latin typeface="Myriad Pro" panose="020B0503030403020204" pitchFamily="34" charset="0"/>
              </a:rPr>
              <a:t>: </a:t>
            </a:r>
            <a:r>
              <a:rPr lang="en-GB" sz="1600" i="1" dirty="0" smtClean="0">
                <a:latin typeface="Myriad Pro" panose="020B0503030403020204" pitchFamily="34" charset="0"/>
              </a:rPr>
              <a:t>10.8 %;        EU </a:t>
            </a:r>
            <a:r>
              <a:rPr lang="en-GB" sz="1600" i="1" dirty="0" err="1">
                <a:latin typeface="Myriad Pro" panose="020B0503030403020204" pitchFamily="34" charset="0"/>
              </a:rPr>
              <a:t>avg</a:t>
            </a:r>
            <a:r>
              <a:rPr lang="en-GB" sz="1600" i="1" dirty="0">
                <a:latin typeface="Myriad Pro" panose="020B0503030403020204" pitchFamily="34" charset="0"/>
              </a:rPr>
              <a:t>: </a:t>
            </a:r>
            <a:r>
              <a:rPr lang="en-GB" sz="1600" i="1" dirty="0" smtClean="0">
                <a:latin typeface="Myriad Pro" panose="020B0503030403020204" pitchFamily="34" charset="0"/>
              </a:rPr>
              <a:t>7.8 %</a:t>
            </a:r>
            <a:endParaRPr lang="en-US" sz="1600" dirty="0">
              <a:latin typeface="Myriad Pro" panose="020B0503030403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i="1" dirty="0">
                <a:latin typeface="Myriad Pro" panose="020B0503030403020204" pitchFamily="34" charset="0"/>
              </a:rPr>
              <a:t>Established business ownership rate </a:t>
            </a:r>
            <a:r>
              <a:rPr lang="en-GB" sz="1600" i="1" dirty="0" smtClean="0">
                <a:latin typeface="Myriad Pro" panose="020B0503030403020204" pitchFamily="34" charset="0"/>
              </a:rPr>
              <a:t>2015</a:t>
            </a:r>
            <a:r>
              <a:rPr lang="en-GB" sz="1600" i="1" dirty="0">
                <a:latin typeface="Myriad Pro" panose="020B0503030403020204" pitchFamily="34" charset="0"/>
              </a:rPr>
              <a:t>; </a:t>
            </a:r>
            <a:r>
              <a:rPr lang="en-GB" sz="1600" i="1" dirty="0" smtClean="0">
                <a:latin typeface="Myriad Pro" panose="020B0503030403020204" pitchFamily="34" charset="0"/>
              </a:rPr>
              <a:t>                  Romania</a:t>
            </a:r>
            <a:r>
              <a:rPr lang="en-GB" sz="1600" i="1" dirty="0">
                <a:latin typeface="Myriad Pro" panose="020B0503030403020204" pitchFamily="34" charset="0"/>
              </a:rPr>
              <a:t>: </a:t>
            </a:r>
            <a:r>
              <a:rPr lang="en-GB" sz="1600" i="1" dirty="0" smtClean="0">
                <a:latin typeface="Myriad Pro" panose="020B0503030403020204" pitchFamily="34" charset="0"/>
              </a:rPr>
              <a:t>7.5 %;           EU </a:t>
            </a:r>
            <a:r>
              <a:rPr lang="en-GB" sz="1600" i="1" dirty="0" err="1">
                <a:latin typeface="Myriad Pro" panose="020B0503030403020204" pitchFamily="34" charset="0"/>
              </a:rPr>
              <a:t>avg</a:t>
            </a:r>
            <a:r>
              <a:rPr lang="en-GB" sz="1600" i="1" dirty="0">
                <a:latin typeface="Myriad Pro" panose="020B0503030403020204" pitchFamily="34" charset="0"/>
              </a:rPr>
              <a:t>: </a:t>
            </a:r>
            <a:r>
              <a:rPr lang="en-GB" sz="1600" i="1" dirty="0" smtClean="0">
                <a:latin typeface="Myriad Pro" panose="020B0503030403020204" pitchFamily="34" charset="0"/>
              </a:rPr>
              <a:t>6.7 %</a:t>
            </a:r>
            <a:endParaRPr lang="en-US" sz="1600" dirty="0">
              <a:latin typeface="Myriad Pro" panose="020B0503030403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i="1" dirty="0">
                <a:latin typeface="Myriad Pro" panose="020B0503030403020204" pitchFamily="34" charset="0"/>
              </a:rPr>
              <a:t>Opportunity-driven entrepreneurial activity </a:t>
            </a:r>
            <a:r>
              <a:rPr lang="en-GB" sz="1600" i="1" dirty="0" smtClean="0">
                <a:latin typeface="Myriad Pro" panose="020B0503030403020204" pitchFamily="34" charset="0"/>
              </a:rPr>
              <a:t>2015:    Romania</a:t>
            </a:r>
            <a:r>
              <a:rPr lang="en-GB" sz="1600" i="1" dirty="0">
                <a:latin typeface="Myriad Pro" panose="020B0503030403020204" pitchFamily="34" charset="0"/>
              </a:rPr>
              <a:t>: </a:t>
            </a:r>
            <a:r>
              <a:rPr lang="en-GB" sz="1600" b="1" i="1" dirty="0" smtClean="0">
                <a:latin typeface="Myriad Pro" panose="020B0503030403020204" pitchFamily="34" charset="0"/>
              </a:rPr>
              <a:t>33.2 %</a:t>
            </a:r>
            <a:r>
              <a:rPr lang="en-GB" sz="1600" i="1" dirty="0" smtClean="0">
                <a:latin typeface="Myriad Pro" panose="020B0503030403020204" pitchFamily="34" charset="0"/>
              </a:rPr>
              <a:t>;        EU </a:t>
            </a:r>
            <a:r>
              <a:rPr lang="en-GB" sz="1600" i="1" dirty="0" err="1">
                <a:latin typeface="Myriad Pro" panose="020B0503030403020204" pitchFamily="34" charset="0"/>
              </a:rPr>
              <a:t>avg</a:t>
            </a:r>
            <a:r>
              <a:rPr lang="en-GB" sz="1600" i="1" dirty="0">
                <a:latin typeface="Myriad Pro" panose="020B0503030403020204" pitchFamily="34" charset="0"/>
              </a:rPr>
              <a:t>: </a:t>
            </a:r>
            <a:r>
              <a:rPr lang="en-GB" sz="1600" i="1" dirty="0" smtClean="0">
                <a:latin typeface="Myriad Pro" panose="020B0503030403020204" pitchFamily="34" charset="0"/>
              </a:rPr>
              <a:t>47.9 %</a:t>
            </a:r>
            <a:endParaRPr lang="en-US" sz="1600" dirty="0">
              <a:latin typeface="Myriad Pro" panose="020B050303040302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1600" dirty="0" err="1">
                <a:solidFill>
                  <a:srgbClr val="C00000"/>
                </a:solidFill>
                <a:latin typeface="Myriad Pro" panose="020B0503030403020204" pitchFamily="34" charset="0"/>
              </a:rPr>
              <a:t>Keysfin</a:t>
            </a:r>
            <a:r>
              <a:rPr lang="en-GB" sz="1600" dirty="0">
                <a:solidFill>
                  <a:srgbClr val="C00000"/>
                </a:solidFill>
                <a:latin typeface="Myriad Pro" panose="020B0503030403020204" pitchFamily="34" charset="0"/>
              </a:rPr>
              <a:t> </a:t>
            </a:r>
            <a:r>
              <a:rPr lang="en-GB" sz="1600" dirty="0" smtClean="0">
                <a:latin typeface="Myriad Pro" panose="020B0503030403020204" pitchFamily="34" charset="0"/>
              </a:rPr>
              <a:t>study on </a:t>
            </a:r>
            <a:r>
              <a:rPr lang="en-GB" sz="1600" dirty="0" smtClean="0">
                <a:solidFill>
                  <a:srgbClr val="C00000"/>
                </a:solidFill>
                <a:latin typeface="Myriad Pro" panose="020B0503030403020204" pitchFamily="34" charset="0"/>
              </a:rPr>
              <a:t>SMEs performance </a:t>
            </a:r>
            <a:r>
              <a:rPr lang="en-GB" sz="1600" dirty="0" smtClean="0">
                <a:latin typeface="Myriad Pro" panose="020B0503030403020204" pitchFamily="34" charset="0"/>
              </a:rPr>
              <a:t>in Romania: </a:t>
            </a:r>
          </a:p>
          <a:p>
            <a:pPr lvl="1"/>
            <a:r>
              <a:rPr lang="en-GB" sz="1600" dirty="0" smtClean="0">
                <a:latin typeface="Myriad Pro" panose="020B0503030403020204" pitchFamily="34" charset="0"/>
              </a:rPr>
              <a:t>“</a:t>
            </a:r>
            <a:r>
              <a:rPr lang="en-GB" sz="1600" i="1" dirty="0" smtClean="0">
                <a:latin typeface="Myriad Pro" panose="020B0503030403020204" pitchFamily="34" charset="0"/>
              </a:rPr>
              <a:t>approx. </a:t>
            </a:r>
            <a:r>
              <a:rPr lang="en-GB" sz="1600" i="1" dirty="0">
                <a:latin typeface="Myriad Pro" panose="020B0503030403020204" pitchFamily="34" charset="0"/>
              </a:rPr>
              <a:t>23500 SMEs </a:t>
            </a:r>
            <a:r>
              <a:rPr lang="en-GB" sz="1600" i="1" dirty="0" smtClean="0">
                <a:latin typeface="Myriad Pro" panose="020B0503030403020204" pitchFamily="34" charset="0"/>
              </a:rPr>
              <a:t>in </a:t>
            </a:r>
            <a:r>
              <a:rPr lang="en-GB" sz="1600" i="1" dirty="0">
                <a:latin typeface="Myriad Pro" panose="020B0503030403020204" pitchFamily="34" charset="0"/>
              </a:rPr>
              <a:t>the period </a:t>
            </a:r>
            <a:r>
              <a:rPr lang="en-GB" sz="1600" i="1" dirty="0" smtClean="0">
                <a:latin typeface="Myriad Pro" panose="020B0503030403020204" pitchFamily="34" charset="0"/>
              </a:rPr>
              <a:t>2012 </a:t>
            </a:r>
            <a:r>
              <a:rPr lang="en-GB" sz="1600" i="1" dirty="0">
                <a:latin typeface="Myriad Pro" panose="020B0503030403020204" pitchFamily="34" charset="0"/>
              </a:rPr>
              <a:t>– 2014</a:t>
            </a:r>
            <a:r>
              <a:rPr lang="en-GB" sz="1600" i="1" dirty="0" smtClean="0">
                <a:latin typeface="Myriad Pro" panose="020B0503030403020204" pitchFamily="34" charset="0"/>
              </a:rPr>
              <a:t>) </a:t>
            </a:r>
            <a:r>
              <a:rPr lang="en-GB" sz="1600" i="1" dirty="0">
                <a:latin typeface="Myriad Pro" panose="020B0503030403020204" pitchFamily="34" charset="0"/>
              </a:rPr>
              <a:t>registered high growth rate with increases of their turnover of over 20% over a financial year. </a:t>
            </a:r>
            <a:r>
              <a:rPr lang="en-GB" sz="1600" i="1" dirty="0" smtClean="0">
                <a:latin typeface="Myriad Pro" panose="020B0503030403020204" pitchFamily="34" charset="0"/>
              </a:rPr>
              <a:t>   </a:t>
            </a:r>
            <a:r>
              <a:rPr lang="en-GB" sz="1600" b="1" i="1" dirty="0" smtClean="0">
                <a:latin typeface="Myriad Pro" panose="020B0503030403020204" pitchFamily="34" charset="0"/>
              </a:rPr>
              <a:t>6 </a:t>
            </a:r>
            <a:r>
              <a:rPr lang="en-GB" sz="1600" b="1" i="1" dirty="0">
                <a:latin typeface="Myriad Pro" panose="020B0503030403020204" pitchFamily="34" charset="0"/>
              </a:rPr>
              <a:t>%</a:t>
            </a:r>
            <a:r>
              <a:rPr lang="en-GB" sz="1600" i="1" dirty="0">
                <a:latin typeface="Myriad Pro" panose="020B0503030403020204" pitchFamily="34" charset="0"/>
              </a:rPr>
              <a:t> became large companies in </a:t>
            </a:r>
            <a:r>
              <a:rPr lang="en-GB" sz="1600" i="1" dirty="0" smtClean="0">
                <a:latin typeface="Myriad Pro" panose="020B0503030403020204" pitchFamily="34" charset="0"/>
              </a:rPr>
              <a:t>2014</a:t>
            </a:r>
            <a:r>
              <a:rPr lang="en-GB" sz="1600" dirty="0" smtClean="0">
                <a:latin typeface="Myriad Pro" panose="020B0503030403020204" pitchFamily="34" charset="0"/>
              </a:rPr>
              <a:t>.”</a:t>
            </a:r>
          </a:p>
          <a:p>
            <a:pPr lvl="1"/>
            <a:r>
              <a:rPr lang="en-GB" sz="1600" dirty="0" smtClean="0">
                <a:latin typeface="Myriad Pro" panose="020B0503030403020204" pitchFamily="34" charset="0"/>
              </a:rPr>
              <a:t>(</a:t>
            </a:r>
            <a:r>
              <a:rPr lang="en-GB" sz="900" u="sng" dirty="0">
                <a:latin typeface="Myriad Pro" panose="020B0503030403020204" pitchFamily="34" charset="0"/>
                <a:hlinkClick r:id="rId3"/>
              </a:rPr>
              <a:t>http://www.keysfin.com//UC/MediaLibrary/Handlers/ViewDocument.ashx?imageDB=true&amp;tbNail=0&amp;imageType=image&amp;imageID=9803&amp;imageName=&amp;cultureId=3</a:t>
            </a:r>
            <a:r>
              <a:rPr lang="en-GB" sz="900" dirty="0">
                <a:latin typeface="Myriad Pro" panose="020B0503030403020204" pitchFamily="34" charset="0"/>
              </a:rPr>
              <a:t> </a:t>
            </a:r>
            <a:r>
              <a:rPr lang="en-GB" sz="1600" dirty="0">
                <a:latin typeface="Myriad Pro" panose="020B0503030403020204" pitchFamily="34" charset="0"/>
              </a:rPr>
              <a:t>)</a:t>
            </a:r>
            <a:endParaRPr lang="en-US" sz="1600" dirty="0">
              <a:latin typeface="Myriad Pro" panose="020B0503030403020204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1600" b="1" dirty="0">
                <a:latin typeface="Myriad Pro" panose="020B0503030403020204" pitchFamily="34" charset="0"/>
              </a:rPr>
              <a:t> </a:t>
            </a:r>
            <a:r>
              <a:rPr lang="en-GB" sz="1600" dirty="0" smtClean="0">
                <a:solidFill>
                  <a:srgbClr val="C00000"/>
                </a:solidFill>
                <a:latin typeface="Myriad Pro" panose="020B0503030403020204" pitchFamily="34" charset="0"/>
              </a:rPr>
              <a:t>Ernst </a:t>
            </a:r>
            <a:r>
              <a:rPr lang="en-GB" sz="1600" dirty="0">
                <a:solidFill>
                  <a:srgbClr val="C00000"/>
                </a:solidFill>
                <a:latin typeface="Myriad Pro" panose="020B0503030403020204" pitchFamily="34" charset="0"/>
              </a:rPr>
              <a:t>&amp; Young </a:t>
            </a:r>
            <a:r>
              <a:rPr lang="en-GB" sz="1600" i="1" dirty="0" smtClean="0">
                <a:solidFill>
                  <a:srgbClr val="C00000"/>
                </a:solidFill>
                <a:latin typeface="Myriad Pro" panose="020B0503030403020204" pitchFamily="34" charset="0"/>
              </a:rPr>
              <a:t>2016 </a:t>
            </a:r>
            <a:r>
              <a:rPr lang="en-GB" sz="1600" i="1" dirty="0">
                <a:solidFill>
                  <a:srgbClr val="C00000"/>
                </a:solidFill>
                <a:latin typeface="Myriad Pro" panose="020B0503030403020204" pitchFamily="34" charset="0"/>
              </a:rPr>
              <a:t>Entrepreneurship barometer</a:t>
            </a:r>
            <a:r>
              <a:rPr lang="en-GB" sz="1600" dirty="0">
                <a:solidFill>
                  <a:srgbClr val="C00000"/>
                </a:solidFill>
                <a:latin typeface="Myriad Pro" panose="020B0503030403020204" pitchFamily="34" charset="0"/>
              </a:rPr>
              <a:t> </a:t>
            </a:r>
            <a:r>
              <a:rPr lang="en-GB" sz="1600" dirty="0" smtClean="0">
                <a:solidFill>
                  <a:srgbClr val="C00000"/>
                </a:solidFill>
                <a:latin typeface="Myriad Pro" panose="020B0503030403020204" pitchFamily="34" charset="0"/>
              </a:rPr>
              <a:t>in Romania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Myriad Pro" panose="020B0503030403020204" pitchFamily="34" charset="0"/>
              </a:rPr>
              <a:t> </a:t>
            </a:r>
            <a:r>
              <a:rPr lang="en-GB" sz="1600" i="1" dirty="0" smtClean="0">
                <a:latin typeface="Myriad Pro" panose="020B0503030403020204" pitchFamily="34" charset="0"/>
              </a:rPr>
              <a:t>61 </a:t>
            </a:r>
            <a:r>
              <a:rPr lang="en-GB" sz="1600" i="1" dirty="0">
                <a:latin typeface="Myriad Pro" panose="020B0503030403020204" pitchFamily="34" charset="0"/>
              </a:rPr>
              <a:t>% of experienced entrepreneurs </a:t>
            </a:r>
            <a:r>
              <a:rPr lang="en-GB" sz="1600" i="1" dirty="0" smtClean="0">
                <a:latin typeface="Myriad Pro" panose="020B0503030403020204" pitchFamily="34" charset="0"/>
              </a:rPr>
              <a:t>- </a:t>
            </a:r>
            <a:r>
              <a:rPr lang="en-GB" sz="1600" i="1" dirty="0">
                <a:latin typeface="Myriad Pro" panose="020B0503030403020204" pitchFamily="34" charset="0"/>
              </a:rPr>
              <a:t>the most important source of information which helps them grow their business is </a:t>
            </a:r>
            <a:r>
              <a:rPr lang="en-GB" sz="1600" b="1" i="1" dirty="0">
                <a:latin typeface="Myriad Pro" panose="020B0503030403020204" pitchFamily="34" charset="0"/>
              </a:rPr>
              <a:t>networking and mentorship</a:t>
            </a:r>
            <a:r>
              <a:rPr lang="en-GB" sz="1600" i="1" dirty="0">
                <a:latin typeface="Myriad Pro" panose="020B0503030403020204" pitchFamily="34" charset="0"/>
              </a:rPr>
              <a:t> </a:t>
            </a:r>
            <a:endParaRPr lang="en-US" sz="1600" i="1" dirty="0">
              <a:latin typeface="Myriad Pro" panose="020B0503030403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i="1" dirty="0">
                <a:latin typeface="Myriad Pro" panose="020B0503030403020204" pitchFamily="34" charset="0"/>
              </a:rPr>
              <a:t>60% of experienced entrepreneurs </a:t>
            </a:r>
            <a:r>
              <a:rPr lang="en-GB" sz="1600" i="1" dirty="0" smtClean="0">
                <a:latin typeface="Myriad Pro" panose="020B0503030403020204" pitchFamily="34" charset="0"/>
              </a:rPr>
              <a:t>- business </a:t>
            </a:r>
            <a:r>
              <a:rPr lang="en-GB" sz="1600" i="1" dirty="0">
                <a:latin typeface="Myriad Pro" panose="020B0503030403020204" pitchFamily="34" charset="0"/>
              </a:rPr>
              <a:t>failure is condemned / penalized by society</a:t>
            </a:r>
            <a:endParaRPr lang="en-US" sz="1600" i="1" dirty="0">
              <a:latin typeface="Myriad Pro" panose="020B0503030403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i="1" dirty="0">
                <a:latin typeface="Myriad Pro" panose="020B0503030403020204" pitchFamily="34" charset="0"/>
              </a:rPr>
              <a:t>Experienced entrepreneurs’ perception regarding difficulty in accessing finance (all types) decreased in the last </a:t>
            </a:r>
            <a:r>
              <a:rPr lang="en-GB" sz="1600" i="1" dirty="0" smtClean="0">
                <a:latin typeface="Myriad Pro" panose="020B0503030403020204" pitchFamily="34" charset="0"/>
              </a:rPr>
              <a:t>3 years </a:t>
            </a:r>
            <a:r>
              <a:rPr lang="en-GB" sz="1600" i="1" dirty="0">
                <a:latin typeface="Myriad Pro" panose="020B0503030403020204" pitchFamily="34" charset="0"/>
              </a:rPr>
              <a:t>from 69% in 2014 to 55% in 2015 and 2016.</a:t>
            </a:r>
            <a:endParaRPr lang="en-US" sz="1600" i="1" dirty="0">
              <a:latin typeface="Myriad Pro" panose="020B0503030403020204" pitchFamily="34" charset="0"/>
            </a:endParaRPr>
          </a:p>
          <a:p>
            <a:r>
              <a:rPr lang="en-GB" sz="900" dirty="0">
                <a:solidFill>
                  <a:srgbClr val="C00000"/>
                </a:solidFill>
                <a:latin typeface="Myriad Pro" panose="020B0503030403020204" pitchFamily="34" charset="0"/>
              </a:rPr>
              <a:t> </a:t>
            </a:r>
            <a:r>
              <a:rPr lang="en-GB" sz="900" dirty="0">
                <a:latin typeface="Myriad Pro" panose="020B0503030403020204" pitchFamily="34" charset="0"/>
              </a:rPr>
              <a:t>(</a:t>
            </a:r>
            <a:r>
              <a:rPr lang="en-GB" sz="900" u="sng" dirty="0">
                <a:latin typeface="Myriad Pro" panose="020B0503030403020204" pitchFamily="34" charset="0"/>
                <a:hlinkClick r:id="rId4"/>
              </a:rPr>
              <a:t>http://cursdeguvernare.ro/wp-content/uploads/2016/05/EY_Barometrul-antreprenoriatului-romanesc_2016_sinteza.pdf</a:t>
            </a:r>
            <a:r>
              <a:rPr lang="en-GB" sz="900" dirty="0">
                <a:latin typeface="Myriad Pro" panose="020B0503030403020204" pitchFamily="34" charset="0"/>
              </a:rPr>
              <a:t>)</a:t>
            </a:r>
            <a:endParaRPr lang="en-US" sz="900" dirty="0">
              <a:latin typeface="Myriad Pro" panose="020B0503030403020204" pitchFamily="34" charset="0"/>
            </a:endParaRPr>
          </a:p>
          <a:p>
            <a:pPr lvl="0"/>
            <a:endParaRPr lang="en-US" sz="1600" dirty="0">
              <a:latin typeface="Myriad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008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905237"/>
              </p:ext>
            </p:extLst>
          </p:nvPr>
        </p:nvGraphicFramePr>
        <p:xfrm>
          <a:off x="685800" y="396875"/>
          <a:ext cx="6478488" cy="263525"/>
        </p:xfrm>
        <a:graphic>
          <a:graphicData uri="http://schemas.openxmlformats.org/drawingml/2006/table">
            <a:tbl>
              <a:tblPr firstRow="1"/>
              <a:tblGrid>
                <a:gridCol w="6478488"/>
              </a:tblGrid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Enterprise Europe Network – ASPYRE – pilot for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scale-ups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in Macro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Region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4 |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Iunie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2017 | </a:t>
                      </a:r>
                      <a:fld id="{333BE222-73B0-A141-948C-C1C12DA1963A}" type="slidenum">
                        <a:rPr kumimoji="0" lang="fr-F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t>4</a:t>
                      </a:fld>
                      <a:endParaRPr kumimoji="0" lang="fr-F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logger Sans" charset="0"/>
                        <a:ea typeface="Arial Unicode MS" charset="0"/>
                        <a:cs typeface="Arial Unicode MS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9512" y="1412776"/>
            <a:ext cx="907300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Aft>
                <a:spcPts val="0"/>
              </a:spcAft>
            </a:pPr>
            <a:r>
              <a:rPr lang="en-US" sz="2400" b="1" i="1" kern="1200" dirty="0" smtClean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RO-Boost </a:t>
            </a:r>
            <a:r>
              <a:rPr lang="en-US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SMEs</a:t>
            </a:r>
            <a:r>
              <a:rPr lang="ro-RO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 </a:t>
            </a:r>
            <a:r>
              <a:rPr lang="en-US" sz="2400" b="1" i="1" kern="1200" dirty="0" smtClean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 - ASPYRE pilot </a:t>
            </a:r>
            <a:r>
              <a:rPr lang="ro-RO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/>
            </a:r>
            <a:br>
              <a:rPr lang="ro-RO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</a:b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2028329"/>
            <a:ext cx="88569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800" b="1" dirty="0" smtClean="0">
                <a:solidFill>
                  <a:srgbClr val="005FA9"/>
                </a:solidFill>
                <a:latin typeface="Myriad Pro" panose="020B0503030403020204" pitchFamily="34" charset="0"/>
              </a:rPr>
              <a:t>OBJECTIVE</a:t>
            </a:r>
          </a:p>
          <a:p>
            <a:pPr lvl="0"/>
            <a:r>
              <a:rPr lang="en-GB" sz="1800" dirty="0" smtClean="0"/>
              <a:t>Develop </a:t>
            </a:r>
            <a:r>
              <a:rPr lang="en-GB" sz="1800" dirty="0"/>
              <a:t>and deploy a </a:t>
            </a:r>
            <a:r>
              <a:rPr lang="en-GB" sz="1800" b="1" dirty="0"/>
              <a:t>pilot support scheme</a:t>
            </a:r>
            <a:r>
              <a:rPr lang="en-GB" sz="1800" dirty="0"/>
              <a:t> of tailored and in-depth services to ambitious young SMEs active in high value added </a:t>
            </a:r>
            <a:r>
              <a:rPr lang="en-GB" sz="1800" dirty="0" smtClean="0"/>
              <a:t>niches and </a:t>
            </a:r>
            <a:r>
              <a:rPr lang="en-GB" sz="1800" dirty="0"/>
              <a:t>proven business models in order to enable and accelerate their scaling. </a:t>
            </a:r>
            <a:endParaRPr lang="en-GB" sz="1800" dirty="0" smtClean="0">
              <a:latin typeface="Myriad Pro" panose="020B0503030403020204" pitchFamily="34" charset="0"/>
            </a:endParaRPr>
          </a:p>
          <a:p>
            <a:pPr lvl="0"/>
            <a:endParaRPr lang="en-GB" sz="1800" dirty="0" smtClean="0">
              <a:latin typeface="Myriad Pro" panose="020B0503030403020204" pitchFamily="34" charset="0"/>
            </a:endParaRPr>
          </a:p>
          <a:p>
            <a:pPr lvl="0"/>
            <a:endParaRPr lang="en-GB" sz="1800" dirty="0" smtClean="0">
              <a:latin typeface="Myriad Pro" panose="020B0503030403020204" pitchFamily="34" charset="0"/>
            </a:endParaRPr>
          </a:p>
          <a:p>
            <a:pPr lvl="0"/>
            <a:r>
              <a:rPr lang="en-GB" sz="1800" b="1" u="sng" dirty="0" smtClean="0">
                <a:solidFill>
                  <a:srgbClr val="005FA9"/>
                </a:solidFill>
                <a:latin typeface="Myriad Pro" panose="020B0503030403020204" pitchFamily="34" charset="0"/>
              </a:rPr>
              <a:t>Specifically the aim is to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1" dirty="0" smtClean="0">
                <a:latin typeface="Myriad Pro" panose="020B0503030403020204" pitchFamily="34" charset="0"/>
              </a:rPr>
              <a:t>Establish dedicated </a:t>
            </a:r>
            <a:r>
              <a:rPr lang="en-GB" sz="1800" b="1" dirty="0">
                <a:latin typeface="Myriad Pro" panose="020B0503030403020204" pitchFamily="34" charset="0"/>
              </a:rPr>
              <a:t>support </a:t>
            </a:r>
            <a:r>
              <a:rPr lang="en-GB" sz="1800" dirty="0" smtClean="0">
                <a:latin typeface="Myriad Pro" panose="020B0503030403020204" pitchFamily="34" charset="0"/>
              </a:rPr>
              <a:t>in the shift </a:t>
            </a:r>
            <a:r>
              <a:rPr lang="en-GB" sz="1800" dirty="0">
                <a:latin typeface="Myriad Pro" panose="020B0503030403020204" pitchFamily="34" charset="0"/>
              </a:rPr>
              <a:t>from start-up to scale </a:t>
            </a:r>
            <a:r>
              <a:rPr lang="en-GB" sz="1800" dirty="0" smtClean="0">
                <a:latin typeface="Myriad Pro" panose="020B0503030403020204" pitchFamily="34" charset="0"/>
              </a:rPr>
              <a:t>up, addressing challenges specific to scaling phase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dirty="0">
              <a:latin typeface="Myriad Pro" panose="020B0503030403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1" dirty="0" smtClean="0">
                <a:latin typeface="Myriad Pro" panose="020B0503030403020204" pitchFamily="34" charset="0"/>
              </a:rPr>
              <a:t>Consolidate the </a:t>
            </a:r>
            <a:r>
              <a:rPr lang="en-GB" sz="1800" b="1" dirty="0">
                <a:latin typeface="Myriad Pro" panose="020B0503030403020204" pitchFamily="34" charset="0"/>
              </a:rPr>
              <a:t>business ecosystem </a:t>
            </a:r>
            <a:endParaRPr lang="en-GB" sz="1800" b="1" dirty="0" smtClean="0">
              <a:latin typeface="Myriad Pro" panose="020B0503030403020204" pitchFamily="34" charset="0"/>
            </a:endParaRPr>
          </a:p>
          <a:p>
            <a:pPr lvl="0"/>
            <a:endParaRPr lang="en-GB" sz="1800" b="1" dirty="0" smtClean="0">
              <a:latin typeface="Myriad Pro" panose="020B0503030403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800" b="1" dirty="0" smtClean="0">
                <a:latin typeface="Myriad Pro" panose="020B0503030403020204" pitchFamily="34" charset="0"/>
              </a:rPr>
              <a:t>Enable new business opportunities </a:t>
            </a:r>
            <a:r>
              <a:rPr lang="en-GB" sz="1800" dirty="0">
                <a:latin typeface="Myriad Pro" panose="020B0503030403020204" pitchFamily="34" charset="0"/>
              </a:rPr>
              <a:t>generated by successful scalers, such as acquisition and mergers, birth of new entrepreneurial initiatives, sourcing of new ventures etc.</a:t>
            </a:r>
            <a:endParaRPr lang="en-US" sz="1800" dirty="0">
              <a:latin typeface="Myriad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593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743628"/>
              </p:ext>
            </p:extLst>
          </p:nvPr>
        </p:nvGraphicFramePr>
        <p:xfrm>
          <a:off x="685800" y="396875"/>
          <a:ext cx="6118448" cy="263525"/>
        </p:xfrm>
        <a:graphic>
          <a:graphicData uri="http://schemas.openxmlformats.org/drawingml/2006/table">
            <a:tbl>
              <a:tblPr firstRow="1"/>
              <a:tblGrid>
                <a:gridCol w="6118448"/>
              </a:tblGrid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Enterprise Europe Network – ASPYRE – pilot for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scale-ups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in Macro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Region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4 |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Iunie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2017 | </a:t>
                      </a:r>
                      <a:fld id="{333BE222-73B0-A141-948C-C1C12DA1963A}" type="slidenum">
                        <a:rPr kumimoji="0" lang="fr-F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t>5</a:t>
                      </a:fld>
                      <a:endParaRPr kumimoji="0" lang="fr-F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logger Sans" charset="0"/>
                        <a:ea typeface="Arial Unicode MS" charset="0"/>
                        <a:cs typeface="Arial Unicode MS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1346" y="1268760"/>
            <a:ext cx="907300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Aft>
                <a:spcPts val="0"/>
              </a:spcAft>
            </a:pPr>
            <a:r>
              <a:rPr lang="en-US" sz="2400" b="1" i="1" kern="1200" dirty="0" smtClean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RO-Boost </a:t>
            </a:r>
            <a:r>
              <a:rPr lang="en-US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SMEs</a:t>
            </a:r>
            <a:r>
              <a:rPr lang="ro-RO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 </a:t>
            </a:r>
            <a:r>
              <a:rPr lang="en-US" sz="2400" b="1" i="1" kern="1200" dirty="0" smtClean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 - ASPYRE pilot </a:t>
            </a:r>
            <a:r>
              <a:rPr lang="ro-RO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/>
            </a:r>
            <a:br>
              <a:rPr lang="ro-RO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</a:b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7131" y="1881827"/>
            <a:ext cx="885698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 smtClean="0">
                <a:solidFill>
                  <a:srgbClr val="005FA9"/>
                </a:solidFill>
                <a:latin typeface="Myriad Pro" panose="020B0503030403020204" pitchFamily="34" charset="0"/>
              </a:rPr>
              <a:t>Gaps identified among SMEs :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Myriad Pro" panose="020B0503030403020204" pitchFamily="34" charset="0"/>
              </a:rPr>
              <a:t>Insufficient consideration </a:t>
            </a:r>
            <a:r>
              <a:rPr lang="en-GB" sz="1600" dirty="0">
                <a:latin typeface="Myriad Pro" panose="020B0503030403020204" pitchFamily="34" charset="0"/>
              </a:rPr>
              <a:t>given to approaches </a:t>
            </a:r>
            <a:r>
              <a:rPr lang="en-GB" sz="1600" dirty="0" smtClean="0">
                <a:latin typeface="Myriad Pro" panose="020B0503030403020204" pitchFamily="34" charset="0"/>
              </a:rPr>
              <a:t>toward growth </a:t>
            </a:r>
            <a:r>
              <a:rPr lang="en-GB" sz="1600" dirty="0">
                <a:latin typeface="Myriad Pro" panose="020B0503030403020204" pitchFamily="34" charset="0"/>
              </a:rPr>
              <a:t>such as </a:t>
            </a:r>
            <a:r>
              <a:rPr lang="en-GB" sz="1600" b="1" dirty="0">
                <a:latin typeface="Myriad Pro" panose="020B0503030403020204" pitchFamily="34" charset="0"/>
              </a:rPr>
              <a:t>expansion of business from </a:t>
            </a:r>
            <a:r>
              <a:rPr lang="en-GB" sz="1600" b="1" dirty="0" smtClean="0">
                <a:latin typeface="Myriad Pro" panose="020B0503030403020204" pitchFamily="34" charset="0"/>
              </a:rPr>
              <a:t>based an opportunity</a:t>
            </a:r>
            <a:r>
              <a:rPr lang="en-GB" sz="1600" dirty="0" smtClean="0">
                <a:latin typeface="Myriad Pro" panose="020B0503030403020204" pitchFamily="34" charset="0"/>
              </a:rPr>
              <a:t>, </a:t>
            </a:r>
            <a:r>
              <a:rPr lang="en-GB" sz="1600" dirty="0">
                <a:latin typeface="Myriad Pro" panose="020B0503030403020204" pitchFamily="34" charset="0"/>
              </a:rPr>
              <a:t>rather than linear expansion driven</a:t>
            </a:r>
            <a:endParaRPr lang="en-US" sz="1600" dirty="0">
              <a:latin typeface="Myriad Pro" panose="020B0503030403020204" pitchFamily="34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Myriad Pro" panose="020B0503030403020204" pitchFamily="34" charset="0"/>
              </a:rPr>
              <a:t>Need for improved managerial / leadership skills to effectively </a:t>
            </a:r>
            <a:r>
              <a:rPr lang="en-GB" sz="1600" dirty="0" smtClean="0">
                <a:latin typeface="Myriad Pro" panose="020B0503030403020204" pitchFamily="34" charset="0"/>
              </a:rPr>
              <a:t>manage change by </a:t>
            </a:r>
            <a:r>
              <a:rPr lang="en-GB" sz="1600" dirty="0">
                <a:latin typeface="Myriad Pro" panose="020B0503030403020204" pitchFamily="34" charset="0"/>
              </a:rPr>
              <a:t>mobilizing </a:t>
            </a:r>
            <a:r>
              <a:rPr lang="en-GB" sz="1600" b="1" dirty="0">
                <a:latin typeface="Myriad Pro" panose="020B0503030403020204" pitchFamily="34" charset="0"/>
              </a:rPr>
              <a:t>talent</a:t>
            </a:r>
            <a:r>
              <a:rPr lang="en-GB" sz="1600" dirty="0">
                <a:latin typeface="Myriad Pro" panose="020B0503030403020204" pitchFamily="34" charset="0"/>
              </a:rPr>
              <a:t> and acquiring </a:t>
            </a:r>
            <a:r>
              <a:rPr lang="en-GB" sz="1600" b="1" dirty="0">
                <a:latin typeface="Myriad Pro" panose="020B0503030403020204" pitchFamily="34" charset="0"/>
              </a:rPr>
              <a:t>skilled</a:t>
            </a:r>
            <a:r>
              <a:rPr lang="en-GB" sz="1600" dirty="0">
                <a:latin typeface="Myriad Pro" panose="020B0503030403020204" pitchFamily="34" charset="0"/>
              </a:rPr>
              <a:t> professionals, </a:t>
            </a:r>
            <a:r>
              <a:rPr lang="en-GB" sz="1600" dirty="0" smtClean="0">
                <a:latin typeface="Myriad Pro" panose="020B0503030403020204" pitchFamily="34" charset="0"/>
              </a:rPr>
              <a:t>involving </a:t>
            </a:r>
            <a:r>
              <a:rPr lang="en-GB" sz="1600" dirty="0">
                <a:latin typeface="Myriad Pro" panose="020B0503030403020204" pitchFamily="34" charset="0"/>
              </a:rPr>
              <a:t>staff in a greater manner in processes </a:t>
            </a:r>
            <a:r>
              <a:rPr lang="en-GB" sz="1600" dirty="0" smtClean="0">
                <a:latin typeface="Myriad Pro" panose="020B0503030403020204" pitchFamily="34" charset="0"/>
              </a:rPr>
              <a:t>of customer value creation through </a:t>
            </a:r>
            <a:r>
              <a:rPr lang="en-GB" sz="1600" b="1" dirty="0" smtClean="0">
                <a:latin typeface="Myriad Pro" panose="020B0503030403020204" pitchFamily="34" charset="0"/>
              </a:rPr>
              <a:t>user </a:t>
            </a:r>
            <a:r>
              <a:rPr lang="en-GB" sz="1600" b="1" dirty="0">
                <a:latin typeface="Myriad Pro" panose="020B0503030403020204" pitchFamily="34" charset="0"/>
              </a:rPr>
              <a:t>experience </a:t>
            </a:r>
            <a:r>
              <a:rPr lang="en-GB" sz="1600" dirty="0">
                <a:latin typeface="Myriad Pro" panose="020B0503030403020204" pitchFamily="34" charset="0"/>
              </a:rPr>
              <a:t>and</a:t>
            </a:r>
            <a:r>
              <a:rPr lang="en-GB" sz="1600" b="1" dirty="0">
                <a:latin typeface="Myriad Pro" panose="020B0503030403020204" pitchFamily="34" charset="0"/>
              </a:rPr>
              <a:t> </a:t>
            </a:r>
            <a:r>
              <a:rPr lang="en-GB" sz="1600" b="1" dirty="0" smtClean="0">
                <a:latin typeface="Myriad Pro" panose="020B0503030403020204" pitchFamily="34" charset="0"/>
              </a:rPr>
              <a:t>segmentation</a:t>
            </a:r>
            <a:r>
              <a:rPr lang="en-GB" sz="1600" dirty="0" smtClean="0">
                <a:latin typeface="Myriad Pro" panose="020B0503030403020204" pitchFamily="34" charset="0"/>
              </a:rPr>
              <a:t>  </a:t>
            </a:r>
            <a:endParaRPr lang="en-US" sz="1600" dirty="0">
              <a:latin typeface="Myriad Pro" panose="020B0503030403020204" pitchFamily="34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Myriad Pro" panose="020B0503030403020204" pitchFamily="34" charset="0"/>
              </a:rPr>
              <a:t>Insufficient knowledge about </a:t>
            </a:r>
            <a:r>
              <a:rPr lang="en-GB" sz="1600" b="1" dirty="0">
                <a:latin typeface="Myriad Pro" panose="020B0503030403020204" pitchFamily="34" charset="0"/>
              </a:rPr>
              <a:t>private</a:t>
            </a:r>
            <a:r>
              <a:rPr lang="en-GB" sz="1600" dirty="0">
                <a:latin typeface="Myriad Pro" panose="020B0503030403020204" pitchFamily="34" charset="0"/>
              </a:rPr>
              <a:t> </a:t>
            </a:r>
            <a:r>
              <a:rPr lang="en-GB" sz="1600" b="1" dirty="0">
                <a:latin typeface="Myriad Pro" panose="020B0503030403020204" pitchFamily="34" charset="0"/>
              </a:rPr>
              <a:t>sources of finance</a:t>
            </a:r>
            <a:r>
              <a:rPr lang="en-GB" sz="1600" dirty="0">
                <a:latin typeface="Myriad Pro" panose="020B0503030403020204" pitchFamily="34" charset="0"/>
              </a:rPr>
              <a:t> (venture capital, business angels, equity and seed funds  / insufficient access to networks of investors and associated exit strategies)</a:t>
            </a:r>
            <a:endParaRPr lang="en-US" sz="1600" dirty="0">
              <a:latin typeface="Myriad Pro" panose="020B0503030403020204" pitchFamily="34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Myriad Pro" panose="020B0503030403020204" pitchFamily="34" charset="0"/>
              </a:rPr>
              <a:t>Difficulties in establishing cooperation with </a:t>
            </a:r>
            <a:r>
              <a:rPr lang="en-GB" sz="1600" b="1" dirty="0">
                <a:latin typeface="Myriad Pro" panose="020B0503030403020204" pitchFamily="34" charset="0"/>
              </a:rPr>
              <a:t>large firms and corporates</a:t>
            </a:r>
            <a:r>
              <a:rPr lang="en-GB" sz="1600" dirty="0">
                <a:latin typeface="Myriad Pro" panose="020B0503030403020204" pitchFamily="34" charset="0"/>
              </a:rPr>
              <a:t> </a:t>
            </a:r>
            <a:endParaRPr lang="en-US" sz="1600" dirty="0">
              <a:latin typeface="Myriad Pro" panose="020B0503030403020204" pitchFamily="34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Myriad Pro" panose="020B0503030403020204" pitchFamily="34" charset="0"/>
              </a:rPr>
              <a:t>Need for improvement in </a:t>
            </a:r>
            <a:r>
              <a:rPr lang="en-GB" sz="1600" b="1" dirty="0" smtClean="0">
                <a:latin typeface="Myriad Pro" panose="020B0503030403020204" pitchFamily="34" charset="0"/>
              </a:rPr>
              <a:t>preparing for acquiring financing</a:t>
            </a:r>
            <a:endParaRPr lang="en-US" sz="1600" b="1" dirty="0" smtClean="0">
              <a:latin typeface="Myriad Pro" panose="020B0503030403020204" pitchFamily="34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Myriad Pro" panose="020B0503030403020204" pitchFamily="34" charset="0"/>
              </a:rPr>
              <a:t>Need </a:t>
            </a:r>
            <a:r>
              <a:rPr lang="en-GB" sz="1600" dirty="0">
                <a:latin typeface="Myriad Pro" panose="020B0503030403020204" pitchFamily="34" charset="0"/>
              </a:rPr>
              <a:t>for </a:t>
            </a:r>
            <a:r>
              <a:rPr lang="en-GB" sz="1600" dirty="0" smtClean="0">
                <a:latin typeface="Myriad Pro" panose="020B0503030403020204" pitchFamily="34" charset="0"/>
              </a:rPr>
              <a:t>better understanding </a:t>
            </a:r>
            <a:r>
              <a:rPr lang="en-GB" sz="1600" dirty="0">
                <a:latin typeface="Myriad Pro" panose="020B0503030403020204" pitchFamily="34" charset="0"/>
              </a:rPr>
              <a:t>of </a:t>
            </a:r>
            <a:r>
              <a:rPr lang="en-GB" sz="1600" b="1" dirty="0">
                <a:latin typeface="Myriad Pro" panose="020B0503030403020204" pitchFamily="34" charset="0"/>
              </a:rPr>
              <a:t>acquisition methods </a:t>
            </a:r>
            <a:r>
              <a:rPr lang="en-GB" sz="1600" dirty="0">
                <a:latin typeface="Myriad Pro" panose="020B0503030403020204" pitchFamily="34" charset="0"/>
              </a:rPr>
              <a:t>for fast </a:t>
            </a:r>
            <a:r>
              <a:rPr lang="en-GB" sz="1600" dirty="0" smtClean="0">
                <a:latin typeface="Myriad Pro" panose="020B0503030403020204" pitchFamily="34" charset="0"/>
              </a:rPr>
              <a:t>growing</a:t>
            </a:r>
            <a:endParaRPr lang="en-US" sz="1600" dirty="0">
              <a:latin typeface="Myriad Pro" panose="020B0503030403020204" pitchFamily="34" charset="0"/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latin typeface="Myriad Pro" panose="020B0503030403020204" pitchFamily="34" charset="0"/>
              </a:rPr>
              <a:t>Need for </a:t>
            </a:r>
            <a:r>
              <a:rPr lang="en-GB" sz="1600" dirty="0" smtClean="0">
                <a:latin typeface="Myriad Pro" panose="020B0503030403020204" pitchFamily="34" charset="0"/>
              </a:rPr>
              <a:t>greater links with </a:t>
            </a:r>
            <a:r>
              <a:rPr lang="en-GB" sz="1600" b="1" dirty="0">
                <a:latin typeface="Myriad Pro" panose="020B0503030403020204" pitchFamily="34" charset="0"/>
              </a:rPr>
              <a:t>incubators, accelerators, competitions, RDI facilities</a:t>
            </a:r>
            <a:endParaRPr lang="en-US" sz="1600" b="1" dirty="0">
              <a:latin typeface="Myriad Pro" panose="020B05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778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769460"/>
              </p:ext>
            </p:extLst>
          </p:nvPr>
        </p:nvGraphicFramePr>
        <p:xfrm>
          <a:off x="685800" y="396875"/>
          <a:ext cx="6262464" cy="263525"/>
        </p:xfrm>
        <a:graphic>
          <a:graphicData uri="http://schemas.openxmlformats.org/drawingml/2006/table">
            <a:tbl>
              <a:tblPr firstRow="1"/>
              <a:tblGrid>
                <a:gridCol w="6262464"/>
              </a:tblGrid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Enterprise Europe Network – ASPYRE – pilot for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scale-ups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in Macro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Region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4 |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Iunie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2017 | </a:t>
                      </a:r>
                      <a:fld id="{333BE222-73B0-A141-948C-C1C12DA1963A}" type="slidenum">
                        <a:rPr kumimoji="0" lang="fr-F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t>6</a:t>
                      </a:fld>
                      <a:endParaRPr kumimoji="0" lang="fr-F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logger Sans" charset="0"/>
                        <a:ea typeface="Arial Unicode MS" charset="0"/>
                        <a:cs typeface="Arial Unicode MS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1346" y="1268760"/>
            <a:ext cx="907300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Aft>
                <a:spcPts val="0"/>
              </a:spcAft>
            </a:pPr>
            <a:r>
              <a:rPr lang="en-US" sz="2400" b="1" i="1" kern="1200" dirty="0" smtClean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RO-Boost </a:t>
            </a:r>
            <a:r>
              <a:rPr lang="en-US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SMEs</a:t>
            </a:r>
            <a:r>
              <a:rPr lang="ro-RO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 </a:t>
            </a:r>
            <a:r>
              <a:rPr lang="en-US" sz="2400" b="1" i="1" kern="1200" dirty="0" smtClean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 - ASPYRE pilot </a:t>
            </a:r>
            <a:r>
              <a:rPr lang="ro-RO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/>
            </a:r>
            <a:br>
              <a:rPr lang="ro-RO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</a:b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772816"/>
            <a:ext cx="8856984" cy="4285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 smtClean="0">
                <a:solidFill>
                  <a:srgbClr val="005FA9"/>
                </a:solidFill>
                <a:latin typeface="Myriad Pro" panose="020B0503030403020204" pitchFamily="34" charset="0"/>
              </a:rPr>
              <a:t> Project implementation: 1</a:t>
            </a:r>
            <a:r>
              <a:rPr lang="en-GB" sz="1500" b="1" baseline="30000" dirty="0" smtClean="0">
                <a:solidFill>
                  <a:srgbClr val="005FA9"/>
                </a:solidFill>
                <a:latin typeface="Myriad Pro" panose="020B0503030403020204" pitchFamily="34" charset="0"/>
              </a:rPr>
              <a:t>st</a:t>
            </a:r>
            <a:r>
              <a:rPr lang="en-GB" sz="1500" b="1" dirty="0" smtClean="0">
                <a:solidFill>
                  <a:srgbClr val="005FA9"/>
                </a:solidFill>
                <a:latin typeface="Myriad Pro" panose="020B0503030403020204" pitchFamily="34" charset="0"/>
              </a:rPr>
              <a:t> July 2017 – 31.12.2018</a:t>
            </a:r>
          </a:p>
          <a:p>
            <a:endParaRPr lang="en-GB" sz="1500" b="1" dirty="0">
              <a:solidFill>
                <a:srgbClr val="005FA9"/>
              </a:solidFill>
              <a:latin typeface="Myriad Pro" panose="020B0503030403020204" pitchFamily="34" charset="0"/>
            </a:endParaRPr>
          </a:p>
          <a:p>
            <a:r>
              <a:rPr lang="en-GB" sz="1500" b="1" dirty="0" smtClean="0">
                <a:latin typeface="Myriad Pro" panose="020B0503030403020204" pitchFamily="34" charset="0"/>
              </a:rPr>
              <a:t>Actions: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GB" sz="1500" b="1" dirty="0" smtClean="0">
                <a:latin typeface="Myriad Pro" panose="020B0503030403020204" pitchFamily="34" charset="0"/>
              </a:rPr>
              <a:t>Develop methodology for recruitment &amp; selection of most suitable SMEs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GB" sz="1500" b="1" dirty="0" smtClean="0">
                <a:latin typeface="Myriad Pro" panose="020B0503030403020204" pitchFamily="34" charset="0"/>
              </a:rPr>
              <a:t>Enable formation of stakeholder group dedicated to scale-ups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GB" sz="1500" b="1" dirty="0" smtClean="0">
                <a:latin typeface="Myriad Pro" panose="020B0503030403020204" pitchFamily="34" charset="0"/>
              </a:rPr>
              <a:t>Capacity </a:t>
            </a:r>
            <a:r>
              <a:rPr lang="en-GB" sz="1500" b="1" dirty="0" err="1" smtClean="0">
                <a:latin typeface="Myriad Pro" panose="020B0503030403020204" pitchFamily="34" charset="0"/>
              </a:rPr>
              <a:t>Buidling</a:t>
            </a:r>
            <a:r>
              <a:rPr lang="en-GB" sz="1500" b="1" dirty="0" smtClean="0">
                <a:latin typeface="Myriad Pro" panose="020B0503030403020204" pitchFamily="34" charset="0"/>
              </a:rPr>
              <a:t>: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srgbClr val="005FA9"/>
                </a:solidFill>
                <a:latin typeface="Myriad Pro" panose="020B0503030403020204" pitchFamily="34" charset="0"/>
              </a:rPr>
              <a:t>One-to-One Coaching  </a:t>
            </a:r>
            <a:r>
              <a:rPr lang="en-GB" sz="1500" b="1" dirty="0" smtClean="0">
                <a:latin typeface="Myriad Pro" panose="020B0503030403020204" pitchFamily="34" charset="0"/>
              </a:rPr>
              <a:t>- </a:t>
            </a:r>
            <a:r>
              <a:rPr lang="en-GB" sz="1500" dirty="0" smtClean="0">
                <a:latin typeface="Myriad Pro" panose="020B0503030403020204" pitchFamily="34" charset="0"/>
              </a:rPr>
              <a:t>2 senior EEN experts from West RDA 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500" dirty="0" smtClean="0">
                <a:latin typeface="Myriad Pro" panose="020B0503030403020204" pitchFamily="34" charset="0"/>
              </a:rPr>
              <a:t>Organization of </a:t>
            </a:r>
            <a:r>
              <a:rPr lang="en-GB" sz="1500" dirty="0" smtClean="0">
                <a:solidFill>
                  <a:srgbClr val="005FA9"/>
                </a:solidFill>
                <a:latin typeface="Myriad Pro" panose="020B0503030403020204" pitchFamily="34" charset="0"/>
              </a:rPr>
              <a:t>2 trainings </a:t>
            </a:r>
            <a:r>
              <a:rPr lang="en-GB" sz="1500" dirty="0" smtClean="0">
                <a:latin typeface="Myriad Pro" panose="020B0503030403020204" pitchFamily="34" charset="0"/>
              </a:rPr>
              <a:t>(external renowned trainers) on:</a:t>
            </a:r>
          </a:p>
          <a:p>
            <a:pPr marL="1200150" lvl="2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500" dirty="0">
                <a:latin typeface="Myriad Pro" panose="020B0503030403020204" pitchFamily="34" charset="0"/>
              </a:rPr>
              <a:t>business scale-up </a:t>
            </a:r>
            <a:r>
              <a:rPr lang="en-GB" sz="1500" dirty="0" smtClean="0">
                <a:latin typeface="Myriad Pro" panose="020B0503030403020204" pitchFamily="34" charset="0"/>
              </a:rPr>
              <a:t>process</a:t>
            </a:r>
          </a:p>
          <a:p>
            <a:pPr marL="1200150" lvl="2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500" dirty="0">
                <a:latin typeface="Myriad Pro" panose="020B0503030403020204" pitchFamily="34" charset="0"/>
              </a:rPr>
              <a:t>finance acquiring vs exit strategies</a:t>
            </a:r>
            <a:endParaRPr lang="en-GB" sz="1500" dirty="0">
              <a:latin typeface="Myriad Pro" panose="020B0503030403020204" pitchFamily="34" charset="0"/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500" dirty="0" smtClean="0">
                <a:solidFill>
                  <a:srgbClr val="005FA9"/>
                </a:solidFill>
                <a:latin typeface="Myriad Pro" panose="020B0503030403020204" pitchFamily="34" charset="0"/>
              </a:rPr>
              <a:t>Local external mentor </a:t>
            </a:r>
            <a:r>
              <a:rPr lang="en-GB" sz="1500" dirty="0" smtClean="0">
                <a:latin typeface="Myriad Pro" panose="020B0503030403020204" pitchFamily="34" charset="0"/>
              </a:rPr>
              <a:t>will be brought to enable access to experience in:</a:t>
            </a:r>
          </a:p>
          <a:p>
            <a:pPr marL="1200150" lvl="2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500" dirty="0">
                <a:latin typeface="Myriad Pro" panose="020B0503030403020204" pitchFamily="34" charset="0"/>
              </a:rPr>
              <a:t>Means to address the skilled workforce gap</a:t>
            </a:r>
            <a:endParaRPr lang="en-US" sz="1500" dirty="0">
              <a:latin typeface="Myriad Pro" panose="020B0503030403020204" pitchFamily="34" charset="0"/>
            </a:endParaRPr>
          </a:p>
          <a:p>
            <a:pPr marL="1200150" lvl="2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500" dirty="0" smtClean="0">
                <a:latin typeface="Myriad Pro" panose="020B0503030403020204" pitchFamily="34" charset="0"/>
              </a:rPr>
              <a:t>Help increase networking </a:t>
            </a:r>
            <a:r>
              <a:rPr lang="en-GB" sz="1500" dirty="0">
                <a:latin typeface="Myriad Pro" panose="020B0503030403020204" pitchFamily="34" charset="0"/>
              </a:rPr>
              <a:t>capacities</a:t>
            </a:r>
            <a:endParaRPr lang="en-US" sz="1500" dirty="0">
              <a:latin typeface="Myriad Pro" panose="020B0503030403020204" pitchFamily="34" charset="0"/>
            </a:endParaRPr>
          </a:p>
          <a:p>
            <a:pPr marL="1200150" lvl="2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500" dirty="0" smtClean="0">
                <a:latin typeface="Myriad Pro" panose="020B0503030403020204" pitchFamily="34" charset="0"/>
              </a:rPr>
              <a:t>Acquiring </a:t>
            </a:r>
            <a:r>
              <a:rPr lang="en-GB" sz="1500" dirty="0">
                <a:latin typeface="Myriad Pro" panose="020B0503030403020204" pitchFamily="34" charset="0"/>
              </a:rPr>
              <a:t>necessary skills for </a:t>
            </a:r>
            <a:r>
              <a:rPr lang="en-GB" sz="1500" dirty="0" smtClean="0">
                <a:latin typeface="Myriad Pro" panose="020B0503030403020204" pitchFamily="34" charset="0"/>
              </a:rPr>
              <a:t>internationalization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GB" sz="1500" b="1" dirty="0" smtClean="0">
                <a:latin typeface="Myriad Pro" panose="020B0503030403020204" pitchFamily="34" charset="0"/>
              </a:rPr>
              <a:t>EEN service provision  and synergies with other EEN actions</a:t>
            </a:r>
          </a:p>
        </p:txBody>
      </p:sp>
    </p:spTree>
    <p:extLst>
      <p:ext uri="{BB962C8B-B14F-4D97-AF65-F5344CB8AC3E}">
        <p14:creationId xmlns:p14="http://schemas.microsoft.com/office/powerpoint/2010/main" val="2665142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986331"/>
              </p:ext>
            </p:extLst>
          </p:nvPr>
        </p:nvGraphicFramePr>
        <p:xfrm>
          <a:off x="685800" y="396875"/>
          <a:ext cx="6550496" cy="263525"/>
        </p:xfrm>
        <a:graphic>
          <a:graphicData uri="http://schemas.openxmlformats.org/drawingml/2006/table">
            <a:tbl>
              <a:tblPr firstRow="1"/>
              <a:tblGrid>
                <a:gridCol w="6550496"/>
              </a:tblGrid>
              <a:tr h="263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8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1pPr>
                      <a:lvl2pPr marL="37931725" indent="-37474525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defRPr sz="2000"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64B4E6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491"/>
                        </a:buClr>
                        <a:buFont typeface="Times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Arial Unicode MS" charset="0"/>
                          <a:cs typeface="Arial Unicode MS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Enterprise Europe Network – ASPYRE – pilot for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scale-ups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in Macro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Region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4 | </a:t>
                      </a:r>
                      <a:r>
                        <a:rPr kumimoji="0" lang="fr-F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Iunie</a:t>
                      </a:r>
                      <a:r>
                        <a:rPr kumimoji="0" lang="fr-F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t> 2017 | </a:t>
                      </a:r>
                      <a:fld id="{333BE222-73B0-A141-948C-C1C12DA1963A}" type="slidenum">
                        <a:rPr kumimoji="0" lang="fr-FR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logger Sans" charset="0"/>
                          <a:ea typeface="Arial Unicode MS" charset="0"/>
                          <a:cs typeface="Arial Unicode MS" charset="0"/>
                        </a:rPr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t>7</a:t>
                      </a:fld>
                      <a:endParaRPr kumimoji="0" lang="fr-FR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logger Sans" charset="0"/>
                        <a:ea typeface="Arial Unicode MS" charset="0"/>
                        <a:cs typeface="Arial Unicode MS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9512" y="1412776"/>
            <a:ext cx="907300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Aft>
                <a:spcPts val="0"/>
              </a:spcAft>
            </a:pPr>
            <a:r>
              <a:rPr lang="en-US" sz="2400" b="1" i="1" kern="1200" dirty="0" smtClean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RO-Boost </a:t>
            </a:r>
            <a:r>
              <a:rPr lang="en-US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SMEs</a:t>
            </a:r>
            <a:r>
              <a:rPr lang="ro-RO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 </a:t>
            </a:r>
            <a:r>
              <a:rPr lang="en-US" sz="2400" b="1" i="1" kern="1200" dirty="0" smtClean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> - ASPYRE pilot </a:t>
            </a:r>
            <a:r>
              <a:rPr lang="ro-RO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  <a:t/>
            </a:r>
            <a:br>
              <a:rPr lang="ro-RO" sz="2400" b="1" i="1" kern="1200" dirty="0">
                <a:solidFill>
                  <a:srgbClr val="006491"/>
                </a:solidFill>
                <a:effectLst/>
                <a:latin typeface="Myriad Pro"/>
                <a:ea typeface="ＭＳ Ｐゴシック"/>
                <a:cs typeface="Myriad Pro"/>
              </a:rPr>
            </a:br>
            <a:endParaRPr lang="en-US" sz="1000" dirty="0">
              <a:effectLst/>
              <a:latin typeface="Times"/>
              <a:ea typeface="ＭＳ 明朝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3162" y="1916832"/>
            <a:ext cx="8856984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800" b="1" dirty="0" smtClean="0">
                <a:solidFill>
                  <a:srgbClr val="005FA9"/>
                </a:solidFill>
                <a:latin typeface="Myriad Pro" panose="020B0503030403020204" pitchFamily="34" charset="0"/>
              </a:rPr>
              <a:t>Targeted Sectors 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Automotive </a:t>
            </a:r>
            <a:endParaRPr lang="en-US" sz="1800" dirty="0"/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Manufacturing </a:t>
            </a:r>
            <a:endParaRPr lang="en-US" sz="1800" dirty="0"/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Information and Communication technologies</a:t>
            </a:r>
            <a:endParaRPr lang="en-US" sz="1800" dirty="0"/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Commerce </a:t>
            </a:r>
            <a:endParaRPr lang="en-US" sz="18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Food </a:t>
            </a:r>
            <a:r>
              <a:rPr lang="en-GB" sz="1800" dirty="0" smtClean="0"/>
              <a:t>Industry</a:t>
            </a:r>
          </a:p>
          <a:p>
            <a:endParaRPr lang="en-GB" sz="1800" b="1" dirty="0">
              <a:solidFill>
                <a:srgbClr val="005FA9"/>
              </a:solidFill>
              <a:latin typeface="Myriad Pro" panose="020B0503030403020204" pitchFamily="34" charset="0"/>
            </a:endParaRPr>
          </a:p>
          <a:p>
            <a:r>
              <a:rPr lang="en-US" sz="1800" b="1" dirty="0" smtClean="0">
                <a:solidFill>
                  <a:srgbClr val="005FA9"/>
                </a:solidFill>
                <a:latin typeface="Myriad Pro" panose="020B0503030403020204" pitchFamily="34" charset="0"/>
              </a:rPr>
              <a:t>Outcome</a:t>
            </a:r>
            <a:r>
              <a:rPr lang="en-US" sz="1800" dirty="0" smtClean="0">
                <a:latin typeface="Myriad Pro" panose="020B0503030403020204" pitchFamily="34" charset="0"/>
              </a:rPr>
              <a:t>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Myriad Pro" panose="020B0503030403020204" pitchFamily="34" charset="0"/>
              </a:rPr>
              <a:t>Scalable </a:t>
            </a:r>
            <a:r>
              <a:rPr lang="en-US" sz="1800" b="1" dirty="0" smtClean="0">
                <a:latin typeface="Myriad Pro" panose="020B0503030403020204" pitchFamily="34" charset="0"/>
              </a:rPr>
              <a:t>methodology</a:t>
            </a:r>
            <a:r>
              <a:rPr lang="en-US" sz="1800" dirty="0" smtClean="0">
                <a:latin typeface="Myriad Pro" panose="020B0503030403020204" pitchFamily="34" charset="0"/>
              </a:rPr>
              <a:t> for scale-ups support scheme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b="1" dirty="0" smtClean="0">
                <a:latin typeface="Myriad Pro" panose="020B0503030403020204" pitchFamily="34" charset="0"/>
              </a:rPr>
              <a:t>3 SMEs </a:t>
            </a:r>
            <a:r>
              <a:rPr lang="en-US" sz="1800" dirty="0" smtClean="0">
                <a:latin typeface="Myriad Pro" panose="020B0503030403020204" pitchFamily="34" charset="0"/>
              </a:rPr>
              <a:t>supported throughout the entire scaling process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Myriad Pro" panose="020B0503030403020204" pitchFamily="34" charset="0"/>
              </a:rPr>
              <a:t>At least </a:t>
            </a:r>
            <a:r>
              <a:rPr lang="en-US" sz="1800" b="1" dirty="0" smtClean="0">
                <a:latin typeface="Myriad Pro" panose="020B0503030403020204" pitchFamily="34" charset="0"/>
              </a:rPr>
              <a:t>1 success story</a:t>
            </a:r>
            <a:r>
              <a:rPr lang="en-US" sz="1800" dirty="0" smtClean="0">
                <a:latin typeface="Myriad Pro" panose="020B0503030403020204" pitchFamily="34" charset="0"/>
              </a:rPr>
              <a:t> during project’s life cycle</a:t>
            </a:r>
            <a:endParaRPr lang="en-US" sz="1800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675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684213" y="1412875"/>
            <a:ext cx="5976020" cy="400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r>
              <a:rPr lang="en-US" altLang="en-US" dirty="0" err="1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Consorțiul</a:t>
            </a:r>
            <a:r>
              <a:rPr lang="en-US" altLang="en-US" dirty="0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Ro-Boost SMEs</a:t>
            </a:r>
          </a:p>
          <a:p>
            <a:r>
              <a:rPr lang="en-US" altLang="en-US" dirty="0" err="1">
                <a:solidFill>
                  <a:srgbClr val="64B4E6"/>
                </a:solidFill>
                <a:latin typeface="Myriad Pro Light" charset="0"/>
                <a:ea typeface="Myriad Pro Light" charset="0"/>
                <a:cs typeface="Myriad Pro Light" charset="0"/>
              </a:rPr>
              <a:t>Agenția</a:t>
            </a:r>
            <a:r>
              <a:rPr lang="en-US" altLang="en-US" dirty="0">
                <a:solidFill>
                  <a:srgbClr val="64B4E6"/>
                </a:solidFill>
                <a:latin typeface="Myriad Pro Light" charset="0"/>
                <a:ea typeface="Myriad Pro Light" charset="0"/>
                <a:cs typeface="Myriad Pro Light" charset="0"/>
              </a:rPr>
              <a:t> </a:t>
            </a:r>
            <a:r>
              <a:rPr lang="en-US" altLang="en-US" dirty="0" err="1">
                <a:solidFill>
                  <a:srgbClr val="64B4E6"/>
                </a:solidFill>
                <a:latin typeface="Myriad Pro Light" charset="0"/>
                <a:ea typeface="Myriad Pro Light" charset="0"/>
                <a:cs typeface="Myriad Pro Light" charset="0"/>
              </a:rPr>
              <a:t>pentru</a:t>
            </a:r>
            <a:r>
              <a:rPr lang="en-US" altLang="en-US" dirty="0">
                <a:solidFill>
                  <a:srgbClr val="64B4E6"/>
                </a:solidFill>
                <a:latin typeface="Myriad Pro Light" charset="0"/>
                <a:ea typeface="Myriad Pro Light" charset="0"/>
                <a:cs typeface="Myriad Pro Light" charset="0"/>
              </a:rPr>
              <a:t> </a:t>
            </a:r>
            <a:r>
              <a:rPr lang="en-US" altLang="en-US" dirty="0" err="1">
                <a:solidFill>
                  <a:srgbClr val="64B4E6"/>
                </a:solidFill>
                <a:latin typeface="Myriad Pro Light" charset="0"/>
                <a:ea typeface="Myriad Pro Light" charset="0"/>
                <a:cs typeface="Myriad Pro Light" charset="0"/>
              </a:rPr>
              <a:t>Dezvoltare</a:t>
            </a:r>
            <a:r>
              <a:rPr lang="en-US" altLang="en-US" dirty="0">
                <a:solidFill>
                  <a:srgbClr val="64B4E6"/>
                </a:solidFill>
                <a:latin typeface="Myriad Pro Light" charset="0"/>
                <a:ea typeface="Myriad Pro Light" charset="0"/>
                <a:cs typeface="Myriad Pro Light" charset="0"/>
              </a:rPr>
              <a:t> </a:t>
            </a:r>
            <a:r>
              <a:rPr lang="en-US" altLang="en-US" dirty="0" err="1">
                <a:solidFill>
                  <a:srgbClr val="64B4E6"/>
                </a:solidFill>
                <a:latin typeface="Myriad Pro Light" charset="0"/>
                <a:ea typeface="Myriad Pro Light" charset="0"/>
                <a:cs typeface="Myriad Pro Light" charset="0"/>
              </a:rPr>
              <a:t>Regională</a:t>
            </a:r>
            <a:r>
              <a:rPr lang="en-US" altLang="en-US" dirty="0">
                <a:solidFill>
                  <a:srgbClr val="64B4E6"/>
                </a:solidFill>
                <a:latin typeface="Myriad Pro Light" charset="0"/>
                <a:ea typeface="Myriad Pro Light" charset="0"/>
                <a:cs typeface="Myriad Pro Light" charset="0"/>
              </a:rPr>
              <a:t> Vest</a:t>
            </a:r>
          </a:p>
          <a:p>
            <a:r>
              <a:rPr lang="en-US" altLang="en-US" dirty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Str. </a:t>
            </a:r>
            <a:r>
              <a:rPr lang="en-US" altLang="en-US" dirty="0" err="1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Proclamația</a:t>
            </a:r>
            <a:r>
              <a:rPr lang="en-US" altLang="en-US" dirty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 de la </a:t>
            </a:r>
            <a:r>
              <a:rPr lang="en-US" altLang="en-US" dirty="0" err="1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Timișoara</a:t>
            </a:r>
            <a:r>
              <a:rPr lang="en-US" altLang="en-US" dirty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 nr. 5</a:t>
            </a:r>
          </a:p>
          <a:p>
            <a:r>
              <a:rPr lang="en-US" altLang="en-US" dirty="0" err="1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Timișoara</a:t>
            </a:r>
            <a:r>
              <a:rPr lang="en-US" altLang="en-US" dirty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, 300054, </a:t>
            </a:r>
            <a:r>
              <a:rPr lang="en-US" altLang="en-US" dirty="0" err="1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România</a:t>
            </a:r>
            <a:r>
              <a:rPr lang="en-US" altLang="en-US" dirty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,</a:t>
            </a:r>
          </a:p>
          <a:p>
            <a:r>
              <a:rPr lang="en-US" altLang="en-US" dirty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Tel: +40 256 491 981, Fax: +40 256 491 923</a:t>
            </a:r>
          </a:p>
          <a:p>
            <a:r>
              <a:rPr lang="en-US" altLang="en-US" dirty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Email: </a:t>
            </a:r>
            <a:r>
              <a:rPr lang="en-US" altLang="en-US" dirty="0" err="1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office-een@adrvest.ro</a:t>
            </a:r>
            <a:endParaRPr lang="en-US" altLang="en-US" dirty="0">
              <a:solidFill>
                <a:schemeClr val="bg1"/>
              </a:solidFill>
              <a:latin typeface="Myriad Pro Light" charset="0"/>
              <a:ea typeface="Myriad Pro Light" charset="0"/>
              <a:cs typeface="Myriad Pro Light" charset="0"/>
            </a:endParaRPr>
          </a:p>
          <a:p>
            <a:endParaRPr lang="en-US" altLang="en-US" dirty="0" smtClean="0">
              <a:solidFill>
                <a:schemeClr val="bg1"/>
              </a:solidFill>
              <a:latin typeface="Myriad Pro Light" charset="0"/>
              <a:ea typeface="Myriad Pro Light" charset="0"/>
              <a:cs typeface="Myriad Pro Light" charset="0"/>
            </a:endParaRPr>
          </a:p>
          <a:p>
            <a:endParaRPr lang="en-US" altLang="en-US" dirty="0">
              <a:solidFill>
                <a:schemeClr val="bg1"/>
              </a:solidFill>
              <a:latin typeface="Myriad Pro Light" charset="0"/>
              <a:ea typeface="Myriad Pro Light" charset="0"/>
              <a:cs typeface="Myriad Pro Light" charset="0"/>
            </a:endParaRPr>
          </a:p>
          <a:p>
            <a:endParaRPr lang="en-US" altLang="en-US" dirty="0" smtClean="0">
              <a:solidFill>
                <a:schemeClr val="bg1"/>
              </a:solidFill>
              <a:latin typeface="Myriad Pro Light" charset="0"/>
              <a:ea typeface="Myriad Pro Light" charset="0"/>
              <a:cs typeface="Myriad Pro Light" charset="0"/>
            </a:endParaRPr>
          </a:p>
          <a:p>
            <a:r>
              <a:rPr lang="en-US" altLang="en-US" dirty="0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Visit</a:t>
            </a:r>
            <a:endParaRPr lang="en-US" altLang="en-US" dirty="0" smtClean="0">
              <a:solidFill>
                <a:schemeClr val="accent1">
                  <a:lumMod val="75000"/>
                </a:schemeClr>
              </a:solidFill>
              <a:latin typeface="Myriad Pro Light" charset="0"/>
              <a:ea typeface="Myriad Pro Light" charset="0"/>
              <a:cs typeface="Myriad Pro Light" charset="0"/>
            </a:endParaRPr>
          </a:p>
          <a:p>
            <a:r>
              <a:rPr lang="en-IE" altLang="en-US" sz="2000" dirty="0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to find the Network near you</a:t>
            </a:r>
            <a:endParaRPr lang="en-US" altLang="en-US" sz="2000" dirty="0">
              <a:solidFill>
                <a:schemeClr val="bg1"/>
              </a:solidFill>
              <a:latin typeface="Myriad Pro Light" charset="0"/>
              <a:ea typeface="Myriad Pro Light" charset="0"/>
              <a:cs typeface="Myriad Pro Light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684213" y="557213"/>
            <a:ext cx="7772400" cy="55403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defRPr/>
            </a:pPr>
            <a:r>
              <a:rPr lang="fr-FR" altLang="en-US" b="0" kern="0" dirty="0" smtClean="0">
                <a:solidFill>
                  <a:schemeClr val="bg1"/>
                </a:solidFill>
                <a:latin typeface="Myriad Pro Light" charset="0"/>
                <a:ea typeface="Myriad Pro Light" charset="0"/>
                <a:cs typeface="Myriad Pro Light" charset="0"/>
              </a:rPr>
              <a:t>Contact</a:t>
            </a:r>
          </a:p>
        </p:txBody>
      </p:sp>
      <p:sp>
        <p:nvSpPr>
          <p:cNvPr id="72707" name="Rectangle 1"/>
          <p:cNvSpPr>
            <a:spLocks noChangeArrowheads="1"/>
          </p:cNvSpPr>
          <p:nvPr/>
        </p:nvSpPr>
        <p:spPr bwMode="auto">
          <a:xfrm>
            <a:off x="4756150" y="2627313"/>
            <a:ext cx="33448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 Unicode MS" charset="0"/>
                <a:cs typeface="Arial Unicode MS" charset="0"/>
              </a:defRPr>
            </a:lvl9pPr>
          </a:lstStyle>
          <a:p>
            <a:r>
              <a:rPr lang="en-US" altLang="en-US">
                <a:solidFill>
                  <a:srgbClr val="006491"/>
                </a:solidFill>
              </a:rPr>
              <a:t>Follow us at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7584" y="4653136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64B4E6"/>
                </a:solidFill>
                <a:latin typeface="Myriad Pro"/>
                <a:cs typeface="Myriad Pro"/>
              </a:rPr>
              <a:t>www.eenroboost.ro</a:t>
            </a:r>
            <a:endParaRPr lang="en-US" b="1" dirty="0">
              <a:solidFill>
                <a:srgbClr val="64B4E6"/>
              </a:solidFill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ASME_Powerpoint template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EASME_Powerpoint" id="{5EA34C03-7F97-384C-90AC-28D4F1D12847}" vid="{5790E42D-15F9-EA4D-80DA-10B6C0AE3DEA}"/>
    </a:ext>
  </a:extLst>
</a:theme>
</file>

<file path=ppt/theme/theme2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EASME_Powerpoint" id="{5EA34C03-7F97-384C-90AC-28D4F1D12847}" vid="{AC2C1918-5133-574E-B0B3-859EC5CE1B74}"/>
    </a:ext>
  </a:extLst>
</a:theme>
</file>

<file path=ppt/theme/theme3.xml><?xml version="1.0" encoding="utf-8"?>
<a:theme xmlns:a="http://schemas.openxmlformats.org/drawingml/2006/main" name="Custom Desig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64B4E6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EASME_Powerpoint" id="{5EA34C03-7F97-384C-90AC-28D4F1D12847}" vid="{A77D1274-C1D9-C84F-A7C0-9CA40043D0C3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EASME_Powerpoint template.potx</Template>
  <TotalTime>526</TotalTime>
  <Words>800</Words>
  <Application>Microsoft Macintosh PowerPoint</Application>
  <PresentationFormat>On-screen Show (4:3)</PresentationFormat>
  <Paragraphs>100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EASME_Powerpoint template</vt:lpstr>
      <vt:lpstr>Nouvelle présentation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Bianca Tataru</cp:lastModifiedBy>
  <cp:revision>52</cp:revision>
  <cp:lastPrinted>2016-02-22T15:26:33Z</cp:lastPrinted>
  <dcterms:created xsi:type="dcterms:W3CDTF">2016-05-04T08:31:36Z</dcterms:created>
  <dcterms:modified xsi:type="dcterms:W3CDTF">2017-06-23T09:45:10Z</dcterms:modified>
</cp:coreProperties>
</file>