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7"/>
  </p:notesMasterIdLst>
  <p:handoutMasterIdLst>
    <p:handoutMasterId r:id="rId18"/>
  </p:handoutMasterIdLst>
  <p:sldIdLst>
    <p:sldId id="258" r:id="rId4"/>
    <p:sldId id="294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259" r:id="rId16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20B2F6AD-6BDA-4873-A126-D0DC19F8F15B}">
          <p14:sldIdLst>
            <p14:sldId id="258"/>
            <p14:sldId id="294"/>
            <p14:sldId id="306"/>
            <p14:sldId id="307"/>
            <p14:sldId id="308"/>
            <p14:sldId id="309"/>
            <p14:sldId id="310"/>
            <p14:sldId id="311"/>
            <p14:sldId id="313"/>
            <p14:sldId id="312"/>
            <p14:sldId id="314"/>
            <p14:sldId id="315"/>
          </p14:sldIdLst>
        </p14:section>
        <p14:section name="Untitled Section" id="{291CA11E-B0F0-40A8-BC1B-5151F1AD5F25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9"/>
    <a:srgbClr val="006491"/>
    <a:srgbClr val="64B4E6"/>
    <a:srgbClr val="CCCCCC"/>
    <a:srgbClr val="6B6B6B"/>
    <a:srgbClr val="000000"/>
    <a:srgbClr val="AA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50000"/>
  </p:normalViewPr>
  <p:slideViewPr>
    <p:cSldViewPr>
      <p:cViewPr>
        <p:scale>
          <a:sx n="107" d="100"/>
          <a:sy n="107" d="100"/>
        </p:scale>
        <p:origin x="-111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70" y="648"/>
      </p:cViewPr>
      <p:guideLst>
        <p:guide orient="horz" pos="292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30" cy="464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71" y="0"/>
            <a:ext cx="3038330" cy="464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879"/>
            <a:ext cx="3038330" cy="4645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71" y="8831879"/>
            <a:ext cx="3038330" cy="4645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ED5B37-198C-4B92-95C7-AC8D3D56AA2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8838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330" cy="464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71" y="0"/>
            <a:ext cx="3038330" cy="464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76" y="4415198"/>
            <a:ext cx="5139652" cy="418367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879"/>
            <a:ext cx="3038330" cy="4645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71" y="8831879"/>
            <a:ext cx="3038330" cy="4645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E8E1398-4AED-4386-8CC8-1A2EFFD9E67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2566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BE8538-E69C-4C9E-BC43-2627CE964CEA}" type="slidenum">
              <a:rPr lang="fr-FR" altLang="en-US" smtClean="0"/>
              <a:pPr/>
              <a:t>1</a:t>
            </a:fld>
            <a:endParaRPr lang="fr-FR" alt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</a:rPr>
              <a:t>Introduction: explain that what we do – in a nutshell – is to help ambitious SMEs innovate and grow internationally.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10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11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12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0EC437-EFED-48C4-BB2B-4D3DA72B3B00}" type="slidenum">
              <a:rPr lang="fr-FR" altLang="en-US" smtClean="0"/>
              <a:pPr/>
              <a:t>13</a:t>
            </a:fld>
            <a:endParaRPr lang="fr-F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2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3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4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5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6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7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8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FE6120-8441-4BEF-A9C5-1378449BD5FC}" type="slidenum">
              <a:rPr lang="fr-FR" altLang="en-US" smtClean="0"/>
              <a:pPr/>
              <a:t>9</a:t>
            </a:fld>
            <a:endParaRPr lang="fr-FR" alt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i="1" smtClean="0">
                <a:latin typeface="Arial" pitchFamily="34" charset="0"/>
              </a:rPr>
              <a:t>Alternative quote can be used from one of your own clients.</a:t>
            </a:r>
          </a:p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Myriad Pr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latin typeface="Myriad Pro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Myriad Pro Light" charset="0"/>
              </a:defRPr>
            </a:lvl1pPr>
            <a:lvl2pPr>
              <a:defRPr sz="2800" baseline="0">
                <a:latin typeface="Myriad Pro Light" charset="0"/>
              </a:defRPr>
            </a:lvl2pPr>
            <a:lvl3pPr>
              <a:defRPr sz="2400" baseline="0">
                <a:latin typeface="Myriad Pro Light" charset="0"/>
              </a:defRPr>
            </a:lvl3pPr>
            <a:lvl4pPr>
              <a:defRPr sz="2000" baseline="0">
                <a:latin typeface="Myriad Pro Light" charset="0"/>
              </a:defRPr>
            </a:lvl4pPr>
            <a:lvl5pPr>
              <a:defRPr sz="2000" baseline="0">
                <a:latin typeface="Myriad Pro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Myriad Pro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Myriad Pro Light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4475"/>
            <a:ext cx="77724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724400"/>
          </a:xfrm>
          <a:prstGeom prst="rect">
            <a:avLst/>
          </a:prstGeom>
        </p:spPr>
        <p:txBody>
          <a:bodyPr vert="eaVert"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724400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MyriadPro-Regular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4475"/>
            <a:ext cx="77724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 Light" charset="0"/>
              </a:defRPr>
            </a:lvl1pPr>
            <a:lvl2pPr>
              <a:defRPr baseline="0">
                <a:latin typeface="Myriad Pro Light" charset="0"/>
              </a:defRPr>
            </a:lvl2pPr>
            <a:lvl3pPr>
              <a:defRPr baseline="0">
                <a:latin typeface="Myriad Pro Light" charset="0"/>
              </a:defRPr>
            </a:lvl3pPr>
            <a:lvl4pPr>
              <a:defRPr baseline="0">
                <a:latin typeface="Myriad Pro Light" charset="0"/>
              </a:defRPr>
            </a:lvl4pPr>
            <a:lvl5pPr>
              <a:defRPr baseline="0">
                <a:latin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latin typeface="Myriad Pro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4475"/>
            <a:ext cx="77724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429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Myriad Pro Light" charset="0"/>
              </a:defRPr>
            </a:lvl1pPr>
            <a:lvl2pPr>
              <a:defRPr sz="2400" baseline="0">
                <a:latin typeface="Myriad Pro Light" charset="0"/>
              </a:defRPr>
            </a:lvl2pPr>
            <a:lvl3pPr>
              <a:defRPr sz="2000" baseline="0">
                <a:latin typeface="Myriad Pro Light" charset="0"/>
              </a:defRPr>
            </a:lvl3pPr>
            <a:lvl4pPr>
              <a:defRPr sz="1800" baseline="0">
                <a:latin typeface="Myriad Pro Light" charset="0"/>
              </a:defRPr>
            </a:lvl4pPr>
            <a:lvl5pPr>
              <a:defRPr sz="1800" baseline="0">
                <a:latin typeface="Myriad Pro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4290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latin typeface="Myriad Pro Light" charset="0"/>
              </a:defRPr>
            </a:lvl1pPr>
            <a:lvl2pPr>
              <a:defRPr sz="2400" baseline="0">
                <a:latin typeface="Myriad Pro Light" charset="0"/>
              </a:defRPr>
            </a:lvl2pPr>
            <a:lvl3pPr>
              <a:defRPr sz="2000" baseline="0">
                <a:latin typeface="Myriad Pro Light" charset="0"/>
              </a:defRPr>
            </a:lvl3pPr>
            <a:lvl4pPr>
              <a:defRPr sz="1800" baseline="0">
                <a:latin typeface="Myriad Pro Light" charset="0"/>
              </a:defRPr>
            </a:lvl4pPr>
            <a:lvl5pPr>
              <a:defRPr sz="1800" baseline="0">
                <a:latin typeface="Myriad Pro Light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latin typeface="Myriad Pr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Myriad Pro Light" charset="0"/>
              </a:defRPr>
            </a:lvl1pPr>
            <a:lvl2pPr>
              <a:defRPr sz="2000" baseline="0">
                <a:latin typeface="Myriad Pro Light" charset="0"/>
              </a:defRPr>
            </a:lvl2pPr>
            <a:lvl3pPr>
              <a:defRPr sz="1800" baseline="0">
                <a:latin typeface="Myriad Pro Light" charset="0"/>
              </a:defRPr>
            </a:lvl3pPr>
            <a:lvl4pPr>
              <a:defRPr sz="1600" baseline="0">
                <a:latin typeface="Myriad Pro Light" charset="0"/>
              </a:defRPr>
            </a:lvl4pPr>
            <a:lvl5pPr>
              <a:defRPr sz="1600" baseline="0">
                <a:latin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latin typeface="Myriad Pr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Myriad Pro Light" charset="0"/>
              </a:defRPr>
            </a:lvl1pPr>
            <a:lvl2pPr>
              <a:defRPr sz="2000" baseline="0">
                <a:latin typeface="Myriad Pro Light" charset="0"/>
              </a:defRPr>
            </a:lvl2pPr>
            <a:lvl3pPr>
              <a:defRPr sz="1800" baseline="0">
                <a:latin typeface="Myriad Pro Light" charset="0"/>
              </a:defRPr>
            </a:lvl3pPr>
            <a:lvl4pPr>
              <a:defRPr sz="1600" baseline="0">
                <a:latin typeface="Myriad Pro Light" charset="0"/>
              </a:defRPr>
            </a:lvl4pPr>
            <a:lvl5pPr>
              <a:defRPr sz="1600" baseline="0">
                <a:latin typeface="Myriad Pro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14475"/>
            <a:ext cx="7772400" cy="552450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2693988"/>
            <a:ext cx="9144000" cy="2808287"/>
          </a:xfrm>
          <a:prstGeom prst="rect">
            <a:avLst/>
          </a:prstGeom>
          <a:solidFill>
            <a:srgbClr val="64B4E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>
              <a:solidFill>
                <a:srgbClr val="006491"/>
              </a:solidFill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720725" y="3048000"/>
            <a:ext cx="161925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z="1800" b="1" smtClean="0"/>
          </a:p>
        </p:txBody>
      </p:sp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2443163" y="3048000"/>
            <a:ext cx="1030287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3" name="Down Arrow 32"/>
          <p:cNvSpPr>
            <a:spLocks noChangeArrowheads="1"/>
          </p:cNvSpPr>
          <p:nvPr/>
        </p:nvSpPr>
        <p:spPr bwMode="auto">
          <a:xfrm rot="16200000">
            <a:off x="4384675" y="2744788"/>
            <a:ext cx="374650" cy="1568450"/>
          </a:xfrm>
          <a:prstGeom prst="downArrow">
            <a:avLst>
              <a:gd name="adj1" fmla="val 50000"/>
              <a:gd name="adj2" fmla="val 96036"/>
            </a:avLst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4" name="Down Arrow 31"/>
          <p:cNvSpPr>
            <a:spLocks noChangeArrowheads="1"/>
          </p:cNvSpPr>
          <p:nvPr/>
        </p:nvSpPr>
        <p:spPr bwMode="auto">
          <a:xfrm rot="3000000">
            <a:off x="5200650" y="3830638"/>
            <a:ext cx="382588" cy="735012"/>
          </a:xfrm>
          <a:prstGeom prst="downArrow">
            <a:avLst>
              <a:gd name="adj1" fmla="val 50000"/>
              <a:gd name="adj2" fmla="val 88320"/>
            </a:avLst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5" name="Down Arrow 31"/>
          <p:cNvSpPr>
            <a:spLocks noChangeArrowheads="1"/>
          </p:cNvSpPr>
          <p:nvPr/>
        </p:nvSpPr>
        <p:spPr bwMode="auto">
          <a:xfrm rot="7800000">
            <a:off x="3560763" y="3830637"/>
            <a:ext cx="382588" cy="735013"/>
          </a:xfrm>
          <a:prstGeom prst="downArrow">
            <a:avLst>
              <a:gd name="adj1" fmla="val 50000"/>
              <a:gd name="adj2" fmla="val 88320"/>
            </a:avLst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4057650" y="4260850"/>
            <a:ext cx="1028700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5670550" y="3048000"/>
            <a:ext cx="1030288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8" name="Rectángulo 17"/>
          <p:cNvSpPr>
            <a:spLocks noChangeArrowheads="1"/>
          </p:cNvSpPr>
          <p:nvPr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0" hangingPunct="0"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19" name="Rectángulo 13"/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s-ES_tradnl" altLang="es-ES_tradnl" smtClean="0"/>
          </a:p>
        </p:txBody>
      </p:sp>
      <p:sp>
        <p:nvSpPr>
          <p:cNvPr id="20" name="Rectángulo 21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0" hangingPunct="0">
              <a:defRPr/>
            </a:pPr>
            <a:r>
              <a:rPr lang="en-US" altLang="en-US" sz="1200" smtClean="0">
                <a:latin typeface="Myriad Pro Light"/>
              </a:rPr>
              <a:t>PLACE PARTNER’S LOGO HERE</a:t>
            </a:r>
            <a:endParaRPr lang="fr-FR" altLang="en-US" sz="1200" smtClean="0">
              <a:latin typeface="Myriad Pro Light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720725" y="1773936"/>
            <a:ext cx="7772400" cy="552450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rgbClr val="006491"/>
                </a:solidFill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2596853" y="3201987"/>
            <a:ext cx="72237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4198219" y="4437063"/>
            <a:ext cx="72237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5824320" y="3193744"/>
            <a:ext cx="72237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41752" y="3072516"/>
            <a:ext cx="1690688" cy="113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5220072" y="4535026"/>
            <a:ext cx="3312368" cy="910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710876" y="3072516"/>
            <a:ext cx="1655762" cy="11128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Step-Visu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21"/>
          <p:cNvGraphicFramePr>
            <a:graphicFrameLocks noGrp="1"/>
          </p:cNvGraphicFramePr>
          <p:nvPr/>
        </p:nvGraphicFramePr>
        <p:xfrm>
          <a:off x="2895600" y="381000"/>
          <a:ext cx="5562600" cy="263525"/>
        </p:xfrm>
        <a:graphic>
          <a:graphicData uri="http://schemas.openxmlformats.org/drawingml/2006/table">
            <a:tbl>
              <a:tblPr/>
              <a:tblGrid>
                <a:gridCol w="5562600"/>
              </a:tblGrid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64B4E6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491"/>
                        </a:buClr>
                        <a:buFont typeface="Times" pitchFamily="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Title of the presentation | Date |</a:t>
                      </a:r>
                      <a:fld id="{C028317F-3EF4-4798-98FC-ACA0B91503A1}" type="slidenum">
                        <a:rPr kumimoji="0" lang="fr-F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FA9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pPr marL="0" marR="0" lvl="0" indent="0" algn="r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t>‹#›</a:t>
                      </a:fld>
                      <a:endParaRPr kumimoji="0" lang="fr-F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5FA9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2693988"/>
            <a:ext cx="9144000" cy="2808287"/>
          </a:xfrm>
          <a:prstGeom prst="rect">
            <a:avLst/>
          </a:prstGeom>
          <a:solidFill>
            <a:srgbClr val="64B4E6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>
              <a:solidFill>
                <a:srgbClr val="006491"/>
              </a:solidFill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720725" y="3048000"/>
            <a:ext cx="161925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z="1800" b="1" smtClean="0"/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2382838" y="4270375"/>
            <a:ext cx="1030287" cy="1030288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4" name="Oval 30"/>
          <p:cNvSpPr>
            <a:spLocks noChangeArrowheads="1"/>
          </p:cNvSpPr>
          <p:nvPr/>
        </p:nvSpPr>
        <p:spPr bwMode="auto">
          <a:xfrm>
            <a:off x="5730875" y="4270375"/>
            <a:ext cx="1030288" cy="1030288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5" name="Down Arrow 32"/>
          <p:cNvSpPr>
            <a:spLocks noChangeArrowheads="1"/>
          </p:cNvSpPr>
          <p:nvPr/>
        </p:nvSpPr>
        <p:spPr bwMode="auto">
          <a:xfrm rot="5400000">
            <a:off x="4383881" y="3999707"/>
            <a:ext cx="376237" cy="1568450"/>
          </a:xfrm>
          <a:prstGeom prst="downArrow">
            <a:avLst>
              <a:gd name="adj1" fmla="val 50000"/>
              <a:gd name="adj2" fmla="val 95631"/>
            </a:avLst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6" name="Down Arrow 31"/>
          <p:cNvSpPr>
            <a:spLocks noChangeArrowheads="1"/>
          </p:cNvSpPr>
          <p:nvPr/>
        </p:nvSpPr>
        <p:spPr bwMode="auto">
          <a:xfrm rot="13800000">
            <a:off x="3690144" y="3755231"/>
            <a:ext cx="382588" cy="733425"/>
          </a:xfrm>
          <a:prstGeom prst="downArrow">
            <a:avLst>
              <a:gd name="adj1" fmla="val 50000"/>
              <a:gd name="adj2" fmla="val 88129"/>
            </a:avLst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7" name="Down Arrow 31"/>
          <p:cNvSpPr>
            <a:spLocks noChangeArrowheads="1"/>
          </p:cNvSpPr>
          <p:nvPr/>
        </p:nvSpPr>
        <p:spPr bwMode="auto">
          <a:xfrm rot="18600000">
            <a:off x="5130800" y="3789363"/>
            <a:ext cx="384175" cy="733425"/>
          </a:xfrm>
          <a:prstGeom prst="downArrow">
            <a:avLst>
              <a:gd name="adj1" fmla="val 50000"/>
              <a:gd name="adj2" fmla="val 87765"/>
            </a:avLst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4057650" y="2905125"/>
            <a:ext cx="1028700" cy="1028700"/>
          </a:xfrm>
          <a:prstGeom prst="ellipse">
            <a:avLst/>
          </a:prstGeom>
          <a:noFill/>
          <a:ln w="63500" algn="ctr">
            <a:solidFill>
              <a:srgbClr val="006491"/>
            </a:solidFill>
            <a:round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n-US" altLang="en-US" smtClean="0"/>
          </a:p>
        </p:txBody>
      </p:sp>
      <p:sp>
        <p:nvSpPr>
          <p:cNvPr id="19" name="Rectángulo 20"/>
          <p:cNvSpPr>
            <a:spLocks noChangeArrowheads="1"/>
          </p:cNvSpPr>
          <p:nvPr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0" hangingPunct="0"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  <p:sp>
        <p:nvSpPr>
          <p:cNvPr id="20" name="Rectángulo 14"/>
          <p:cNvSpPr/>
          <p:nvPr/>
        </p:nvSpPr>
        <p:spPr bwMode="auto">
          <a:xfrm>
            <a:off x="3348038" y="6021388"/>
            <a:ext cx="2808287" cy="647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hangingPunct="0">
              <a:defRPr/>
            </a:pPr>
            <a:endParaRPr lang="es-ES_tradnl" altLang="es-ES_tradnl" smtClean="0"/>
          </a:p>
        </p:txBody>
      </p:sp>
      <p:sp>
        <p:nvSpPr>
          <p:cNvPr id="21" name="Rectángulo 22"/>
          <p:cNvSpPr>
            <a:spLocks noChangeArrowheads="1"/>
          </p:cNvSpPr>
          <p:nvPr/>
        </p:nvSpPr>
        <p:spPr bwMode="auto">
          <a:xfrm>
            <a:off x="3348038" y="6248400"/>
            <a:ext cx="2808287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0" hangingPunct="0">
              <a:defRPr/>
            </a:pPr>
            <a:r>
              <a:rPr lang="en-US" altLang="en-US" sz="1200" smtClean="0">
                <a:latin typeface="Myriad Pro Light"/>
              </a:rPr>
              <a:t>PLACE PARTNER’S LOGO HERE</a:t>
            </a:r>
            <a:endParaRPr lang="fr-FR" altLang="en-US" sz="1200" smtClean="0">
              <a:latin typeface="Myriad Pro Light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629772" y="4316908"/>
            <a:ext cx="1655762" cy="11128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>
          <a:xfrm>
            <a:off x="6890683" y="4293096"/>
            <a:ext cx="1690688" cy="113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5138527" y="2915959"/>
            <a:ext cx="3312368" cy="9101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Myriad Pro" charset="0"/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3"/>
          </p:nvPr>
        </p:nvSpPr>
        <p:spPr>
          <a:xfrm>
            <a:off x="5883826" y="4443413"/>
            <a:ext cx="72237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34"/>
          <p:cNvSpPr>
            <a:spLocks noGrp="1"/>
          </p:cNvSpPr>
          <p:nvPr>
            <p:ph type="pic" sz="quarter" idx="14"/>
          </p:nvPr>
        </p:nvSpPr>
        <p:spPr>
          <a:xfrm>
            <a:off x="4210811" y="3059343"/>
            <a:ext cx="72237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34"/>
          <p:cNvSpPr>
            <a:spLocks noGrp="1"/>
          </p:cNvSpPr>
          <p:nvPr>
            <p:ph type="pic" sz="quarter" idx="15"/>
          </p:nvPr>
        </p:nvSpPr>
        <p:spPr>
          <a:xfrm>
            <a:off x="2549960" y="4423569"/>
            <a:ext cx="722376" cy="720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6" name="Title 37"/>
          <p:cNvSpPr>
            <a:spLocks noGrp="1"/>
          </p:cNvSpPr>
          <p:nvPr>
            <p:ph type="title"/>
          </p:nvPr>
        </p:nvSpPr>
        <p:spPr>
          <a:xfrm>
            <a:off x="720725" y="1773936"/>
            <a:ext cx="7772400" cy="552450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rgbClr val="006491"/>
                </a:solidFill>
                <a:latin typeface="Blogger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ángulo 3"/>
          <p:cNvSpPr>
            <a:spLocks noChangeArrowheads="1"/>
          </p:cNvSpPr>
          <p:nvPr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0" hangingPunct="0"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87" r:id="rId8"/>
    <p:sldLayoutId id="2147483688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49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FA9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4B4E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49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5FA9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ángulo 4"/>
          <p:cNvSpPr>
            <a:spLocks noChangeArrowheads="1"/>
          </p:cNvSpPr>
          <p:nvPr/>
        </p:nvSpPr>
        <p:spPr bwMode="auto">
          <a:xfrm>
            <a:off x="468313" y="6515100"/>
            <a:ext cx="1404937" cy="2984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0" hangingPunct="0"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684213" y="6515100"/>
            <a:ext cx="1404937" cy="2984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0" hangingPunct="0">
              <a:defRPr/>
            </a:pPr>
            <a:r>
              <a:rPr lang="es-ES_tradnl" altLang="es-ES_tradnl" sz="2000" baseline="30000" smtClean="0">
                <a:solidFill>
                  <a:srgbClr val="00567A"/>
                </a:solidFill>
                <a:latin typeface="MyriadPro-Regular" charset="0"/>
              </a:rPr>
              <a:t>een.ec.europa.eu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hyperlink" Target="http://www.centi.ro/" TargetMode="External"/><Relationship Id="rId4" Type="http://schemas.openxmlformats.org/officeDocument/2006/relationships/hyperlink" Target="mailto:centi@icia.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en.ec.europa.eu/my/intranet/news/een-osh-award-apply-now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8"/>
          <p:cNvSpPr>
            <a:spLocks noChangeArrowheads="1"/>
          </p:cNvSpPr>
          <p:nvPr/>
        </p:nvSpPr>
        <p:spPr bwMode="auto">
          <a:xfrm>
            <a:off x="107504" y="3140968"/>
            <a:ext cx="892899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3600" b="1" dirty="0" smtClean="0">
                <a:solidFill>
                  <a:srgbClr val="006491"/>
                </a:solidFill>
                <a:latin typeface="Myriad Pro" pitchFamily="34" charset="0"/>
              </a:rPr>
              <a:t>The role and activities of the </a:t>
            </a:r>
            <a:endParaRPr lang="en-US" sz="3600" b="1" dirty="0">
              <a:solidFill>
                <a:srgbClr val="006491"/>
              </a:solidFill>
              <a:latin typeface="Myriad Pro" pitchFamily="34" charset="0"/>
            </a:endParaRPr>
          </a:p>
          <a:p>
            <a:r>
              <a:rPr lang="en-US" sz="3600" b="1" dirty="0" smtClean="0">
                <a:solidFill>
                  <a:srgbClr val="006491"/>
                </a:solidFill>
                <a:latin typeface="Myriad Pro" pitchFamily="34" charset="0"/>
              </a:rPr>
              <a:t>OSH Ambassador for the </a:t>
            </a:r>
          </a:p>
          <a:p>
            <a:r>
              <a:rPr lang="en-US" sz="3600" b="1" dirty="0" smtClean="0">
                <a:solidFill>
                  <a:srgbClr val="006491"/>
                </a:solidFill>
                <a:latin typeface="Myriad Pro" pitchFamily="34" charset="0"/>
              </a:rPr>
              <a:t>Enterprise Europe Network </a:t>
            </a:r>
            <a:r>
              <a:rPr lang="en-US" sz="3600" b="1" dirty="0" err="1" smtClean="0">
                <a:solidFill>
                  <a:srgbClr val="006491"/>
                </a:solidFill>
                <a:latin typeface="Myriad Pro" pitchFamily="34" charset="0"/>
              </a:rPr>
              <a:t>organisations</a:t>
            </a:r>
            <a:r>
              <a:rPr lang="en-US" sz="3600" b="1" dirty="0" smtClean="0">
                <a:solidFill>
                  <a:srgbClr val="006491"/>
                </a:solidFill>
                <a:latin typeface="Myriad Pro" pitchFamily="34" charset="0"/>
              </a:rPr>
              <a:t> from Romania</a:t>
            </a:r>
            <a:endParaRPr lang="fr-FR" altLang="en-US" sz="3600" dirty="0">
              <a:solidFill>
                <a:srgbClr val="006491"/>
              </a:solidFill>
              <a:latin typeface="Myriad Pro" pitchFamily="34" charset="0"/>
            </a:endParaRPr>
          </a:p>
        </p:txBody>
      </p:sp>
      <p:pic>
        <p:nvPicPr>
          <p:cNvPr id="43010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95514"/>
            <a:ext cx="9144000" cy="4164508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000" b="1" dirty="0" smtClean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10</a:t>
            </a:r>
            <a:endParaRPr lang="fr-FR" altLang="en-US" sz="1100" dirty="0">
              <a:solidFill>
                <a:schemeClr val="bg1"/>
              </a:solidFill>
              <a:latin typeface="Blogger Sans"/>
            </a:endParaRP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225" y="3696404"/>
            <a:ext cx="89289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dirty="0">
                <a:latin typeface="Myriad Pro" pitchFamily="34" charset="0"/>
              </a:rPr>
              <a:t> </a:t>
            </a:r>
            <a:endParaRPr lang="ro-RO" sz="2000" dirty="0"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874" y="1529803"/>
            <a:ext cx="85025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2016–17 EU-OSHA </a:t>
            </a:r>
            <a:r>
              <a:rPr lang="en-US" sz="2000" b="1" dirty="0" smtClean="0"/>
              <a:t>Campaign: Healthy </a:t>
            </a:r>
            <a:r>
              <a:rPr lang="en-US" sz="2000" b="1" dirty="0"/>
              <a:t>Workplaces for All Ages</a:t>
            </a:r>
          </a:p>
          <a:p>
            <a:r>
              <a:rPr lang="en-US" sz="2000" b="1" dirty="0" smtClean="0"/>
              <a:t>Free promotional materials </a:t>
            </a:r>
            <a:r>
              <a:rPr lang="en-US" sz="2000" dirty="0" smtClean="0"/>
              <a:t>could be ordered via the OSH Ambassador: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Campaign guide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Campaign leaflet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Healthy Workplaces Good Practice Awards flier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Campaign poster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NAPO DVD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Ball-point </a:t>
            </a:r>
            <a:r>
              <a:rPr lang="en-US" sz="2000" dirty="0" smtClean="0"/>
              <a:t>pen with Campaign logo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Conference lanyard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ro-RO" dirty="0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435" y="4509120"/>
            <a:ext cx="3671887" cy="1519238"/>
            <a:chOff x="782230" y="4070389"/>
            <a:chExt cx="3913626" cy="1731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58647">
              <a:off x="2509775" y="4140952"/>
              <a:ext cx="2186081" cy="1660922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412683">
              <a:off x="1448883" y="4070389"/>
              <a:ext cx="2148857" cy="1659114"/>
            </a:xfrm>
            <a:prstGeom prst="rect">
              <a:avLst/>
            </a:prstGeom>
            <a:effectLst>
              <a:outerShdw blurRad="292100" dist="139700" dir="2700000" algn="ctr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11479">
              <a:off x="782230" y="4090292"/>
              <a:ext cx="1084580" cy="1660922"/>
            </a:xfrm>
            <a:prstGeom prst="rect">
              <a:avLst/>
            </a:prstGeom>
            <a:effectLst>
              <a:outerShdw blurRad="292100" dist="139700" dir="2700000" algn="ctr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6" descr="Imagini pentru Napo back in the futu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34356" y="4389082"/>
            <a:ext cx="2016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03601"/>
            <a:ext cx="319405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0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95514"/>
            <a:ext cx="9144000" cy="4164508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000" b="1" dirty="0" smtClean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11</a:t>
            </a:r>
            <a:endParaRPr lang="fr-FR" altLang="en-US" sz="1100" dirty="0">
              <a:solidFill>
                <a:schemeClr val="bg1"/>
              </a:solidFill>
              <a:latin typeface="Blogger Sans"/>
            </a:endParaRP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5786" y="567704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225" y="3696404"/>
            <a:ext cx="89289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dirty="0">
                <a:latin typeface="Myriad Pro" pitchFamily="34" charset="0"/>
              </a:rPr>
              <a:t> </a:t>
            </a:r>
            <a:endParaRPr lang="ro-RO" sz="2000" dirty="0"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529803"/>
            <a:ext cx="9127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Reported OSH activities of the Romanian Network partners in 2016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Myriad Pro" pitchFamily="34" charset="0"/>
              </a:rPr>
              <a:t>Promotion of OSH information and 2016-2017 EU-OSHA Campaign in </a:t>
            </a:r>
            <a:r>
              <a:rPr lang="en-US" sz="2000" b="1" dirty="0" err="1" smtClean="0">
                <a:latin typeface="Myriad Pro" pitchFamily="34" charset="0"/>
              </a:rPr>
              <a:t>organised</a:t>
            </a:r>
            <a:r>
              <a:rPr lang="en-US" sz="2000" b="1" dirty="0" smtClean="0">
                <a:latin typeface="Myriad Pro" pitchFamily="34" charset="0"/>
              </a:rPr>
              <a:t> events , press and public relations </a:t>
            </a:r>
            <a:r>
              <a:rPr lang="en-US" sz="2000" dirty="0" smtClean="0">
                <a:latin typeface="Myriad Pro" pitchFamily="34" charset="0"/>
              </a:rPr>
              <a:t>(CCINA Constanta, CCI Brasov, CENTI Cluj-Napoca)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Myriad Pro" pitchFamily="34" charset="0"/>
              </a:rPr>
              <a:t>Promotion of OSH information from the monthly received </a:t>
            </a:r>
            <a:r>
              <a:rPr lang="en-US" sz="2000" b="1" dirty="0" err="1" smtClean="0">
                <a:latin typeface="Myriad Pro" pitchFamily="34" charset="0"/>
              </a:rPr>
              <a:t>OSHmail</a:t>
            </a:r>
            <a:r>
              <a:rPr lang="en-US" sz="2000" b="1" dirty="0" smtClean="0"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via electronic communication (e-mail, newsletter, website)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>
                <a:latin typeface="Myriad Pro" pitchFamily="34" charset="0"/>
              </a:rPr>
              <a:t>Dissemination of free Campaign materials </a:t>
            </a:r>
            <a:r>
              <a:rPr lang="en-US" sz="2000" dirty="0" smtClean="0">
                <a:latin typeface="Myriad Pro" pitchFamily="34" charset="0"/>
              </a:rPr>
              <a:t>ordered via OSH Ambassador. </a:t>
            </a:r>
            <a:endParaRPr lang="ro-RO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95514"/>
            <a:ext cx="9144000" cy="4164508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000" b="1" dirty="0" smtClean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12</a:t>
            </a:r>
            <a:endParaRPr lang="fr-FR" altLang="en-US" sz="1100" dirty="0">
              <a:solidFill>
                <a:schemeClr val="bg1"/>
              </a:solidFill>
              <a:latin typeface="Blogger Sans"/>
            </a:endParaRP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225" y="3696404"/>
            <a:ext cx="8928992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dirty="0">
                <a:latin typeface="Myriad Pro" pitchFamily="34" charset="0"/>
              </a:rPr>
              <a:t> </a:t>
            </a:r>
            <a:endParaRPr lang="ro-RO" sz="2000" dirty="0"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529803"/>
            <a:ext cx="9127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THE FUTURE, FOR BETTER COOPERATION… </a:t>
            </a:r>
          </a:p>
          <a:p>
            <a:endParaRPr lang="en-US" sz="2000" b="1" dirty="0"/>
          </a:p>
          <a:p>
            <a:r>
              <a:rPr lang="en-US" sz="2000" dirty="0" smtClean="0"/>
              <a:t>The Romanian Consortia Coordinators are kindly asked to support the activity of the OSH Ambassador by actively: </a:t>
            </a:r>
          </a:p>
          <a:p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b="1" dirty="0"/>
              <a:t>D</a:t>
            </a:r>
            <a:r>
              <a:rPr lang="en-US" sz="2000" b="1" dirty="0" smtClean="0"/>
              <a:t>issemination to their consortium partners of the information received from the OSH Ambassador </a:t>
            </a:r>
            <a:r>
              <a:rPr lang="en-US" sz="2000" dirty="0" smtClean="0"/>
              <a:t>(free order of Campaign materials, the monthly </a:t>
            </a:r>
            <a:r>
              <a:rPr lang="en-US" sz="2000" dirty="0" err="1" smtClean="0"/>
              <a:t>OSHmail</a:t>
            </a:r>
            <a:r>
              <a:rPr lang="en-US" sz="2000" dirty="0" smtClean="0"/>
              <a:t>, etc.)</a:t>
            </a:r>
            <a:r>
              <a:rPr lang="en-US" sz="2000" b="1" dirty="0" smtClean="0"/>
              <a:t>  </a:t>
            </a:r>
          </a:p>
          <a:p>
            <a:endParaRPr lang="en-US" sz="2000" b="1" dirty="0" smtClean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Supporting of the OSH Ambassador, when requested, with info for the annual report  to EU-OSHA </a:t>
            </a:r>
            <a:r>
              <a:rPr lang="en-US" sz="2000" dirty="0" smtClean="0"/>
              <a:t>regarding the OSH activities carried out by the Romanian Network consortia.   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71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99592" y="1486582"/>
            <a:ext cx="7772400" cy="5492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altLang="en-US" sz="3600" b="1" dirty="0" smtClean="0">
                <a:solidFill>
                  <a:schemeClr val="bg1"/>
                </a:solidFill>
                <a:latin typeface="Myriad Pro" pitchFamily="34" charset="0"/>
              </a:rPr>
              <a:t>THANK YOU FOR YOUR ATTENTION</a:t>
            </a:r>
            <a:r>
              <a:rPr lang="ro-RO" altLang="en-US" sz="3600" b="1" dirty="0" smtClean="0">
                <a:solidFill>
                  <a:schemeClr val="bg1"/>
                </a:solidFill>
                <a:latin typeface="Myriad Pro" pitchFamily="34" charset="0"/>
              </a:rPr>
              <a:t> </a:t>
            </a:r>
            <a:r>
              <a:rPr lang="ro-RO" altLang="en-US" sz="3600" b="1" dirty="0">
                <a:solidFill>
                  <a:schemeClr val="bg1"/>
                </a:solidFill>
                <a:latin typeface="Myriad Pro" pitchFamily="34" charset="0"/>
              </a:rPr>
              <a:t>!</a:t>
            </a:r>
            <a:endParaRPr lang="fr-FR" alt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4756150" y="2627313"/>
            <a:ext cx="3344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en-US">
                <a:solidFill>
                  <a:srgbClr val="006491"/>
                </a:solidFill>
              </a:rPr>
              <a:t>Follow us at</a:t>
            </a:r>
          </a:p>
        </p:txBody>
      </p:sp>
      <p:pic>
        <p:nvPicPr>
          <p:cNvPr id="102404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8" name="Rectangle 7"/>
          <p:cNvSpPr>
            <a:spLocks noChangeArrowheads="1"/>
          </p:cNvSpPr>
          <p:nvPr/>
        </p:nvSpPr>
        <p:spPr bwMode="auto">
          <a:xfrm>
            <a:off x="251520" y="4365104"/>
            <a:ext cx="86409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22325" lvl="1" indent="-28575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B6B6B"/>
              </a:buClr>
              <a:buFont typeface="Wingdings" pitchFamily="2" charset="2"/>
              <a:buNone/>
            </a:pPr>
            <a:endParaRPr lang="ro-RO" altLang="en-US" sz="2000" b="1" dirty="0">
              <a:solidFill>
                <a:srgbClr val="006491"/>
              </a:solidFill>
              <a:latin typeface="Blogger Sans"/>
            </a:endParaRPr>
          </a:p>
          <a:p>
            <a:pPr algn="ctr" eaLnBrk="0" hangingPunct="0"/>
            <a:r>
              <a:rPr lang="ro-RO" sz="2000" dirty="0">
                <a:solidFill>
                  <a:srgbClr val="006491"/>
                </a:solidFill>
                <a:latin typeface="Myriad Pro" pitchFamily="34" charset="0"/>
              </a:rPr>
              <a:t>Tel: +40 </a:t>
            </a:r>
            <a:r>
              <a:rPr lang="ro-RO" sz="2000" dirty="0" smtClean="0">
                <a:solidFill>
                  <a:srgbClr val="006491"/>
                </a:solidFill>
                <a:latin typeface="Myriad Pro" pitchFamily="34" charset="0"/>
              </a:rPr>
              <a:t>264-420590; Fax: +40 264-420667</a:t>
            </a:r>
            <a:endParaRPr lang="en-US" sz="2000" dirty="0">
              <a:solidFill>
                <a:srgbClr val="006491"/>
              </a:solidFill>
              <a:latin typeface="Myriad Pro" pitchFamily="34" charset="0"/>
            </a:endParaRPr>
          </a:p>
          <a:p>
            <a:pPr algn="ctr" eaLnBrk="0" hangingPunct="0"/>
            <a:r>
              <a:rPr lang="ro-RO" sz="2000" dirty="0">
                <a:solidFill>
                  <a:srgbClr val="006491"/>
                </a:solidFill>
                <a:latin typeface="Myriad Pro" pitchFamily="34" charset="0"/>
              </a:rPr>
              <a:t>E-mail: </a:t>
            </a:r>
            <a:r>
              <a:rPr lang="ro-RO" sz="2000" u="sng" dirty="0" err="1">
                <a:solidFill>
                  <a:srgbClr val="006491"/>
                </a:solidFill>
                <a:latin typeface="Myriad Pro" pitchFamily="34" charset="0"/>
                <a:hlinkClick r:id="rId4"/>
              </a:rPr>
              <a:t>centi</a:t>
            </a:r>
            <a:r>
              <a:rPr lang="ro-RO" sz="2000" u="sng" dirty="0">
                <a:solidFill>
                  <a:srgbClr val="006491"/>
                </a:solidFill>
                <a:latin typeface="Myriad Pro" pitchFamily="34" charset="0"/>
                <a:hlinkClick r:id="rId4"/>
              </a:rPr>
              <a:t>@</a:t>
            </a:r>
            <a:r>
              <a:rPr lang="ro-RO" sz="2000" u="sng" dirty="0" err="1">
                <a:solidFill>
                  <a:srgbClr val="006491"/>
                </a:solidFill>
                <a:latin typeface="Myriad Pro" pitchFamily="34" charset="0"/>
                <a:hlinkClick r:id="rId4"/>
              </a:rPr>
              <a:t>icia.ro</a:t>
            </a:r>
            <a:r>
              <a:rPr lang="ro-RO" sz="2000" dirty="0">
                <a:solidFill>
                  <a:srgbClr val="006491"/>
                </a:solidFill>
                <a:latin typeface="Myriad Pro" pitchFamily="34" charset="0"/>
              </a:rPr>
              <a:t>; Web: </a:t>
            </a:r>
            <a:r>
              <a:rPr lang="ro-RO" sz="2000" u="sng" dirty="0" err="1">
                <a:solidFill>
                  <a:srgbClr val="006491"/>
                </a:solidFill>
                <a:latin typeface="Myriad Pro" pitchFamily="34" charset="0"/>
                <a:hlinkClick r:id="rId5"/>
              </a:rPr>
              <a:t>www.centi.ro</a:t>
            </a:r>
            <a:r>
              <a:rPr lang="en-US" sz="2000" dirty="0">
                <a:solidFill>
                  <a:srgbClr val="006491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3284984"/>
            <a:ext cx="82701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325" lvl="1" indent="-28575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6B6B6B"/>
              </a:buClr>
            </a:pPr>
            <a:r>
              <a:rPr lang="en-US" altLang="en-US" sz="2000" b="1" dirty="0">
                <a:solidFill>
                  <a:srgbClr val="FFFFFF"/>
                </a:solidFill>
                <a:latin typeface="Myriad Pro" pitchFamily="34" charset="0"/>
              </a:rPr>
              <a:t>Simona-Clara BARSAN</a:t>
            </a:r>
          </a:p>
          <a:p>
            <a:pPr lvl="0" eaLnBrk="0" hangingPunct="0"/>
            <a:r>
              <a:rPr lang="en-US" sz="2000" dirty="0">
                <a:solidFill>
                  <a:srgbClr val="FFFFFF"/>
                </a:solidFill>
                <a:latin typeface="Myriad Pro" pitchFamily="34" charset="0"/>
              </a:rPr>
              <a:t>OSH Ambassador for Romanian Enterprise Europe Network </a:t>
            </a:r>
            <a:r>
              <a:rPr lang="en-US" sz="2000" dirty="0" err="1">
                <a:solidFill>
                  <a:srgbClr val="FFFFFF"/>
                </a:solidFill>
                <a:latin typeface="Myriad Pro" pitchFamily="34" charset="0"/>
              </a:rPr>
              <a:t>organisations</a:t>
            </a:r>
            <a:endParaRPr lang="en-US" sz="2000" dirty="0">
              <a:solidFill>
                <a:srgbClr val="FFFFFF"/>
              </a:solidFill>
              <a:latin typeface="Myriad Pro" pitchFamily="34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12776"/>
            <a:ext cx="9144000" cy="4270561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Background</a:t>
            </a:r>
          </a:p>
          <a:p>
            <a:pPr eaLnBrk="0" hangingPunct="0"/>
            <a:r>
              <a:rPr lang="en-US" sz="2000" b="1" dirty="0" smtClean="0">
                <a:latin typeface="Myriad Pro" pitchFamily="34" charset="0"/>
              </a:rPr>
              <a:t>EU-OSHA</a:t>
            </a:r>
            <a:r>
              <a:rPr lang="en-US" sz="2000" dirty="0" smtClean="0">
                <a:latin typeface="Myriad Pro" pitchFamily="34" charset="0"/>
              </a:rPr>
              <a:t> </a:t>
            </a:r>
            <a:r>
              <a:rPr lang="en-US" sz="2000" dirty="0">
                <a:latin typeface="Myriad Pro" pitchFamily="34" charset="0"/>
              </a:rPr>
              <a:t>(European Agency for Safety and Health at </a:t>
            </a:r>
            <a:r>
              <a:rPr lang="en-US" sz="2000" dirty="0" smtClean="0">
                <a:latin typeface="Myriad Pro" pitchFamily="34" charset="0"/>
              </a:rPr>
              <a:t>Work, headquarters in Bilbao, Spain) </a:t>
            </a:r>
            <a:r>
              <a:rPr lang="en-US" sz="2000" u="sng" dirty="0" smtClean="0">
                <a:latin typeface="Myriad Pro" pitchFamily="34" charset="0"/>
              </a:rPr>
              <a:t>raises </a:t>
            </a:r>
            <a:r>
              <a:rPr lang="en-US" sz="2000" u="sng" dirty="0">
                <a:latin typeface="Myriad Pro" pitchFamily="34" charset="0"/>
              </a:rPr>
              <a:t>awareness</a:t>
            </a:r>
            <a:r>
              <a:rPr lang="en-US" sz="2000" dirty="0">
                <a:latin typeface="Myriad Pro" pitchFamily="34" charset="0"/>
              </a:rPr>
              <a:t>, </a:t>
            </a:r>
            <a:r>
              <a:rPr lang="en-US" sz="2000" u="sng" dirty="0">
                <a:latin typeface="Myriad Pro" pitchFamily="34" charset="0"/>
              </a:rPr>
              <a:t>disseminates information </a:t>
            </a:r>
            <a:r>
              <a:rPr lang="en-US" sz="2000" dirty="0">
                <a:latin typeface="Myriad Pro" pitchFamily="34" charset="0"/>
              </a:rPr>
              <a:t>and </a:t>
            </a:r>
            <a:r>
              <a:rPr lang="en-US" sz="2000" u="sng" dirty="0">
                <a:latin typeface="Myriad Pro" pitchFamily="34" charset="0"/>
              </a:rPr>
              <a:t>carries out research </a:t>
            </a:r>
            <a:r>
              <a:rPr lang="en-US" sz="2000" dirty="0">
                <a:latin typeface="Myriad Pro" pitchFamily="34" charset="0"/>
              </a:rPr>
              <a:t>on the importance of worker's health and safety for European social and economic stability and growth</a:t>
            </a:r>
            <a:r>
              <a:rPr lang="en-US" sz="2000" dirty="0" smtClean="0">
                <a:latin typeface="Myriad Pro" pitchFamily="34" charset="0"/>
              </a:rPr>
              <a:t>.</a:t>
            </a:r>
            <a:endParaRPr lang="en-US" sz="2000" dirty="0" smtClean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For EU-OSHA, the </a:t>
            </a:r>
            <a:r>
              <a:rPr lang="en-US" sz="2000" dirty="0">
                <a:latin typeface="Myriad Pro" pitchFamily="34" charset="0"/>
              </a:rPr>
              <a:t>development of communication partnerships at national level is vital to improve </a:t>
            </a:r>
            <a:r>
              <a:rPr lang="en-US" sz="2000" dirty="0" smtClean="0">
                <a:latin typeface="Myriad Pro" pitchFamily="34" charset="0"/>
              </a:rPr>
              <a:t>its outreach </a:t>
            </a:r>
            <a:r>
              <a:rPr lang="en-US" sz="2000" dirty="0">
                <a:latin typeface="Myriad Pro" pitchFamily="34" charset="0"/>
              </a:rPr>
              <a:t>to SMEs and high risk sectors. </a:t>
            </a:r>
            <a:endParaRPr lang="en-US" sz="2000" dirty="0" smtClean="0">
              <a:latin typeface="Myriad Pro" pitchFamily="34" charset="0"/>
            </a:endParaRPr>
          </a:p>
          <a:p>
            <a:pPr eaLnBrk="0" hangingPunct="0"/>
            <a:endParaRPr lang="en-US" sz="2000" dirty="0" smtClean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This </a:t>
            </a:r>
            <a:r>
              <a:rPr lang="en-US" sz="2000" dirty="0">
                <a:latin typeface="Myriad Pro" pitchFamily="34" charset="0"/>
              </a:rPr>
              <a:t>is achieved by working in partnership </a:t>
            </a:r>
            <a:r>
              <a:rPr lang="en-US" sz="2000" dirty="0" smtClean="0">
                <a:latin typeface="Myriad Pro" pitchFamily="34" charset="0"/>
              </a:rPr>
              <a:t>with: </a:t>
            </a: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- the</a:t>
            </a:r>
            <a:r>
              <a:rPr lang="en-US" sz="2000" dirty="0">
                <a:latin typeface="Myriad Pro" pitchFamily="34" charset="0"/>
              </a:rPr>
              <a:t> EU-OSHA network of </a:t>
            </a:r>
            <a:r>
              <a:rPr lang="en-US" sz="2000" dirty="0" smtClean="0">
                <a:latin typeface="Myriad Pro" pitchFamily="34" charset="0"/>
              </a:rPr>
              <a:t>National Focal </a:t>
            </a:r>
            <a:r>
              <a:rPr lang="en-US" sz="2000" dirty="0">
                <a:latin typeface="Myriad Pro" pitchFamily="34" charset="0"/>
              </a:rPr>
              <a:t>Points (FOPs), </a:t>
            </a:r>
            <a:endParaRPr lang="en-US" sz="2000" dirty="0" smtClean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- </a:t>
            </a:r>
            <a:r>
              <a:rPr lang="en-US" sz="2000" b="1" dirty="0" smtClean="0">
                <a:latin typeface="Myriad Pro" pitchFamily="34" charset="0"/>
              </a:rPr>
              <a:t>Enterprise </a:t>
            </a:r>
            <a:r>
              <a:rPr lang="en-US" sz="2000" b="1" dirty="0">
                <a:latin typeface="Myriad Pro" pitchFamily="34" charset="0"/>
              </a:rPr>
              <a:t>Europe Network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 smtClean="0">
                <a:latin typeface="Myriad Pro" pitchFamily="34" charset="0"/>
              </a:rPr>
              <a:t>organisations</a:t>
            </a:r>
            <a:r>
              <a:rPr lang="en-US" sz="2000" dirty="0" smtClean="0">
                <a:latin typeface="Myriad Pro" pitchFamily="34" charset="0"/>
              </a:rPr>
              <a:t> </a:t>
            </a:r>
          </a:p>
          <a:p>
            <a:pPr eaLnBrk="0" hangingPunct="0"/>
            <a:r>
              <a:rPr lang="en-US" sz="2000" dirty="0">
                <a:latin typeface="Myriad Pro" pitchFamily="34" charset="0"/>
              </a:rPr>
              <a:t>-</a:t>
            </a:r>
            <a:r>
              <a:rPr lang="en-US" sz="2000" dirty="0" smtClean="0">
                <a:latin typeface="Myriad Pro" pitchFamily="34" charset="0"/>
              </a:rPr>
              <a:t> DG GROW </a:t>
            </a: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- the </a:t>
            </a:r>
            <a:r>
              <a:rPr lang="en-US" sz="2000" dirty="0">
                <a:latin typeface="Myriad Pro" pitchFamily="34" charset="0"/>
              </a:rPr>
              <a:t>Executive Agency for Small and Medium-sized Enterprises (EASME</a:t>
            </a:r>
            <a:r>
              <a:rPr lang="en-US" sz="2000" dirty="0" smtClean="0">
                <a:latin typeface="Myriad Pro" pitchFamily="34" charset="0"/>
              </a:rPr>
              <a:t>).</a:t>
            </a:r>
            <a:endParaRPr lang="en-US" sz="2000" b="1" dirty="0" smtClean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2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12776"/>
            <a:ext cx="9144000" cy="4270561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Background</a:t>
            </a:r>
          </a:p>
          <a:p>
            <a:pPr eaLnBrk="0" hangingPunct="0"/>
            <a:endParaRPr lang="en-US" sz="2000" b="1" dirty="0" smtClean="0">
              <a:latin typeface="Myriad Pro" pitchFamily="34" charset="0"/>
            </a:endParaRPr>
          </a:p>
          <a:p>
            <a:pPr eaLnBrk="0" hangingPunct="0"/>
            <a:r>
              <a:rPr lang="en-US" sz="2000" b="1" dirty="0" smtClean="0">
                <a:latin typeface="Myriad Pro" pitchFamily="34" charset="0"/>
              </a:rPr>
              <a:t>2009</a:t>
            </a:r>
            <a:r>
              <a:rPr lang="en-US" sz="2000" dirty="0" smtClean="0">
                <a:latin typeface="Myriad Pro" pitchFamily="34" charset="0"/>
              </a:rPr>
              <a:t> -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Declaration </a:t>
            </a:r>
            <a:r>
              <a:rPr lang="en-US" sz="2000" dirty="0">
                <a:latin typeface="Myriad Pro" pitchFamily="34" charset="0"/>
              </a:rPr>
              <a:t>of Intention for Cooperation </a:t>
            </a:r>
            <a:r>
              <a:rPr lang="en-US" sz="2000" dirty="0" smtClean="0">
                <a:latin typeface="Myriad Pro" pitchFamily="34" charset="0"/>
              </a:rPr>
              <a:t>between </a:t>
            </a:r>
            <a:r>
              <a:rPr lang="en-US" sz="2000" dirty="0">
                <a:latin typeface="Myriad Pro" pitchFamily="34" charset="0"/>
              </a:rPr>
              <a:t>DG Internal Market, Industry, Entrepreneurship and SMEs (DG GROW) and EU-OSHA opened the doors to a major and strategic partnership </a:t>
            </a:r>
            <a:r>
              <a:rPr lang="en-US" sz="2000" dirty="0" smtClean="0">
                <a:latin typeface="Myriad Pro" pitchFamily="34" charset="0"/>
              </a:rPr>
              <a:t>with </a:t>
            </a:r>
            <a:r>
              <a:rPr lang="en-US" sz="2000" dirty="0">
                <a:latin typeface="Myriad Pro" pitchFamily="34" charset="0"/>
              </a:rPr>
              <a:t>Enterprise Europe Network</a:t>
            </a:r>
            <a:r>
              <a:rPr lang="en-US" sz="2000" dirty="0" smtClean="0">
                <a:latin typeface="Myriad Pro" pitchFamily="34" charset="0"/>
              </a:rPr>
              <a:t>.</a:t>
            </a:r>
          </a:p>
          <a:p>
            <a:pPr eaLnBrk="0" hangingPunct="0"/>
            <a:endParaRPr lang="en-US" sz="2000" dirty="0" smtClean="0">
              <a:latin typeface="Myriad Pro" pitchFamily="34" charset="0"/>
            </a:endParaRPr>
          </a:p>
          <a:p>
            <a:pPr eaLnBrk="0" hangingPunct="0"/>
            <a:r>
              <a:rPr lang="en-US" sz="2000" b="1" dirty="0" smtClean="0">
                <a:latin typeface="Myriad Pro" pitchFamily="34" charset="0"/>
              </a:rPr>
              <a:t>2015</a:t>
            </a:r>
            <a:r>
              <a:rPr lang="en-US" sz="2000" dirty="0" smtClean="0">
                <a:latin typeface="Myriad Pro" pitchFamily="34" charset="0"/>
              </a:rPr>
              <a:t> - Declaration </a:t>
            </a:r>
            <a:r>
              <a:rPr lang="en-US" sz="2000" dirty="0">
                <a:latin typeface="Myriad Pro" pitchFamily="34" charset="0"/>
              </a:rPr>
              <a:t>was renewed and reinforced </a:t>
            </a:r>
            <a:r>
              <a:rPr lang="en-US" sz="2000" dirty="0" smtClean="0">
                <a:latin typeface="Myriad Pro" pitchFamily="34" charset="0"/>
              </a:rPr>
              <a:t>for </a:t>
            </a:r>
            <a:r>
              <a:rPr lang="en-US" sz="2000" dirty="0">
                <a:latin typeface="Myriad Pro" pitchFamily="34" charset="0"/>
              </a:rPr>
              <a:t>the </a:t>
            </a:r>
            <a:r>
              <a:rPr lang="en-US" sz="2000" dirty="0" smtClean="0">
                <a:latin typeface="Myriad Pro" pitchFamily="34" charset="0"/>
              </a:rPr>
              <a:t>2015-2020 </a:t>
            </a:r>
            <a:r>
              <a:rPr lang="en-US" sz="2000" dirty="0">
                <a:latin typeface="Myriad Pro" pitchFamily="34" charset="0"/>
              </a:rPr>
              <a:t>programming </a:t>
            </a:r>
            <a:r>
              <a:rPr lang="en-US" sz="2000" dirty="0" smtClean="0">
                <a:latin typeface="Myriad Pro" pitchFamily="34" charset="0"/>
              </a:rPr>
              <a:t>period.</a:t>
            </a:r>
            <a:r>
              <a:rPr lang="en-US" sz="2000" dirty="0">
                <a:latin typeface="Myriad Pro" pitchFamily="34" charset="0"/>
              </a:rPr>
              <a:t> </a:t>
            </a:r>
            <a:endParaRPr lang="en-US" altLang="en-US" sz="2000" dirty="0">
              <a:latin typeface="Myriad Pro" pitchFamily="34" charset="0"/>
            </a:endParaRPr>
          </a:p>
          <a:p>
            <a:pPr eaLnBrk="0" hangingPunct="0"/>
            <a:endParaRPr lang="en-US" sz="2000" dirty="0" smtClean="0"/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EU-OSHA</a:t>
            </a:r>
            <a:r>
              <a:rPr lang="en-US" sz="2000" dirty="0">
                <a:latin typeface="Myriad Pro" pitchFamily="34" charset="0"/>
              </a:rPr>
              <a:t> partnership has </a:t>
            </a:r>
            <a:r>
              <a:rPr lang="en-US" sz="2000" dirty="0" smtClean="0">
                <a:latin typeface="Myriad Pro" pitchFamily="34" charset="0"/>
              </a:rPr>
              <a:t>been </a:t>
            </a:r>
            <a:r>
              <a:rPr lang="en-US" sz="2000" dirty="0">
                <a:latin typeface="Myriad Pro" pitchFamily="34" charset="0"/>
              </a:rPr>
              <a:t>addressed in the Enterprise Europe Network Annual Guidance </a:t>
            </a:r>
            <a:r>
              <a:rPr lang="en-US" sz="2000" dirty="0" smtClean="0">
                <a:latin typeface="Myriad Pro" pitchFamily="34" charset="0"/>
              </a:rPr>
              <a:t>Notes</a:t>
            </a:r>
            <a:r>
              <a:rPr lang="en-US" sz="2000" dirty="0">
                <a:latin typeface="Myriad Pro" pitchFamily="34" charset="0"/>
              </a:rPr>
              <a:t> (</a:t>
            </a:r>
            <a:r>
              <a:rPr lang="en-US" sz="2000" i="1" dirty="0">
                <a:latin typeface="Myriad Pro" pitchFamily="34" charset="0"/>
              </a:rPr>
              <a:t>Annual Guidance Note 2016, page 12, point </a:t>
            </a:r>
            <a:r>
              <a:rPr lang="en-US" sz="2000" i="1" dirty="0" smtClean="0">
                <a:latin typeface="Myriad Pro" pitchFamily="34" charset="0"/>
              </a:rPr>
              <a:t>3.5</a:t>
            </a:r>
            <a:r>
              <a:rPr lang="en-US" sz="2000" dirty="0" smtClean="0">
                <a:latin typeface="Myriad Pro" pitchFamily="34" charset="0"/>
              </a:rPr>
              <a:t>).</a:t>
            </a:r>
            <a:endParaRPr lang="en-US" altLang="en-US" sz="2000" dirty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3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21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9856" y="1475189"/>
            <a:ext cx="9144000" cy="4182741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About the Romanian OSH Ambassador </a:t>
            </a:r>
          </a:p>
          <a:p>
            <a:pPr eaLnBrk="0" hangingPunct="0"/>
            <a:endParaRPr lang="en-US" sz="2000" b="1" dirty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Since 2011  - Mrs. Simona-Clara </a:t>
            </a:r>
            <a:r>
              <a:rPr lang="en-US" sz="2000" dirty="0" err="1" smtClean="0">
                <a:latin typeface="Myriad Pro" pitchFamily="34" charset="0"/>
              </a:rPr>
              <a:t>Barsan</a:t>
            </a:r>
            <a:r>
              <a:rPr lang="en-US" sz="2000" dirty="0" smtClean="0">
                <a:latin typeface="Myriad Pro" pitchFamily="34" charset="0"/>
              </a:rPr>
              <a:t> - OSH Ambassador </a:t>
            </a: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for Romanian Enterprise Europe Network </a:t>
            </a:r>
            <a:r>
              <a:rPr lang="en-US" sz="2000" dirty="0" err="1" smtClean="0">
                <a:latin typeface="Myriad Pro" pitchFamily="34" charset="0"/>
              </a:rPr>
              <a:t>organisations</a:t>
            </a:r>
            <a:endParaRPr lang="en-US" sz="2000" dirty="0" smtClean="0">
              <a:latin typeface="Myriad Pro" pitchFamily="34" charset="0"/>
            </a:endParaRPr>
          </a:p>
          <a:p>
            <a:pPr eaLnBrk="0" hangingPunct="0"/>
            <a:endParaRPr lang="en-US" sz="2000" b="1" dirty="0" smtClean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2011- 2015 – Romanian OSH Ambassador – </a:t>
            </a:r>
          </a:p>
          <a:p>
            <a:pPr eaLnBrk="0" hangingPunct="0"/>
            <a:r>
              <a:rPr lang="en-US" sz="1900" dirty="0" smtClean="0">
                <a:latin typeface="Myriad Pro" pitchFamily="34" charset="0"/>
              </a:rPr>
              <a:t>member in the </a:t>
            </a:r>
            <a:r>
              <a:rPr lang="en-GB" sz="1900" dirty="0">
                <a:latin typeface="Myriad Pro" pitchFamily="34" charset="0"/>
              </a:rPr>
              <a:t>Communications Partnerships Working Group (CPWG</a:t>
            </a:r>
            <a:r>
              <a:rPr lang="en-GB" sz="2000" dirty="0">
                <a:latin typeface="Myriad Pro" pitchFamily="34" charset="0"/>
              </a:rPr>
              <a:t>)</a:t>
            </a:r>
            <a:endParaRPr lang="ro-RO" sz="2000" dirty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 </a:t>
            </a:r>
            <a:endParaRPr lang="en-US" altLang="en-US" sz="2000" dirty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4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SIMONA\PERSONALE\Poze\10082011\assistant cluj 1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335" y="1493423"/>
            <a:ext cx="1815665" cy="24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84784"/>
            <a:ext cx="9144000" cy="4054537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Roles of the OSH Ambassadors </a:t>
            </a:r>
          </a:p>
          <a:p>
            <a:pPr lvl="0"/>
            <a:endParaRPr lang="en-GB" sz="2000" b="1" dirty="0" smtClean="0">
              <a:latin typeface="Myriad Pro" pitchFamily="34" charset="0"/>
            </a:endParaRPr>
          </a:p>
          <a:p>
            <a:pPr lvl="0"/>
            <a:r>
              <a:rPr lang="en-GB" sz="2000" b="1" dirty="0" smtClean="0">
                <a:latin typeface="Myriad Pro" pitchFamily="34" charset="0"/>
              </a:rPr>
              <a:t>Coordinator</a:t>
            </a:r>
            <a:r>
              <a:rPr lang="en-GB" sz="2000" b="1" dirty="0">
                <a:latin typeface="Myriad Pro" pitchFamily="34" charset="0"/>
              </a:rPr>
              <a:t>: </a:t>
            </a:r>
            <a:r>
              <a:rPr lang="en-GB" sz="2000" dirty="0">
                <a:latin typeface="Myriad Pro" pitchFamily="34" charset="0"/>
              </a:rPr>
              <a:t> the OSH Ambassadors are </a:t>
            </a:r>
            <a:r>
              <a:rPr lang="en-GB" sz="2000" b="1" dirty="0">
                <a:latin typeface="Myriad Pro" pitchFamily="34" charset="0"/>
              </a:rPr>
              <a:t>the link </a:t>
            </a:r>
            <a:r>
              <a:rPr lang="en-GB" sz="2000" dirty="0">
                <a:latin typeface="Myriad Pro" pitchFamily="34" charset="0"/>
              </a:rPr>
              <a:t>at national level between </a:t>
            </a:r>
            <a:r>
              <a:rPr lang="en-GB" sz="2000" dirty="0" smtClean="0">
                <a:latin typeface="Myriad Pro" pitchFamily="34" charset="0"/>
              </a:rPr>
              <a:t>            EU-OSHA</a:t>
            </a:r>
            <a:r>
              <a:rPr lang="en-GB" sz="2000" dirty="0">
                <a:latin typeface="Myriad Pro" pitchFamily="34" charset="0"/>
              </a:rPr>
              <a:t>, FOPs and the </a:t>
            </a:r>
            <a:r>
              <a:rPr lang="en-GB" sz="2000" dirty="0" smtClean="0">
                <a:latin typeface="Myriad Pro" pitchFamily="34" charset="0"/>
              </a:rPr>
              <a:t>national </a:t>
            </a:r>
            <a:r>
              <a:rPr lang="en-GB" sz="2000" dirty="0">
                <a:latin typeface="Myriad Pro" pitchFamily="34" charset="0"/>
              </a:rPr>
              <a:t>Enterprise Europe Network </a:t>
            </a:r>
            <a:r>
              <a:rPr lang="en-GB" sz="2000" dirty="0" smtClean="0">
                <a:latin typeface="Myriad Pro" pitchFamily="34" charset="0"/>
              </a:rPr>
              <a:t>organisations with </a:t>
            </a:r>
            <a:r>
              <a:rPr lang="en-GB" sz="2000" dirty="0">
                <a:latin typeface="Myriad Pro" pitchFamily="34" charset="0"/>
              </a:rPr>
              <a:t>their </a:t>
            </a:r>
            <a:r>
              <a:rPr lang="en-GB" sz="2000" dirty="0" smtClean="0">
                <a:latin typeface="Myriad Pro" pitchFamily="34" charset="0"/>
              </a:rPr>
              <a:t>SME clients.</a:t>
            </a:r>
            <a:endParaRPr lang="ro-RO" sz="2000" dirty="0">
              <a:latin typeface="Myriad Pro" pitchFamily="34" charset="0"/>
            </a:endParaRPr>
          </a:p>
          <a:p>
            <a:r>
              <a:rPr lang="en-GB" sz="2000" dirty="0">
                <a:latin typeface="Myriad Pro" pitchFamily="34" charset="0"/>
              </a:rPr>
              <a:t> </a:t>
            </a:r>
            <a:endParaRPr lang="ro-RO" sz="2000" dirty="0">
              <a:latin typeface="Myriad Pro" pitchFamily="34" charset="0"/>
            </a:endParaRPr>
          </a:p>
          <a:p>
            <a:pPr lvl="0"/>
            <a:r>
              <a:rPr lang="en-GB" sz="2000" b="1" dirty="0">
                <a:latin typeface="Myriad Pro" pitchFamily="34" charset="0"/>
              </a:rPr>
              <a:t>Promoter:</a:t>
            </a:r>
            <a:r>
              <a:rPr lang="en-GB" sz="2000" dirty="0">
                <a:latin typeface="Myriad Pro" pitchFamily="34" charset="0"/>
              </a:rPr>
              <a:t> the OSH Ambassadors </a:t>
            </a:r>
            <a:r>
              <a:rPr lang="en-GB" sz="2000" b="1" dirty="0">
                <a:latin typeface="Myriad Pro" pitchFamily="34" charset="0"/>
              </a:rPr>
              <a:t>relay</a:t>
            </a:r>
            <a:r>
              <a:rPr lang="en-GB" sz="2000" dirty="0">
                <a:latin typeface="Myriad Pro" pitchFamily="34" charset="0"/>
              </a:rPr>
              <a:t> the information they get from EU-OSHA and/or FOPs to the national Enterprise Europe Network </a:t>
            </a:r>
            <a:r>
              <a:rPr lang="en-GB" sz="2000" dirty="0" smtClean="0">
                <a:latin typeface="Myriad Pro" pitchFamily="34" charset="0"/>
              </a:rPr>
              <a:t>and </a:t>
            </a:r>
            <a:r>
              <a:rPr lang="en-GB" sz="2000" dirty="0" smtClean="0">
                <a:latin typeface="Myriad Pro" pitchFamily="34" charset="0"/>
              </a:rPr>
              <a:t>SME clients. </a:t>
            </a:r>
            <a:endParaRPr lang="ro-RO" sz="2000" dirty="0">
              <a:latin typeface="Myriad Pro" pitchFamily="34" charset="0"/>
            </a:endParaRPr>
          </a:p>
          <a:p>
            <a:r>
              <a:rPr lang="en-GB" sz="2000" dirty="0">
                <a:latin typeface="Myriad Pro" pitchFamily="34" charset="0"/>
              </a:rPr>
              <a:t> </a:t>
            </a:r>
            <a:endParaRPr lang="ro-RO" sz="2000" dirty="0">
              <a:latin typeface="Myriad Pro" pitchFamily="34" charset="0"/>
            </a:endParaRPr>
          </a:p>
          <a:p>
            <a:pPr lvl="0"/>
            <a:r>
              <a:rPr lang="en-GB" sz="2000" b="1" dirty="0">
                <a:latin typeface="Myriad Pro" pitchFamily="34" charset="0"/>
              </a:rPr>
              <a:t>Rapporteur: </a:t>
            </a:r>
            <a:r>
              <a:rPr lang="en-GB" sz="2000" dirty="0">
                <a:latin typeface="Myriad Pro" pitchFamily="34" charset="0"/>
              </a:rPr>
              <a:t>the OSH Ambassadors </a:t>
            </a:r>
            <a:r>
              <a:rPr lang="en-GB" sz="2000" b="1" dirty="0">
                <a:latin typeface="Myriad Pro" pitchFamily="34" charset="0"/>
              </a:rPr>
              <a:t>report </a:t>
            </a:r>
            <a:r>
              <a:rPr lang="en-GB" sz="2000" b="1" dirty="0" smtClean="0">
                <a:latin typeface="Myriad Pro" pitchFamily="34" charset="0"/>
              </a:rPr>
              <a:t>annually back </a:t>
            </a:r>
            <a:r>
              <a:rPr lang="en-GB" sz="2000" b="1" dirty="0">
                <a:latin typeface="Myriad Pro" pitchFamily="34" charset="0"/>
              </a:rPr>
              <a:t>to EU-OSHA </a:t>
            </a:r>
            <a:r>
              <a:rPr lang="en-GB" sz="2000" dirty="0">
                <a:latin typeface="Myriad Pro" pitchFamily="34" charset="0"/>
              </a:rPr>
              <a:t>on the activities aimed at raising awareness on Occupational </a:t>
            </a:r>
            <a:r>
              <a:rPr lang="en-GB" sz="2000" dirty="0" smtClean="0">
                <a:latin typeface="Myriad Pro" pitchFamily="34" charset="0"/>
              </a:rPr>
              <a:t>Safety </a:t>
            </a:r>
            <a:r>
              <a:rPr lang="en-GB" sz="2000" dirty="0">
                <a:latin typeface="Myriad Pro" pitchFamily="34" charset="0"/>
              </a:rPr>
              <a:t>and Health </a:t>
            </a:r>
            <a:r>
              <a:rPr lang="en-GB" sz="2000" dirty="0" smtClean="0">
                <a:latin typeface="Myriad Pro" pitchFamily="34" charset="0"/>
              </a:rPr>
              <a:t>(OSH) implemented </a:t>
            </a:r>
            <a:r>
              <a:rPr lang="en-GB" sz="2000" dirty="0">
                <a:latin typeface="Myriad Pro" pitchFamily="34" charset="0"/>
              </a:rPr>
              <a:t>by themselves and </a:t>
            </a:r>
            <a:r>
              <a:rPr lang="en-GB" sz="2000" dirty="0" smtClean="0">
                <a:latin typeface="Myriad Pro" pitchFamily="34" charset="0"/>
              </a:rPr>
              <a:t>national </a:t>
            </a:r>
            <a:r>
              <a:rPr lang="en-GB" sz="2000" dirty="0">
                <a:latin typeface="Myriad Pro" pitchFamily="34" charset="0"/>
              </a:rPr>
              <a:t>Enterprise Europe Network </a:t>
            </a:r>
            <a:r>
              <a:rPr lang="en-GB" sz="2000" dirty="0" smtClean="0">
                <a:latin typeface="Myriad Pro" pitchFamily="34" charset="0"/>
              </a:rPr>
              <a:t>organisations. </a:t>
            </a:r>
            <a:endParaRPr lang="ro-RO" sz="2000" dirty="0">
              <a:latin typeface="Myriad Pro" pitchFamily="34" charset="0"/>
            </a:endParaRPr>
          </a:p>
          <a:p>
            <a:pPr eaLnBrk="0" hangingPunct="0"/>
            <a:endParaRPr lang="ro-RO" sz="2000" b="1" dirty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 </a:t>
            </a:r>
            <a:endParaRPr lang="en-US" altLang="en-US" sz="2000" dirty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5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340768"/>
            <a:ext cx="9144000" cy="4319254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Objectives of the OSH Ambassadors (1)</a:t>
            </a:r>
          </a:p>
          <a:p>
            <a:pPr lvl="0"/>
            <a:endParaRPr lang="en-GB" sz="2000" b="1" dirty="0" smtClean="0">
              <a:latin typeface="Myriad Pro" pitchFamily="34" charset="0"/>
            </a:endParaRPr>
          </a:p>
          <a:p>
            <a:pPr marL="457200" lvl="0" indent="-457200">
              <a:buAutoNum type="arabicPeriod"/>
            </a:pPr>
            <a:r>
              <a:rPr lang="en-US" sz="2000" b="1" dirty="0" smtClean="0">
                <a:latin typeface="Myriad Pro" pitchFamily="34" charset="0"/>
              </a:rPr>
              <a:t>Participate in the Annual EEN OSH Ambassadors meeting </a:t>
            </a:r>
            <a:r>
              <a:rPr lang="en-US" sz="2000" dirty="0" smtClean="0">
                <a:latin typeface="Myriad Pro" pitchFamily="34" charset="0"/>
              </a:rPr>
              <a:t>in </a:t>
            </a:r>
            <a:r>
              <a:rPr lang="en-US" sz="2000" dirty="0" smtClean="0">
                <a:latin typeface="Myriad Pro" pitchFamily="34" charset="0"/>
              </a:rPr>
              <a:t>Bilbao.</a:t>
            </a:r>
            <a:endParaRPr lang="en-US" sz="2000" dirty="0" smtClean="0">
              <a:latin typeface="Myriad Pro" pitchFamily="34" charset="0"/>
            </a:endParaRPr>
          </a:p>
          <a:p>
            <a:pPr marL="457200" lvl="0" indent="-457200">
              <a:buAutoNum type="arabicPeriod"/>
            </a:pPr>
            <a:r>
              <a:rPr lang="en-US" sz="2000" b="1" dirty="0" smtClean="0">
                <a:latin typeface="Myriad Pro" pitchFamily="34" charset="0"/>
              </a:rPr>
              <a:t>Contact and exchange information with the national FOP </a:t>
            </a:r>
            <a:r>
              <a:rPr lang="en-US" sz="2000" dirty="0" smtClean="0">
                <a:latin typeface="Myriad Pro" pitchFamily="34" charset="0"/>
              </a:rPr>
              <a:t>about respective annual activity plan.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latin typeface="Myriad Pro" pitchFamily="34" charset="0"/>
              </a:rPr>
              <a:t>Invite FOP to at least 1 Network national meeting a year </a:t>
            </a:r>
            <a:r>
              <a:rPr lang="en-US" sz="2000" dirty="0" smtClean="0">
                <a:latin typeface="Myriad Pro" pitchFamily="34" charset="0"/>
              </a:rPr>
              <a:t>allowing sharing information to Network partners and/or SMEs.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latin typeface="Myriad Pro" pitchFamily="34" charset="0"/>
              </a:rPr>
              <a:t>Dissemination of free OSH Campaign promotional  materials </a:t>
            </a:r>
            <a:r>
              <a:rPr lang="en-US" sz="2000" dirty="0" smtClean="0">
                <a:latin typeface="Myriad Pro" pitchFamily="34" charset="0"/>
              </a:rPr>
              <a:t>to national Network partners and SMEs (on the occasion of company visits and </a:t>
            </a:r>
            <a:r>
              <a:rPr lang="en-US" sz="2000" dirty="0" err="1" smtClean="0">
                <a:latin typeface="Myriad Pro" pitchFamily="34" charset="0"/>
              </a:rPr>
              <a:t>organised</a:t>
            </a:r>
            <a:r>
              <a:rPr lang="en-US" sz="2000" dirty="0" smtClean="0">
                <a:latin typeface="Myriad Pro" pitchFamily="34" charset="0"/>
              </a:rPr>
              <a:t> events).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latin typeface="Myriad Pro" pitchFamily="34" charset="0"/>
              </a:rPr>
              <a:t>Include the EEN OSH Ambassador logo </a:t>
            </a:r>
            <a:r>
              <a:rPr lang="en-US" sz="2000" dirty="0" smtClean="0">
                <a:latin typeface="Myriad Pro" pitchFamily="34" charset="0"/>
              </a:rPr>
              <a:t>on the host </a:t>
            </a:r>
            <a:r>
              <a:rPr lang="en-US" sz="2000" dirty="0" err="1" smtClean="0">
                <a:latin typeface="Myriad Pro" pitchFamily="34" charset="0"/>
              </a:rPr>
              <a:t>organisation’s</a:t>
            </a:r>
            <a:r>
              <a:rPr lang="en-US" sz="2000" dirty="0" smtClean="0">
                <a:latin typeface="Myriad Pro" pitchFamily="34" charset="0"/>
              </a:rPr>
              <a:t> webpage.</a:t>
            </a:r>
          </a:p>
          <a:p>
            <a:pPr marL="457200" lvl="0" indent="-457200">
              <a:buAutoNum type="arabicPeriod"/>
            </a:pPr>
            <a:r>
              <a:rPr lang="en-US" sz="2000" b="1" dirty="0" smtClean="0">
                <a:latin typeface="Myriad Pro" pitchFamily="34" charset="0"/>
              </a:rPr>
              <a:t>Include at least 4 pieces of news provided by EU-OSHA and/or FOP </a:t>
            </a:r>
            <a:r>
              <a:rPr lang="en-US" sz="2000" dirty="0" smtClean="0">
                <a:latin typeface="Myriad Pro" pitchFamily="34" charset="0"/>
              </a:rPr>
              <a:t>in the weekly or monthly newsletter sent to SMEs and other stakeholders.</a:t>
            </a:r>
          </a:p>
          <a:p>
            <a:pPr lvl="0"/>
            <a:endParaRPr lang="ro-RO" sz="2000" dirty="0">
              <a:latin typeface="Myriad Pro" pitchFamily="34" charset="0"/>
            </a:endParaRPr>
          </a:p>
          <a:p>
            <a:pPr eaLnBrk="0" hangingPunct="0"/>
            <a:endParaRPr lang="ro-RO" sz="2000" b="1" dirty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 </a:t>
            </a:r>
            <a:endParaRPr lang="en-US" altLang="en-US" sz="2000" dirty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6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0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95514"/>
            <a:ext cx="9144000" cy="4164508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Objectives of the OSH Ambassadors (2)</a:t>
            </a:r>
          </a:p>
          <a:p>
            <a:pPr lvl="0"/>
            <a:endParaRPr lang="en-GB" sz="2000" b="1" smtClean="0">
              <a:latin typeface="Myriad Pro" pitchFamily="34" charset="0"/>
            </a:endParaRPr>
          </a:p>
          <a:p>
            <a:pPr lvl="0"/>
            <a:endParaRPr lang="en-GB" sz="2000" b="1" dirty="0" smtClean="0">
              <a:latin typeface="Myriad Pro" pitchFamily="34" charset="0"/>
            </a:endParaRPr>
          </a:p>
          <a:p>
            <a:pPr marL="457200" lvl="0" indent="-457200">
              <a:buAutoNum type="arabicPeriod" startAt="7"/>
            </a:pPr>
            <a:r>
              <a:rPr lang="en-US" sz="2000" b="1" dirty="0" smtClean="0">
                <a:latin typeface="Myriad Pro" pitchFamily="34" charset="0"/>
              </a:rPr>
              <a:t>Promote for further dissemination </a:t>
            </a:r>
            <a:r>
              <a:rPr lang="en-US" sz="2000" dirty="0" err="1" smtClean="0">
                <a:latin typeface="Myriad Pro" pitchFamily="34" charset="0"/>
              </a:rPr>
              <a:t>OSHmail</a:t>
            </a:r>
            <a:r>
              <a:rPr lang="en-US" sz="2000" dirty="0" smtClean="0">
                <a:latin typeface="Myriad Pro" pitchFamily="34" charset="0"/>
              </a:rPr>
              <a:t> and OSH information received from EU-OSHA to national Network consortia.</a:t>
            </a:r>
          </a:p>
          <a:p>
            <a:pPr marL="457200" lvl="0" indent="-457200">
              <a:buAutoNum type="arabicPeriod" startAt="7"/>
            </a:pPr>
            <a:r>
              <a:rPr lang="en-US" sz="2000" b="1" dirty="0" smtClean="0">
                <a:latin typeface="Myriad Pro" pitchFamily="34" charset="0"/>
              </a:rPr>
              <a:t>Promote the </a:t>
            </a:r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EEN OSH Award </a:t>
            </a:r>
            <a:r>
              <a:rPr lang="en-US" sz="2000" dirty="0" smtClean="0">
                <a:latin typeface="Myriad Pro" pitchFamily="34" charset="0"/>
              </a:rPr>
              <a:t>among national Network  partners.</a:t>
            </a:r>
          </a:p>
          <a:p>
            <a:pPr marL="457200" lvl="0" indent="-457200">
              <a:buAutoNum type="arabicPeriod" startAt="7"/>
            </a:pPr>
            <a:r>
              <a:rPr lang="en-US" sz="2000" b="1" dirty="0" smtClean="0">
                <a:latin typeface="Myriad Pro" pitchFamily="34" charset="0"/>
              </a:rPr>
              <a:t>Fill-in the EU-OSHA annual online survey</a:t>
            </a:r>
            <a:r>
              <a:rPr lang="en-US" sz="2000" dirty="0" smtClean="0">
                <a:latin typeface="Myriad Pro" pitchFamily="34" charset="0"/>
              </a:rPr>
              <a:t>, on the basis of information received from national Network partners that carried out OSH related activities.</a:t>
            </a:r>
          </a:p>
          <a:p>
            <a:pPr marL="457200" lvl="0" indent="-457200">
              <a:buAutoNum type="arabicPeriod" startAt="7"/>
            </a:pPr>
            <a:r>
              <a:rPr lang="en-US" sz="2000" b="1" dirty="0" smtClean="0">
                <a:latin typeface="Myriad Pro" pitchFamily="34" charset="0"/>
              </a:rPr>
              <a:t>Promote pan-European and national public consultation about OSH. </a:t>
            </a:r>
            <a:r>
              <a:rPr lang="en-US" sz="2000" dirty="0">
                <a:latin typeface="Myriad Pro" pitchFamily="34" charset="0"/>
              </a:rPr>
              <a:t>C</a:t>
            </a:r>
            <a:r>
              <a:rPr lang="en-US" sz="2000" dirty="0" smtClean="0">
                <a:latin typeface="Myriad Pro" pitchFamily="34" charset="0"/>
              </a:rPr>
              <a:t>ollection of feedback for consultations at EU level can be reported as </a:t>
            </a:r>
            <a:endParaRPr lang="en-US" sz="2000" dirty="0" smtClean="0">
              <a:latin typeface="Myriad Pro" pitchFamily="34" charset="0"/>
            </a:endParaRPr>
          </a:p>
          <a:p>
            <a:pPr lvl="0"/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smtClean="0">
                <a:latin typeface="Myriad Pro" pitchFamily="34" charset="0"/>
              </a:rPr>
              <a:t>        </a:t>
            </a:r>
            <a:r>
              <a:rPr lang="en-US" sz="2000" dirty="0" smtClean="0">
                <a:latin typeface="Myriad Pro" pitchFamily="34" charset="0"/>
              </a:rPr>
              <a:t>SME </a:t>
            </a:r>
            <a:r>
              <a:rPr lang="en-US" sz="2000" dirty="0" smtClean="0">
                <a:latin typeface="Myriad Pro" pitchFamily="34" charset="0"/>
              </a:rPr>
              <a:t>feedback result in PES.</a:t>
            </a:r>
            <a:endParaRPr lang="ro-RO" sz="2000" dirty="0">
              <a:latin typeface="Myriad Pro" pitchFamily="34" charset="0"/>
            </a:endParaRPr>
          </a:p>
          <a:p>
            <a:pPr eaLnBrk="0" hangingPunct="0"/>
            <a:r>
              <a:rPr lang="en-US" sz="2000" dirty="0" smtClean="0">
                <a:latin typeface="Myriad Pro" pitchFamily="34" charset="0"/>
              </a:rPr>
              <a:t> </a:t>
            </a:r>
            <a:endParaRPr lang="en-US" altLang="en-US" sz="2000" dirty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7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5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95514"/>
            <a:ext cx="9144000" cy="4164508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About </a:t>
            </a:r>
            <a:r>
              <a:rPr lang="en-US" b="1" dirty="0">
                <a:solidFill>
                  <a:schemeClr val="bg1"/>
                </a:solidFill>
                <a:latin typeface="Myriad Pro" pitchFamily="34" charset="0"/>
              </a:rPr>
              <a:t>2016-2017 EU-OSHA - </a:t>
            </a:r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EEN OSH Award </a:t>
            </a:r>
            <a:r>
              <a:rPr lang="en-US" b="1" dirty="0" smtClean="0">
                <a:latin typeface="Myriad Pro" pitchFamily="34" charset="0"/>
              </a:rPr>
              <a:t>(1)</a:t>
            </a:r>
          </a:p>
          <a:p>
            <a:pPr lvl="0"/>
            <a:endParaRPr lang="en-GB" sz="2000" b="1" dirty="0" smtClean="0">
              <a:latin typeface="Myriad Pro" pitchFamily="34" charset="0"/>
            </a:endParaRPr>
          </a:p>
          <a:p>
            <a:pPr lvl="0"/>
            <a:endParaRPr lang="en-GB" sz="2000" b="1" dirty="0" smtClean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8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225" y="2157522"/>
            <a:ext cx="8928992" cy="33855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Myriad Pro" pitchFamily="34" charset="0"/>
                <a:cs typeface="Arial"/>
              </a:rPr>
              <a:t>►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 Competition aimed to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find the most innovative and effective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Network </a:t>
            </a:r>
            <a:r>
              <a:rPr lang="en-US" sz="2000" dirty="0">
                <a:solidFill>
                  <a:schemeClr val="tx1"/>
                </a:solidFill>
                <a:latin typeface="Myriad Pro" pitchFamily="34" charset="0"/>
              </a:rPr>
              <a:t>projects 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</a:rPr>
              <a:t>that promote </a:t>
            </a:r>
            <a:r>
              <a:rPr lang="en-US" sz="2000" dirty="0">
                <a:solidFill>
                  <a:schemeClr val="tx1"/>
                </a:solidFill>
                <a:latin typeface="Myriad Pro" pitchFamily="34" charset="0"/>
              </a:rPr>
              <a:t>safer and healthier workplaces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 in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European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small and medium sized enterprises.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sz="2000" b="0" dirty="0">
                <a:solidFill>
                  <a:schemeClr val="tx1"/>
                </a:solidFill>
                <a:latin typeface="Myriad Pro" pitchFamily="34" charset="0"/>
                <a:cs typeface="Arial"/>
              </a:rPr>
              <a:t>► 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</a:rPr>
              <a:t>Addresses to all Network </a:t>
            </a:r>
            <a:r>
              <a:rPr lang="en-US" sz="2000" dirty="0" err="1" smtClean="0">
                <a:solidFill>
                  <a:schemeClr val="tx1"/>
                </a:solidFill>
                <a:latin typeface="Myriad Pro" pitchFamily="34" charset="0"/>
              </a:rPr>
              <a:t>organisations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</a:rPr>
              <a:t>  that have been involved in an innovative </a:t>
            </a:r>
            <a:r>
              <a:rPr lang="en-US" sz="2000" dirty="0">
                <a:solidFill>
                  <a:schemeClr val="tx1"/>
                </a:solidFill>
                <a:latin typeface="Myriad Pro" pitchFamily="34" charset="0"/>
              </a:rPr>
              <a:t>project which is helping to improve Occupational Safety and Health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 (OSH) in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SMEs, micro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and small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enterprises. 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The submitted projects should refer to:</a:t>
            </a:r>
          </a:p>
          <a:p>
            <a:pPr lvl="0"/>
            <a:r>
              <a:rPr lang="en-US" sz="1600" b="0" dirty="0" smtClean="0">
                <a:solidFill>
                  <a:schemeClr val="tx1"/>
                </a:solidFill>
                <a:latin typeface="Arial"/>
                <a:cs typeface="Arial"/>
              </a:rPr>
              <a:t>●</a:t>
            </a:r>
            <a:r>
              <a:rPr lang="en-US" sz="2000" b="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activities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and events promoting OSH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1600" b="0" dirty="0">
                <a:solidFill>
                  <a:schemeClr val="tx1"/>
                </a:solidFill>
                <a:cs typeface="Arial"/>
              </a:rPr>
              <a:t>●</a:t>
            </a:r>
            <a:r>
              <a:rPr lang="en-US" sz="2000" b="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network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building promoting OSH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1600" b="0" dirty="0">
                <a:solidFill>
                  <a:schemeClr val="tx1"/>
                </a:solidFill>
                <a:cs typeface="Arial"/>
              </a:rPr>
              <a:t>●</a:t>
            </a:r>
            <a:r>
              <a:rPr lang="en-US" sz="2000" b="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print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and online communication and publications promoting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OSH.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sz="2000" dirty="0">
                <a:latin typeface="Myriad Pro" pitchFamily="34" charset="0"/>
              </a:rPr>
              <a:t> </a:t>
            </a:r>
            <a:endParaRPr lang="ro-RO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2"/>
          <p:cNvSpPr>
            <a:spLocks noChangeArrowheads="1"/>
          </p:cNvSpPr>
          <p:nvPr/>
        </p:nvSpPr>
        <p:spPr bwMode="auto">
          <a:xfrm>
            <a:off x="0" y="1495514"/>
            <a:ext cx="9144000" cy="4164508"/>
          </a:xfrm>
          <a:prstGeom prst="rect">
            <a:avLst/>
          </a:prstGeom>
          <a:solidFill>
            <a:srgbClr val="64B4E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b="1" dirty="0" smtClean="0">
                <a:latin typeface="Myriad Pro" pitchFamily="34" charset="0"/>
              </a:rPr>
              <a:t>About </a:t>
            </a:r>
            <a:r>
              <a:rPr lang="en-US" b="1" dirty="0">
                <a:solidFill>
                  <a:schemeClr val="bg1"/>
                </a:solidFill>
                <a:latin typeface="Myriad Pro" pitchFamily="34" charset="0"/>
              </a:rPr>
              <a:t>2016-2017 EU-OSHA - </a:t>
            </a:r>
            <a:r>
              <a:rPr lang="en-US" b="1" dirty="0" smtClean="0">
                <a:solidFill>
                  <a:schemeClr val="bg1"/>
                </a:solidFill>
                <a:latin typeface="Myriad Pro" pitchFamily="34" charset="0"/>
              </a:rPr>
              <a:t>EEN OSH Award </a:t>
            </a:r>
            <a:r>
              <a:rPr lang="en-US" b="1" dirty="0" smtClean="0">
                <a:latin typeface="Myriad Pro" pitchFamily="34" charset="0"/>
              </a:rPr>
              <a:t>(2)</a:t>
            </a:r>
          </a:p>
          <a:p>
            <a:pPr lvl="0"/>
            <a:endParaRPr lang="en-GB" sz="2000" b="1" dirty="0" smtClean="0">
              <a:latin typeface="Myriad Pro" pitchFamily="34" charset="0"/>
            </a:endParaRPr>
          </a:p>
          <a:p>
            <a:pPr lvl="0"/>
            <a:endParaRPr lang="en-GB" sz="2000" b="1" dirty="0" smtClean="0">
              <a:latin typeface="Myriad Pro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5800" y="396875"/>
            <a:ext cx="556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Activities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of the OSH </a:t>
            </a:r>
            <a:r>
              <a:rPr lang="fr-FR" altLang="en-US" sz="1100" dirty="0" err="1" smtClean="0">
                <a:solidFill>
                  <a:schemeClr val="bg1"/>
                </a:solidFill>
                <a:latin typeface="Blogger Sans"/>
              </a:rPr>
              <a:t>Ambassador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 | </a:t>
            </a:r>
            <a:r>
              <a:rPr lang="en-US" altLang="en-US" sz="1100" dirty="0" smtClean="0">
                <a:solidFill>
                  <a:schemeClr val="bg1"/>
                </a:solidFill>
                <a:latin typeface="Blogger Sans"/>
              </a:rPr>
              <a:t>26 June 2017</a:t>
            </a:r>
            <a:r>
              <a:rPr lang="fr-FR" altLang="en-US" sz="1100" dirty="0" smtClean="0">
                <a:solidFill>
                  <a:schemeClr val="bg1"/>
                </a:solidFill>
                <a:latin typeface="Blogger Sans"/>
              </a:rPr>
              <a:t>| </a:t>
            </a:r>
            <a:r>
              <a:rPr lang="fr-FR" altLang="en-US" sz="1100" dirty="0">
                <a:solidFill>
                  <a:schemeClr val="bg1"/>
                </a:solidFill>
                <a:latin typeface="Blogger Sans"/>
              </a:rPr>
              <a:t>9</a:t>
            </a:r>
          </a:p>
          <a:p>
            <a:pPr eaLnBrk="0" hangingPunct="0"/>
            <a:endParaRPr lang="fr-FR" altLang="en-US" sz="1100" dirty="0">
              <a:solidFill>
                <a:schemeClr val="bg1"/>
              </a:solidFill>
              <a:latin typeface="Blogger Sans"/>
            </a:endParaRPr>
          </a:p>
        </p:txBody>
      </p:sp>
      <p:pic>
        <p:nvPicPr>
          <p:cNvPr id="49157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805488"/>
            <a:ext cx="22209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19" y="5683337"/>
            <a:ext cx="1185002" cy="119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2060848"/>
            <a:ext cx="8928992" cy="40010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4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5FA9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Myriad Pro" pitchFamily="34" charset="0"/>
                <a:cs typeface="Arial"/>
              </a:rPr>
              <a:t>►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To stand the best chance of being shortlisted, 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Myriad Pro" pitchFamily="34" charset="0"/>
              </a:rPr>
              <a:t>project 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</a:rPr>
              <a:t>must demonstrate </a:t>
            </a:r>
            <a:r>
              <a:rPr lang="en-US" sz="2000" dirty="0">
                <a:solidFill>
                  <a:schemeClr val="tx1"/>
                </a:solidFill>
                <a:latin typeface="Myriad Pro" pitchFamily="34" charset="0"/>
              </a:rPr>
              <a:t>success in the following areas:</a:t>
            </a:r>
            <a:endParaRPr lang="ro-RO" sz="200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  <a:cs typeface="Arial"/>
              </a:rPr>
              <a:t>      ◊</a:t>
            </a:r>
            <a:r>
              <a:rPr lang="en-US" sz="2000" dirty="0" smtClean="0">
                <a:solidFill>
                  <a:schemeClr val="tx1"/>
                </a:solidFill>
                <a:latin typeface="Myriad Pro" pitchFamily="34" charset="0"/>
                <a:cs typeface="Arial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relevance to the local context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  <a:cs typeface="Arial"/>
              </a:rPr>
              <a:t>      ◊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measurable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impact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  <a:cs typeface="Arial"/>
              </a:rPr>
              <a:t>      ◊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efficiency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and effectiveness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  <a:cs typeface="Arial"/>
              </a:rPr>
              <a:t>      ◊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ability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to be 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replicated.</a:t>
            </a:r>
          </a:p>
          <a:p>
            <a:pPr lvl="0"/>
            <a:endParaRPr lang="en-US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Submission deadline: 15 </a:t>
            </a:r>
            <a:r>
              <a:rPr lang="en-US" sz="2000" b="0" dirty="0">
                <a:solidFill>
                  <a:schemeClr val="tx1"/>
                </a:solidFill>
                <a:latin typeface="Myriad Pro" pitchFamily="34" charset="0"/>
              </a:rPr>
              <a:t>S</a:t>
            </a:r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eptember 2017.</a:t>
            </a:r>
          </a:p>
          <a:p>
            <a:pPr lvl="0"/>
            <a:endParaRPr lang="en-US" sz="2000" b="0" dirty="0">
              <a:solidFill>
                <a:schemeClr val="tx1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Guidelines and Application form available in the intranet:</a:t>
            </a:r>
          </a:p>
          <a:p>
            <a:pPr lvl="0"/>
            <a:r>
              <a:rPr lang="en-US" sz="2000" b="0" dirty="0">
                <a:solidFill>
                  <a:srgbClr val="005FA9"/>
                </a:solidFill>
                <a:latin typeface="Myriad Pro" pitchFamily="34" charset="0"/>
                <a:hlinkClick r:id="rId5"/>
              </a:rPr>
              <a:t>http://</a:t>
            </a:r>
            <a:r>
              <a:rPr lang="en-US" sz="2000" b="0" dirty="0" smtClean="0">
                <a:solidFill>
                  <a:srgbClr val="005FA9"/>
                </a:solidFill>
                <a:latin typeface="Myriad Pro" pitchFamily="34" charset="0"/>
                <a:hlinkClick r:id="rId5"/>
              </a:rPr>
              <a:t>een.ec.europa.eu/my/intranet/news/een-osh-award-apply-now</a:t>
            </a:r>
            <a:endParaRPr lang="en-US" sz="2000" b="0" dirty="0" smtClean="0">
              <a:solidFill>
                <a:srgbClr val="005FA9"/>
              </a:solidFill>
              <a:latin typeface="Myriad Pro" pitchFamily="34" charset="0"/>
            </a:endParaRPr>
          </a:p>
          <a:p>
            <a:pPr lvl="0"/>
            <a:r>
              <a:rPr lang="en-US" sz="2000" b="0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endParaRPr lang="ro-RO" sz="2000" b="0" dirty="0">
              <a:solidFill>
                <a:schemeClr val="tx1"/>
              </a:solidFill>
              <a:latin typeface="Myriad Pro" pitchFamily="34" charset="0"/>
            </a:endParaRPr>
          </a:p>
          <a:p>
            <a:r>
              <a:rPr lang="en-US" sz="2000" dirty="0">
                <a:latin typeface="Myriad Pro" pitchFamily="34" charset="0"/>
              </a:rPr>
              <a:t> </a:t>
            </a:r>
            <a:endParaRPr lang="ro-RO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4B4E6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1104</Words>
  <Application>Microsoft Office PowerPoint</Application>
  <PresentationFormat>On-screen Show (4:3)</PresentationFormat>
  <Paragraphs>144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Nouvelle présentation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simona barsan</cp:lastModifiedBy>
  <cp:revision>114</cp:revision>
  <cp:lastPrinted>2017-06-23T11:10:56Z</cp:lastPrinted>
  <dcterms:created xsi:type="dcterms:W3CDTF">2016-06-27T05:45:23Z</dcterms:created>
  <dcterms:modified xsi:type="dcterms:W3CDTF">2017-06-23T11:11:44Z</dcterms:modified>
</cp:coreProperties>
</file>