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7" r:id="rId5"/>
    <p:sldId id="312" r:id="rId6"/>
    <p:sldId id="298" r:id="rId7"/>
    <p:sldId id="310" r:id="rId8"/>
    <p:sldId id="311" r:id="rId9"/>
    <p:sldId id="302" r:id="rId10"/>
    <p:sldId id="303" r:id="rId11"/>
    <p:sldId id="308" r:id="rId12"/>
    <p:sldId id="306" r:id="rId13"/>
    <p:sldId id="305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8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9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2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4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1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4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4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8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4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5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3FA38-5A0D-44FE-B4DC-9560C7087A8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664DA-7093-4FE9-8789-B9004EA9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6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drc@ccina.r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98965"/>
            <a:ext cx="9144000" cy="3439390"/>
          </a:xfrm>
        </p:spPr>
        <p:txBody>
          <a:bodyPr/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54" y="1128408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018" y="5538354"/>
            <a:ext cx="17811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12" y="1252002"/>
            <a:ext cx="1718692" cy="54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275127" y="2828836"/>
            <a:ext cx="936211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bg-BG" sz="2400" b="1" dirty="0">
                <a:solidFill>
                  <a:prstClr val="black"/>
                </a:solidFill>
                <a:latin typeface="Trebuchet MS" pitchFamily="34" charset="0"/>
              </a:rPr>
              <a:t>: “</a:t>
            </a:r>
            <a:r>
              <a:rPr lang="en-GB" sz="2400" b="1" dirty="0" err="1">
                <a:solidFill>
                  <a:prstClr val="black"/>
                </a:solidFill>
                <a:latin typeface="Trebuchet MS" pitchFamily="34" charset="0"/>
              </a:rPr>
              <a:t>MObility</a:t>
            </a:r>
            <a:r>
              <a:rPr lang="en-GB" sz="2400" b="1" dirty="0">
                <a:solidFill>
                  <a:prstClr val="black"/>
                </a:solidFill>
                <a:latin typeface="Trebuchet MS" pitchFamily="34" charset="0"/>
              </a:rPr>
              <a:t> of Workers and </a:t>
            </a:r>
            <a:r>
              <a:rPr lang="en-GB" sz="2400" b="1" dirty="0" err="1">
                <a:solidFill>
                  <a:prstClr val="black"/>
                </a:solidFill>
                <a:latin typeface="Trebuchet MS" pitchFamily="34" charset="0"/>
              </a:rPr>
              <a:t>unEmployed</a:t>
            </a:r>
            <a:r>
              <a:rPr lang="en-GB" sz="24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prstClr val="black"/>
                </a:solidFill>
                <a:latin typeface="Trebuchet MS" pitchFamily="34" charset="0"/>
              </a:rPr>
              <a:t>UPgrade</a:t>
            </a:r>
            <a:r>
              <a:rPr lang="ru-RU" sz="2400" b="1" dirty="0">
                <a:solidFill>
                  <a:prstClr val="black"/>
                </a:solidFill>
                <a:latin typeface="Trebuchet MS" pitchFamily="34" charset="0"/>
              </a:rPr>
              <a:t>”, </a:t>
            </a:r>
            <a:endParaRPr lang="en-US" sz="24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400" b="1" dirty="0" err="1">
                <a:solidFill>
                  <a:prstClr val="black"/>
                </a:solidFill>
                <a:latin typeface="Trebuchet MS" pitchFamily="34" charset="0"/>
              </a:rPr>
              <a:t>Acronim</a:t>
            </a:r>
            <a:r>
              <a:rPr lang="en-US" sz="2400" b="1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  <a:latin typeface="Trebuchet MS" pitchFamily="34" charset="0"/>
              </a:rPr>
              <a:t>MOWE UP</a:t>
            </a:r>
            <a:r>
              <a:rPr lang="bg-BG" sz="2400" b="1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US" sz="2400" b="1" dirty="0">
                <a:solidFill>
                  <a:prstClr val="black"/>
                </a:solidFill>
                <a:latin typeface="Trebuchet MS" pitchFamily="34" charset="0"/>
              </a:rPr>
              <a:t>Cod </a:t>
            </a:r>
            <a:r>
              <a:rPr lang="en-US" sz="2400" b="1" dirty="0" err="1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US" sz="2400" b="1" dirty="0">
                <a:solidFill>
                  <a:prstClr val="black"/>
                </a:solidFill>
                <a:latin typeface="Trebuchet MS" pitchFamily="34" charset="0"/>
              </a:rPr>
              <a:t> ROBG- 170, </a:t>
            </a:r>
            <a:endParaRPr lang="en-US" sz="24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400" b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US" sz="24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rebuchet MS" pitchFamily="34" charset="0"/>
              </a:rPr>
              <a:t>Nr</a:t>
            </a:r>
            <a:r>
              <a:rPr lang="en-US" sz="2400" b="1" dirty="0">
                <a:solidFill>
                  <a:prstClr val="black"/>
                </a:solidFill>
                <a:latin typeface="Trebuchet MS" pitchFamily="34" charset="0"/>
              </a:rPr>
              <a:t>.</a:t>
            </a:r>
            <a:r>
              <a:rPr lang="bg-BG" sz="2400" b="1" dirty="0">
                <a:solidFill>
                  <a:prstClr val="black"/>
                </a:solidFill>
                <a:latin typeface="Trebuchet MS" pitchFamily="34" charset="0"/>
              </a:rPr>
              <a:t> 16.4.2.052/2017</a:t>
            </a:r>
            <a:r>
              <a:rPr lang="bg-BG" sz="2400" b="1" dirty="0" smtClean="0">
                <a:solidFill>
                  <a:prstClr val="black"/>
                </a:solidFill>
                <a:latin typeface="Trebuchet MS" pitchFamily="34" charset="0"/>
              </a:rPr>
              <a:t>”</a:t>
            </a:r>
            <a:endParaRPr lang="en-US" sz="24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endParaRPr lang="en-US" sz="2400" b="1" i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Eveniment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lansare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endParaRPr lang="en-US" sz="2800" b="1" i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endParaRPr lang="en-US" sz="2400" b="1" i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b="1" dirty="0" smtClean="0">
                <a:solidFill>
                  <a:prstClr val="black"/>
                </a:solidFill>
                <a:latin typeface="Trebuchet MS" pitchFamily="34" charset="0"/>
              </a:rPr>
              <a:t>Constanta, 15 </a:t>
            </a:r>
            <a:r>
              <a:rPr lang="en-US" b="1" dirty="0" err="1" smtClean="0">
                <a:solidFill>
                  <a:prstClr val="black"/>
                </a:solidFill>
                <a:latin typeface="Trebuchet MS" pitchFamily="34" charset="0"/>
              </a:rPr>
              <a:t>noiembrie</a:t>
            </a:r>
            <a:r>
              <a:rPr lang="en-US" b="1" dirty="0" smtClean="0">
                <a:solidFill>
                  <a:prstClr val="black"/>
                </a:solidFill>
                <a:latin typeface="Trebuchet MS" pitchFamily="34" charset="0"/>
              </a:rPr>
              <a:t>, 2017</a:t>
            </a:r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4564" y="2274838"/>
            <a:ext cx="992331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latin typeface="Trebuchet MS" panose="020B0603020202020204" pitchFamily="34" charset="0"/>
              </a:rPr>
              <a:t>Grupurile</a:t>
            </a:r>
            <a:r>
              <a:rPr lang="en-US" sz="2000" b="1" dirty="0" smtClean="0">
                <a:latin typeface="Trebuchet MS" panose="020B0603020202020204" pitchFamily="34" charset="0"/>
              </a:rPr>
              <a:t> </a:t>
            </a:r>
            <a:r>
              <a:rPr lang="en-US" sz="2000" b="1" dirty="0" err="1">
                <a:latin typeface="Trebuchet MS" panose="020B0603020202020204" pitchFamily="34" charset="0"/>
              </a:rPr>
              <a:t>ţintă</a:t>
            </a:r>
            <a:r>
              <a:rPr lang="en-US" sz="2000" b="1" dirty="0">
                <a:latin typeface="Trebuchet MS" panose="020B0603020202020204" pitchFamily="34" charset="0"/>
              </a:rPr>
              <a:t> </a:t>
            </a:r>
            <a:r>
              <a:rPr lang="en-US" sz="2000" b="1" dirty="0" err="1">
                <a:latin typeface="Trebuchet MS" panose="020B0603020202020204" pitchFamily="34" charset="0"/>
              </a:rPr>
              <a:t>vizate</a:t>
            </a:r>
            <a:r>
              <a:rPr lang="en-US" sz="2000" b="1" dirty="0">
                <a:latin typeface="Trebuchet MS" panose="020B0603020202020204" pitchFamily="34" charset="0"/>
              </a:rPr>
              <a:t> de </a:t>
            </a:r>
            <a:r>
              <a:rPr lang="en-US" sz="2000" b="1" dirty="0" err="1">
                <a:latin typeface="Trebuchet MS" panose="020B0603020202020204" pitchFamily="34" charset="0"/>
              </a:rPr>
              <a:t>activităţile</a:t>
            </a:r>
            <a:r>
              <a:rPr lang="en-US" sz="2000" b="1" dirty="0">
                <a:latin typeface="Trebuchet MS" panose="020B0603020202020204" pitchFamily="34" charset="0"/>
              </a:rPr>
              <a:t> </a:t>
            </a:r>
            <a:r>
              <a:rPr lang="en-US" sz="2000" b="1" dirty="0" err="1">
                <a:latin typeface="Trebuchet MS" panose="020B0603020202020204" pitchFamily="34" charset="0"/>
              </a:rPr>
              <a:t>proiectului</a:t>
            </a:r>
            <a:endParaRPr lang="en-US" sz="2000" b="1" dirty="0">
              <a:latin typeface="Trebuchet MS" panose="020B0603020202020204" pitchFamily="34" charset="0"/>
            </a:endParaRPr>
          </a:p>
          <a:p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b="1" dirty="0" err="1">
                <a:solidFill>
                  <a:prstClr val="black"/>
                </a:solidFill>
                <a:latin typeface="Trebuchet MS" pitchFamily="34" charset="0"/>
              </a:rPr>
              <a:t>Grupurile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rebuchet MS" pitchFamily="34" charset="0"/>
              </a:rPr>
              <a:t>ţint</a:t>
            </a:r>
            <a:r>
              <a:rPr lang="vi-VN" b="1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rebuchet MS" pitchFamily="34" charset="0"/>
              </a:rPr>
              <a:t>directe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:</a:t>
            </a:r>
          </a:p>
          <a:p>
            <a:pPr lvl="0">
              <a:buFontTx/>
              <a:buChar char="-"/>
            </a:pPr>
            <a:r>
              <a:rPr lang="en-GB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pt-BR" dirty="0">
                <a:solidFill>
                  <a:prstClr val="black"/>
                </a:solidFill>
                <a:latin typeface="Trebuchet MS" pitchFamily="34" charset="0"/>
              </a:rPr>
              <a:t>Persoanele inactive în vârstă de muncă</a:t>
            </a:r>
          </a:p>
          <a:p>
            <a:pPr lvl="0">
              <a:buFontTx/>
              <a:buChar char="-"/>
            </a:pP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ersoane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le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 care îşi caută un loc de muncă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>
              <a:buFontTx/>
              <a:buChar char="-"/>
            </a:pP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Operatorii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și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promotorii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Parteneri</a:t>
            </a:r>
            <a:r>
              <a:rPr lang="en-GB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economici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sociali</a:t>
            </a: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endParaRPr lang="en-GB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Grupurile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ţint</a:t>
            </a:r>
            <a:r>
              <a:rPr lang="vi-VN" b="1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indirecte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: </a:t>
            </a:r>
          </a:p>
          <a:p>
            <a:pPr lvl="0" algn="just"/>
            <a:r>
              <a:rPr lang="en-GB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Angajatori şi societăţi </a:t>
            </a:r>
            <a:r>
              <a:rPr lang="vi-VN" dirty="0" smtClean="0">
                <a:solidFill>
                  <a:prstClr val="black"/>
                </a:solidFill>
                <a:latin typeface="Trebuchet MS" pitchFamily="34" charset="0"/>
              </a:rPr>
              <a:t>comerciale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Autorit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ţi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locale si 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regionale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Organizaţii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comerciale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afaceri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- ONG-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uri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în special organismele care promovează egalitatea între bărbați și </a:t>
            </a:r>
            <a:r>
              <a:rPr lang="vi-VN" dirty="0" smtClean="0">
                <a:solidFill>
                  <a:prstClr val="black"/>
                </a:solidFill>
                <a:latin typeface="Trebuchet MS" pitchFamily="34" charset="0"/>
              </a:rPr>
              <a:t>femei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>
              <a:buFontTx/>
              <a:buChar char="-"/>
            </a:pP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Organi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za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iile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protec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ia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mediul</a:t>
            </a:r>
            <a:r>
              <a:rPr lang="en-US" dirty="0" err="1" smtClean="0">
                <a:solidFill>
                  <a:prstClr val="black"/>
                </a:solidFill>
                <a:latin typeface="Trebuchet MS" pitchFamily="34" charset="0"/>
              </a:rPr>
              <a:t>ui</a:t>
            </a:r>
            <a:r>
              <a:rPr lang="en-US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>
              <a:buFontTx/>
              <a:buChar char="-"/>
            </a:pP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Trebuchet MS" pitchFamily="34" charset="0"/>
              </a:rPr>
              <a:t>Cet</a:t>
            </a:r>
            <a:r>
              <a:rPr lang="vi-VN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ţenii</a:t>
            </a:r>
            <a:r>
              <a:rPr lang="en-GB" dirty="0" smtClean="0">
                <a:solidFill>
                  <a:prstClr val="black"/>
                </a:solidFill>
                <a:latin typeface="Trebuchet MS" pitchFamily="34" charset="0"/>
              </a:rPr>
              <a:t> din zona </a:t>
            </a:r>
            <a:r>
              <a:rPr lang="en-GB" dirty="0" err="1" smtClean="0">
                <a:solidFill>
                  <a:prstClr val="black"/>
                </a:solidFill>
                <a:latin typeface="Trebuchet MS" pitchFamily="34" charset="0"/>
              </a:rPr>
              <a:t>transfrontaliera</a:t>
            </a: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8035" y="2274838"/>
            <a:ext cx="1116173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rebuchet MS" panose="020B0603020202020204" pitchFamily="34" charset="0"/>
              </a:rPr>
              <a:t>Echipa </a:t>
            </a:r>
            <a:r>
              <a:rPr lang="en-US" sz="2000" b="1" dirty="0" err="1" smtClean="0">
                <a:latin typeface="Trebuchet MS" panose="020B0603020202020204" pitchFamily="34" charset="0"/>
              </a:rPr>
              <a:t>proiectului</a:t>
            </a:r>
            <a:r>
              <a:rPr lang="en-US" sz="2000" b="1" dirty="0" smtClean="0">
                <a:latin typeface="Trebuchet MS" panose="020B0603020202020204" pitchFamily="34" charset="0"/>
              </a:rPr>
              <a:t> </a:t>
            </a:r>
            <a:endParaRPr lang="en-US" sz="2000" b="1" dirty="0">
              <a:latin typeface="Trebuchet MS" panose="020B0603020202020204" pitchFamily="34" charset="0"/>
            </a:endParaRPr>
          </a:p>
          <a:p>
            <a:pPr lvl="0"/>
            <a:endParaRPr lang="en-US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b="1" dirty="0" smtClean="0">
                <a:solidFill>
                  <a:prstClr val="black"/>
                </a:solidFill>
                <a:latin typeface="Trebuchet MS" pitchFamily="34" charset="0"/>
              </a:rPr>
              <a:t>CCI Dobrich – leader de </a:t>
            </a:r>
            <a:r>
              <a:rPr lang="en-US" b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Trebuchet MS" pitchFamily="34" charset="0"/>
              </a:rPr>
              <a:t>Tatyana 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Gicheva –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Coordonator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local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German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Germanov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– Expert </a:t>
            </a:r>
            <a:r>
              <a:rPr lang="en-US" dirty="0" err="1">
                <a:solidFill>
                  <a:prstClr val="black"/>
                </a:solidFill>
                <a:latin typeface="Trebuchet MS" panose="020B0603020202020204" pitchFamily="34" charset="0"/>
                <a:cs typeface="Arial"/>
              </a:rPr>
              <a:t>ȋ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comunicare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Georgi Kolev –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Organizator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evenimente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Veselina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Dzhenkova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–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Asistent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tehnic</a:t>
            </a: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endParaRPr lang="en-US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endParaRPr lang="en-US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EUREKA Dobrich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Trebuchet MS" pitchFamily="34" charset="0"/>
              </a:rPr>
              <a:t>Bozhanka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Sabeva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–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Coordonator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local</a:t>
            </a:r>
            <a:br>
              <a:rPr lang="en-US" dirty="0">
                <a:solidFill>
                  <a:prstClr val="black"/>
                </a:solidFill>
                <a:latin typeface="Trebuchet MS" pitchFamily="34" charset="0"/>
              </a:rPr>
            </a:b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Veselin Kavaev – Expert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tehnic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/>
            </a:r>
            <a:br>
              <a:rPr lang="en-US" dirty="0">
                <a:solidFill>
                  <a:prstClr val="black"/>
                </a:solidFill>
                <a:latin typeface="Trebuchet MS" pitchFamily="34" charset="0"/>
              </a:rPr>
            </a:b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Krasen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Sabev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– </a:t>
            </a:r>
            <a:r>
              <a:rPr lang="en-US" dirty="0" err="1">
                <a:solidFill>
                  <a:prstClr val="black"/>
                </a:solidFill>
                <a:latin typeface="Trebuchet MS" pitchFamily="34" charset="0"/>
              </a:rPr>
              <a:t>Organizator</a:t>
            </a:r>
            <a:r>
              <a:rPr lang="en-US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rebuchet MS" pitchFamily="34" charset="0"/>
              </a:rPr>
              <a:t>evenimente</a:t>
            </a:r>
            <a:endParaRPr lang="en-US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3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8035" y="2274838"/>
            <a:ext cx="1116173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rebuchet MS" panose="020B0603020202020204" pitchFamily="34" charset="0"/>
              </a:rPr>
              <a:t>Echipa </a:t>
            </a:r>
            <a:r>
              <a:rPr lang="en-US" sz="2000" b="1" dirty="0" err="1" smtClean="0">
                <a:latin typeface="Trebuchet MS" panose="020B0603020202020204" pitchFamily="34" charset="0"/>
              </a:rPr>
              <a:t>proiectului</a:t>
            </a:r>
            <a:r>
              <a:rPr lang="en-US" sz="2000" b="1" dirty="0" smtClean="0">
                <a:latin typeface="Trebuchet MS" panose="020B0603020202020204" pitchFamily="34" charset="0"/>
              </a:rPr>
              <a:t> </a:t>
            </a:r>
            <a:endParaRPr lang="en-US" sz="2000" b="1" dirty="0">
              <a:latin typeface="Trebuchet MS" panose="020B0603020202020204" pitchFamily="34" charset="0"/>
            </a:endParaRPr>
          </a:p>
          <a:p>
            <a:pPr lvl="0"/>
            <a:endParaRPr lang="en-US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US" b="1" dirty="0">
              <a:latin typeface="Trebuchet MS" pitchFamily="34" charset="0"/>
            </a:endParaRPr>
          </a:p>
          <a:p>
            <a:pPr lvl="0"/>
            <a:r>
              <a:rPr lang="en-US" b="1" dirty="0">
                <a:latin typeface="Trebuchet MS" pitchFamily="34" charset="0"/>
              </a:rPr>
              <a:t>CCINA </a:t>
            </a:r>
            <a:r>
              <a:rPr lang="en-US" b="1" dirty="0" err="1">
                <a:latin typeface="Trebuchet MS" pitchFamily="34" charset="0"/>
              </a:rPr>
              <a:t>Constan</a:t>
            </a:r>
            <a:r>
              <a:rPr lang="en-GB" dirty="0">
                <a:latin typeface="Trebuchet MS" pitchFamily="34" charset="0"/>
              </a:rPr>
              <a:t>ţ</a:t>
            </a:r>
            <a:r>
              <a:rPr lang="en-US" b="1" dirty="0">
                <a:latin typeface="Trebuchet MS" pitchFamily="34" charset="0"/>
              </a:rPr>
              <a:t>a</a:t>
            </a:r>
            <a:endParaRPr lang="en-US" dirty="0">
              <a:latin typeface="Trebuchet MS" pitchFamily="34" charset="0"/>
            </a:endParaRPr>
          </a:p>
          <a:p>
            <a:pPr lvl="0"/>
            <a:endParaRPr lang="en-US" dirty="0" smtClean="0">
              <a:latin typeface="Trebuchet MS" pitchFamily="34" charset="0"/>
            </a:endParaRPr>
          </a:p>
          <a:p>
            <a:pPr lvl="0"/>
            <a:r>
              <a:rPr lang="en-US" dirty="0" smtClean="0">
                <a:latin typeface="Trebuchet MS" pitchFamily="34" charset="0"/>
              </a:rPr>
              <a:t>Adriana </a:t>
            </a:r>
            <a:r>
              <a:rPr lang="en-US" dirty="0">
                <a:latin typeface="Trebuchet MS" pitchFamily="34" charset="0"/>
              </a:rPr>
              <a:t>Barothi – </a:t>
            </a:r>
            <a:r>
              <a:rPr lang="en-US" dirty="0" err="1">
                <a:latin typeface="Trebuchet MS" pitchFamily="34" charset="0"/>
              </a:rPr>
              <a:t>Coordonator</a:t>
            </a:r>
            <a:r>
              <a:rPr lang="en-US" dirty="0">
                <a:latin typeface="Trebuchet MS" pitchFamily="34" charset="0"/>
              </a:rPr>
              <a:t> local</a:t>
            </a:r>
          </a:p>
          <a:p>
            <a:pPr lvl="0"/>
            <a:r>
              <a:rPr lang="en-US" dirty="0">
                <a:latin typeface="Trebuchet MS" pitchFamily="34" charset="0"/>
              </a:rPr>
              <a:t>Laura T</a:t>
            </a:r>
            <a:r>
              <a:rPr lang="vi-VN" dirty="0">
                <a:latin typeface="Trebuchet MS" pitchFamily="34" charset="0"/>
              </a:rPr>
              <a:t>î</a:t>
            </a:r>
            <a:r>
              <a:rPr lang="en-US" dirty="0" err="1">
                <a:latin typeface="Trebuchet MS" pitchFamily="34" charset="0"/>
              </a:rPr>
              <a:t>rziu</a:t>
            </a:r>
            <a:r>
              <a:rPr lang="en-US" dirty="0">
                <a:latin typeface="Trebuchet MS" pitchFamily="34" charset="0"/>
              </a:rPr>
              <a:t> – Expert </a:t>
            </a:r>
            <a:r>
              <a:rPr lang="en-US" dirty="0" err="1">
                <a:latin typeface="Trebuchet MS" pitchFamily="34" charset="0"/>
              </a:rPr>
              <a:t>tehnic</a:t>
            </a:r>
            <a:endParaRPr lang="en-US" dirty="0">
              <a:latin typeface="Trebuchet MS" pitchFamily="34" charset="0"/>
            </a:endParaRPr>
          </a:p>
          <a:p>
            <a:pPr lvl="0"/>
            <a:r>
              <a:rPr lang="en-US" dirty="0">
                <a:latin typeface="Trebuchet MS" pitchFamily="34" charset="0"/>
              </a:rPr>
              <a:t>Cristina Zaharia – </a:t>
            </a:r>
            <a:r>
              <a:rPr lang="en-US" dirty="0" err="1">
                <a:latin typeface="Trebuchet MS" pitchFamily="34" charset="0"/>
              </a:rPr>
              <a:t>Organizator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evenimente</a:t>
            </a:r>
            <a:endParaRPr lang="en-US" dirty="0">
              <a:latin typeface="Trebuchet MS" pitchFamily="34" charset="0"/>
            </a:endParaRPr>
          </a:p>
          <a:p>
            <a:pPr lvl="0"/>
            <a:endParaRPr lang="en-US" b="1" dirty="0">
              <a:latin typeface="Trebuchet MS" pitchFamily="34" charset="0"/>
            </a:endParaRPr>
          </a:p>
          <a:p>
            <a:endParaRPr lang="en-US" b="1" dirty="0" smtClean="0">
              <a:latin typeface="Trebuchet MS" pitchFamily="34" charset="0"/>
            </a:endParaRPr>
          </a:p>
          <a:p>
            <a:r>
              <a:rPr lang="en-US" b="1" dirty="0" err="1" smtClean="0">
                <a:latin typeface="Trebuchet MS" pitchFamily="34" charset="0"/>
              </a:rPr>
              <a:t>Detalii</a:t>
            </a:r>
            <a:r>
              <a:rPr lang="en-US" b="1" dirty="0" smtClean="0">
                <a:latin typeface="Trebuchet MS" pitchFamily="34" charset="0"/>
              </a:rPr>
              <a:t> </a:t>
            </a:r>
            <a:r>
              <a:rPr lang="en-US" b="1" dirty="0" err="1" smtClean="0">
                <a:latin typeface="Trebuchet MS" pitchFamily="34" charset="0"/>
              </a:rPr>
              <a:t>despre</a:t>
            </a:r>
            <a:r>
              <a:rPr lang="en-US" b="1" dirty="0" smtClean="0">
                <a:latin typeface="Trebuchet MS" pitchFamily="34" charset="0"/>
              </a:rPr>
              <a:t> </a:t>
            </a:r>
            <a:r>
              <a:rPr lang="en-US" b="1" dirty="0" err="1" smtClean="0">
                <a:latin typeface="Trebuchet MS" pitchFamily="34" charset="0"/>
              </a:rPr>
              <a:t>proiect</a:t>
            </a:r>
            <a:r>
              <a:rPr lang="en-US" b="1" dirty="0" smtClean="0">
                <a:latin typeface="Trebuchet MS" pitchFamily="34" charset="0"/>
              </a:rPr>
              <a:t> se pot </a:t>
            </a:r>
            <a:r>
              <a:rPr lang="en-US" b="1" dirty="0" err="1" smtClean="0">
                <a:latin typeface="Trebuchet MS" pitchFamily="34" charset="0"/>
              </a:rPr>
              <a:t>obtine</a:t>
            </a:r>
            <a:r>
              <a:rPr lang="en-US" b="1" dirty="0" smtClean="0">
                <a:latin typeface="Trebuchet MS" pitchFamily="34" charset="0"/>
              </a:rPr>
              <a:t> la CCINA</a:t>
            </a:r>
          </a:p>
          <a:p>
            <a:r>
              <a:rPr lang="en-US" b="1" dirty="0" err="1" smtClean="0">
                <a:latin typeface="Trebuchet MS" pitchFamily="34" charset="0"/>
              </a:rPr>
              <a:t>telefon</a:t>
            </a:r>
            <a:r>
              <a:rPr lang="en-US" b="1" dirty="0" smtClean="0">
                <a:latin typeface="Trebuchet MS" pitchFamily="34" charset="0"/>
              </a:rPr>
              <a:t>: 0241-618475 </a:t>
            </a:r>
            <a:r>
              <a:rPr lang="en-US" b="1" dirty="0" err="1" smtClean="0">
                <a:latin typeface="Trebuchet MS" pitchFamily="34" charset="0"/>
              </a:rPr>
              <a:t>sau</a:t>
            </a:r>
            <a:r>
              <a:rPr lang="en-US" b="1" dirty="0" smtClean="0">
                <a:latin typeface="Trebuchet MS" pitchFamily="34" charset="0"/>
              </a:rPr>
              <a:t> 0241 – 549515</a:t>
            </a:r>
          </a:p>
          <a:p>
            <a:r>
              <a:rPr lang="en-US" b="1" dirty="0" smtClean="0">
                <a:latin typeface="Trebuchet MS" pitchFamily="34" charset="0"/>
              </a:rPr>
              <a:t>email: </a:t>
            </a:r>
            <a:r>
              <a:rPr lang="en-US" b="1" u="sng" dirty="0" smtClean="0">
                <a:latin typeface="Trebuchet MS" pitchFamily="34" charset="0"/>
                <a:hlinkClick r:id="rId7"/>
              </a:rPr>
              <a:t>drc@ccina.ro</a:t>
            </a:r>
            <a:r>
              <a:rPr lang="en-US" b="1" u="sng" dirty="0" smtClean="0">
                <a:latin typeface="Trebuchet MS" pitchFamily="34" charset="0"/>
              </a:rPr>
              <a:t> </a:t>
            </a:r>
            <a:endParaRPr lang="en-US" b="1" u="sng" dirty="0"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GB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98965"/>
            <a:ext cx="9144000" cy="343939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V</a:t>
            </a:r>
            <a:r>
              <a:rPr lang="vi-VN" dirty="0">
                <a:latin typeface="Trebuchet MS" panose="020B0603020202020204" pitchFamily="34" charset="0"/>
              </a:rPr>
              <a:t>ă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mul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dirty="0" err="1" smtClean="0">
                <a:latin typeface="Trebuchet MS" panose="020B0603020202020204" pitchFamily="34" charset="0"/>
              </a:rPr>
              <a:t>umim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pentru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participare</a:t>
            </a:r>
            <a:r>
              <a:rPr lang="en-US" dirty="0" smtClean="0">
                <a:latin typeface="Trebuchet MS" panose="020B0603020202020204" pitchFamily="34" charset="0"/>
              </a:rPr>
              <a:t>! 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531" y="120924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146" y="1142135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373" y="4989385"/>
            <a:ext cx="187426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8901" y="6305583"/>
            <a:ext cx="65480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US" sz="1000" b="1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www.interregrobg.eu</a:t>
            </a:r>
            <a:endParaRPr lang="en-US" sz="1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Conţinutul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acestui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material nu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reprezintă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în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mod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necesar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poziţia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oficială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Uniunii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Europene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1279816"/>
            <a:ext cx="1426586" cy="53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5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2098964"/>
            <a:ext cx="11475075" cy="4005621"/>
          </a:xfrm>
        </p:spPr>
        <p:txBody>
          <a:bodyPr>
            <a:normAutofit/>
          </a:bodyPr>
          <a:lstStyle/>
          <a:p>
            <a:r>
              <a:rPr lang="en-US" sz="1800" b="1" dirty="0" err="1" smtClean="0">
                <a:latin typeface="Trebuchet MS" pitchFamily="34" charset="0"/>
              </a:rPr>
              <a:t>Programul</a:t>
            </a:r>
            <a:r>
              <a:rPr lang="en-US" sz="1800" b="1" dirty="0" smtClean="0">
                <a:latin typeface="Trebuchet MS" pitchFamily="34" charset="0"/>
              </a:rPr>
              <a:t> INTERREG </a:t>
            </a:r>
            <a:r>
              <a:rPr lang="en-US" sz="1800" b="1" dirty="0">
                <a:latin typeface="Trebuchet MS" pitchFamily="34" charset="0"/>
              </a:rPr>
              <a:t>V-A </a:t>
            </a:r>
            <a:r>
              <a:rPr lang="en-US" sz="1800" b="1" dirty="0" smtClean="0">
                <a:latin typeface="Trebuchet MS" pitchFamily="34" charset="0"/>
              </a:rPr>
              <a:t> Rom</a:t>
            </a:r>
            <a:r>
              <a:rPr lang="ro-RO" sz="1800" b="1" dirty="0">
                <a:latin typeface="Trebuchet MS" pitchFamily="34" charset="0"/>
              </a:rPr>
              <a:t>â</a:t>
            </a:r>
            <a:r>
              <a:rPr lang="en-US" sz="1800" b="1" dirty="0" err="1">
                <a:latin typeface="Trebuchet MS" pitchFamily="34" charset="0"/>
              </a:rPr>
              <a:t>nia</a:t>
            </a:r>
            <a:r>
              <a:rPr lang="en-US" sz="1800" b="1" dirty="0">
                <a:latin typeface="Trebuchet MS" pitchFamily="34" charset="0"/>
              </a:rPr>
              <a:t>-Bulgaria</a:t>
            </a:r>
            <a:endParaRPr lang="ro-RO" sz="1800" b="1" dirty="0">
              <a:latin typeface="Trebuchet MS" pitchFamily="34" charset="0"/>
            </a:endParaRPr>
          </a:p>
          <a:p>
            <a:r>
              <a:rPr lang="en-US" sz="1800" b="1" dirty="0" smtClean="0">
                <a:latin typeface="Trebuchet MS" pitchFamily="34" charset="0"/>
              </a:rPr>
              <a:t>AL </a:t>
            </a:r>
            <a:r>
              <a:rPr lang="en-US" sz="1800" b="1" dirty="0">
                <a:latin typeface="Trebuchet MS" pitchFamily="34" charset="0"/>
              </a:rPr>
              <a:t>DOILEA APEL DE </a:t>
            </a:r>
            <a:r>
              <a:rPr lang="en-US" sz="1800" b="1" dirty="0" smtClean="0">
                <a:latin typeface="Trebuchet MS" pitchFamily="34" charset="0"/>
              </a:rPr>
              <a:t>PROIECTE</a:t>
            </a:r>
          </a:p>
          <a:p>
            <a:endParaRPr lang="en-US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fontAlgn="ctr"/>
            <a:endParaRPr lang="en-US" sz="1000" dirty="0"/>
          </a:p>
          <a:p>
            <a:pPr fontAlgn="ctr"/>
            <a:endParaRPr lang="en-US" sz="10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791273"/>
            <a:ext cx="1246096" cy="56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62600"/>
              </p:ext>
            </p:extLst>
          </p:nvPr>
        </p:nvGraphicFramePr>
        <p:xfrm>
          <a:off x="1413164" y="2763983"/>
          <a:ext cx="9601201" cy="2265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226"/>
                <a:gridCol w="1672547"/>
                <a:gridCol w="1880088"/>
                <a:gridCol w="2539340"/>
              </a:tblGrid>
              <a:tr h="486222">
                <a:tc rowSpan="2">
                  <a:txBody>
                    <a:bodyPr/>
                    <a:lstStyle/>
                    <a:p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rebuchet MS" panose="020B0603020202020204" pitchFamily="34" charset="0"/>
                        </a:rPr>
                        <a:t>Buget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(EUR)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Dura</a:t>
                      </a:r>
                      <a:r>
                        <a:rPr lang="ro-RO" sz="1200" dirty="0" err="1" smtClean="0">
                          <a:latin typeface="Trebuchet MS" panose="020B0603020202020204" pitchFamily="34" charset="0"/>
                        </a:rPr>
                        <a:t>tă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</a:t>
                      </a:r>
                      <a:endParaRPr lang="ro-RO" sz="1200" dirty="0" smtClean="0"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(max. 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luni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)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</a:tr>
              <a:tr h="3083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Soft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Hard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Soft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/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Hard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</a:tr>
              <a:tr h="68071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AP 4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-</a:t>
                      </a:r>
                      <a:r>
                        <a:rPr lang="ro-RO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Încurajarea integrării zonei transfrontaliere în privinţa ocupării şi mobilităţii forţei de muncă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100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000</a:t>
                      </a:r>
                      <a:r>
                        <a:rPr lang="ro-RO" sz="1200" baseline="0" dirty="0" smtClean="0">
                          <a:latin typeface="Trebuchet MS" panose="020B0603020202020204" pitchFamily="34" charset="0"/>
                        </a:rPr>
                        <a:t> – 750</a:t>
                      </a:r>
                      <a:r>
                        <a:rPr lang="en-US" sz="1200" baseline="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baseline="0" dirty="0" smtClean="0">
                          <a:latin typeface="Trebuchet MS" panose="020B0603020202020204" pitchFamily="34" charset="0"/>
                        </a:rPr>
                        <a:t>000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200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000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– 1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.5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mil.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anchor="ctr"/>
                </a:tc>
              </a:tr>
              <a:tr h="789934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</a:t>
                      </a:r>
                      <a:r>
                        <a:rPr lang="ro-RO" sz="12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P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ro-RO" sz="12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-</a:t>
                      </a:r>
                      <a:r>
                        <a:rPr lang="ro-RO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Creșterea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capacității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de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cooperare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și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a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eficienței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instituțiilor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publice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în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contextul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cooperării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transfrontaliere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100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000</a:t>
                      </a:r>
                      <a:r>
                        <a:rPr lang="ro-RO" sz="1200" baseline="0" dirty="0" smtClean="0">
                          <a:latin typeface="Trebuchet MS" panose="020B0603020202020204" pitchFamily="34" charset="0"/>
                        </a:rPr>
                        <a:t> – 750</a:t>
                      </a:r>
                      <a:r>
                        <a:rPr lang="en-US" sz="1200" baseline="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baseline="0" dirty="0" smtClean="0">
                          <a:latin typeface="Trebuchet MS" panose="020B0603020202020204" pitchFamily="34" charset="0"/>
                        </a:rPr>
                        <a:t>000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200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.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000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– 1</a:t>
                      </a:r>
                      <a:r>
                        <a:rPr lang="ro-RO" sz="1200" dirty="0" smtClean="0">
                          <a:latin typeface="Trebuchet MS" panose="020B0603020202020204" pitchFamily="34" charset="0"/>
                        </a:rPr>
                        <a:t>.5</a:t>
                      </a:r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 mil.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05302" y="5071158"/>
            <a:ext cx="7796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Trebuchet MS" pitchFamily="34" charset="0"/>
              </a:rPr>
              <a:t>85% </a:t>
            </a:r>
            <a:r>
              <a:rPr lang="ro-RO" sz="1600" b="1" i="1" dirty="0" smtClean="0">
                <a:latin typeface="Trebuchet MS" pitchFamily="34" charset="0"/>
              </a:rPr>
              <a:t>FEDR</a:t>
            </a:r>
            <a:r>
              <a:rPr lang="en-US" sz="1600" b="1" i="1" dirty="0" smtClean="0">
                <a:latin typeface="Trebuchet MS" pitchFamily="34" charset="0"/>
              </a:rPr>
              <a:t>, 13% </a:t>
            </a:r>
            <a:r>
              <a:rPr lang="ro-RO" sz="1600" b="1" i="1" dirty="0" smtClean="0">
                <a:latin typeface="Trebuchet MS" pitchFamily="34" charset="0"/>
              </a:rPr>
              <a:t>c</a:t>
            </a:r>
            <a:r>
              <a:rPr lang="en-US" sz="1600" b="1" i="1" dirty="0" smtClean="0">
                <a:latin typeface="Trebuchet MS" pitchFamily="34" charset="0"/>
              </a:rPr>
              <a:t>o-</a:t>
            </a:r>
            <a:r>
              <a:rPr lang="en-US" sz="1600" b="1" i="1" dirty="0" err="1" smtClean="0">
                <a:latin typeface="Trebuchet MS" pitchFamily="34" charset="0"/>
              </a:rPr>
              <a:t>finan</a:t>
            </a:r>
            <a:r>
              <a:rPr lang="ro-RO" sz="1600" b="1" i="1" dirty="0" smtClean="0">
                <a:latin typeface="Trebuchet MS" pitchFamily="34" charset="0"/>
              </a:rPr>
              <a:t>țare națională</a:t>
            </a:r>
            <a:r>
              <a:rPr lang="en-US" sz="1600" b="1" i="1" dirty="0" smtClean="0">
                <a:latin typeface="Trebuchet MS" pitchFamily="34" charset="0"/>
              </a:rPr>
              <a:t>, 2% </a:t>
            </a:r>
            <a:r>
              <a:rPr lang="ro-RO" sz="1600" b="1" i="1" dirty="0" smtClean="0">
                <a:latin typeface="Trebuchet MS" pitchFamily="34" charset="0"/>
              </a:rPr>
              <a:t>contribuție proprie</a:t>
            </a:r>
            <a:endParaRPr lang="en-US" sz="16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4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 fontScale="70000" lnSpcReduction="20000"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o-RO" altLang="en-US" sz="2900" b="1" dirty="0" smtClean="0">
                <a:latin typeface="Trebuchet MS" pitchFamily="34" charset="0"/>
              </a:rPr>
              <a:t>AXA </a:t>
            </a:r>
            <a:r>
              <a:rPr lang="ro-RO" altLang="en-US" sz="2900" b="1" dirty="0">
                <a:latin typeface="Trebuchet MS" pitchFamily="34" charset="0"/>
              </a:rPr>
              <a:t>PRIORITARĂ </a:t>
            </a:r>
            <a:r>
              <a:rPr lang="ro-RO" altLang="en-US" sz="2900" b="1" dirty="0" smtClean="0">
                <a:latin typeface="Trebuchet MS" pitchFamily="34" charset="0"/>
              </a:rPr>
              <a:t>4</a:t>
            </a:r>
            <a:r>
              <a:rPr lang="en-US" altLang="en-US" sz="2900" b="1" dirty="0" smtClean="0">
                <a:latin typeface="Trebuchet MS" pitchFamily="34" charset="0"/>
              </a:rPr>
              <a:t> -  </a:t>
            </a:r>
            <a:r>
              <a:rPr lang="ro-RO" altLang="en-US" sz="2900" b="1" dirty="0" smtClean="0">
                <a:latin typeface="Trebuchet MS" pitchFamily="34" charset="0"/>
              </a:rPr>
              <a:t>O </a:t>
            </a:r>
            <a:r>
              <a:rPr lang="ro-RO" altLang="en-US" sz="2900" b="1" dirty="0">
                <a:latin typeface="Trebuchet MS" pitchFamily="34" charset="0"/>
              </a:rPr>
              <a:t>regiune calificată și inclusivă </a:t>
            </a:r>
            <a:r>
              <a:rPr lang="en-US" sz="2900" b="1" dirty="0">
                <a:latin typeface="Trebuchet MS" pitchFamily="34" charset="0"/>
              </a:rPr>
              <a:t>(</a:t>
            </a:r>
            <a:r>
              <a:rPr lang="ro-RO" sz="2900" b="1" dirty="0" smtClean="0">
                <a:latin typeface="Trebuchet MS" pitchFamily="34" charset="0"/>
              </a:rPr>
              <a:t>17</a:t>
            </a:r>
            <a:r>
              <a:rPr lang="en-US" sz="2900" b="1" dirty="0" smtClean="0">
                <a:latin typeface="Trebuchet MS" pitchFamily="34" charset="0"/>
              </a:rPr>
              <a:t>.</a:t>
            </a:r>
            <a:r>
              <a:rPr lang="ro-RO" sz="2900" b="1" dirty="0" smtClean="0">
                <a:latin typeface="Trebuchet MS" pitchFamily="34" charset="0"/>
              </a:rPr>
              <a:t>767</a:t>
            </a:r>
            <a:r>
              <a:rPr lang="en-US" sz="2900" b="1" dirty="0" smtClean="0">
                <a:latin typeface="Trebuchet MS" pitchFamily="34" charset="0"/>
              </a:rPr>
              <a:t>.</a:t>
            </a:r>
            <a:r>
              <a:rPr lang="ro-RO" sz="2900" b="1" dirty="0" smtClean="0">
                <a:latin typeface="Trebuchet MS" pitchFamily="34" charset="0"/>
              </a:rPr>
              <a:t>279</a:t>
            </a:r>
            <a:r>
              <a:rPr lang="en-US" sz="2900" b="1" dirty="0" smtClean="0">
                <a:latin typeface="Trebuchet MS" pitchFamily="34" charset="0"/>
              </a:rPr>
              <a:t> euro)</a:t>
            </a:r>
          </a:p>
          <a:p>
            <a:pPr algn="l">
              <a:lnSpc>
                <a:spcPct val="80000"/>
              </a:lnSpc>
              <a:defRPr/>
            </a:pPr>
            <a:r>
              <a:rPr lang="ro-RO" sz="2900" b="1" dirty="0" smtClean="0">
                <a:latin typeface="Trebuchet MS" pitchFamily="34" charset="0"/>
              </a:rPr>
              <a:t>Activități</a:t>
            </a:r>
            <a:r>
              <a:rPr lang="en-US" sz="2900" b="1" dirty="0" smtClean="0">
                <a:latin typeface="Trebuchet MS" pitchFamily="34" charset="0"/>
              </a:rPr>
              <a:t> </a:t>
            </a:r>
            <a:r>
              <a:rPr lang="en-US" sz="2900" b="1" dirty="0" err="1" smtClean="0">
                <a:latin typeface="Trebuchet MS" pitchFamily="34" charset="0"/>
              </a:rPr>
              <a:t>eligibile</a:t>
            </a:r>
            <a:r>
              <a:rPr lang="en-US" sz="2900" dirty="0" smtClean="0">
                <a:latin typeface="Trebuchet MS" pitchFamily="34" charset="0"/>
              </a:rPr>
              <a:t>:</a:t>
            </a:r>
            <a:endParaRPr lang="ro-RO" sz="2900" dirty="0">
              <a:latin typeface="Trebuchet MS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dezvoltarea </a:t>
            </a:r>
            <a:r>
              <a:rPr lang="ro-RO" sz="2600" dirty="0">
                <a:latin typeface="Trebuchet MS" pitchFamily="34" charset="0"/>
              </a:rPr>
              <a:t>de strategii, planuri și studii comune referitoare la mobilitatea transfrontalieră;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col</a:t>
            </a:r>
            <a:r>
              <a:rPr lang="en-US" sz="2600" dirty="0" smtClean="0">
                <a:latin typeface="Trebuchet MS" pitchFamily="34" charset="0"/>
              </a:rPr>
              <a:t>a</a:t>
            </a:r>
            <a:r>
              <a:rPr lang="ro-RO" sz="2600" dirty="0" smtClean="0">
                <a:latin typeface="Trebuchet MS" pitchFamily="34" charset="0"/>
              </a:rPr>
              <a:t>borare </a:t>
            </a:r>
            <a:r>
              <a:rPr lang="ro-RO" sz="2600" dirty="0">
                <a:latin typeface="Trebuchet MS" pitchFamily="34" charset="0"/>
              </a:rPr>
              <a:t>în oferirea de servicii angajatorilor și stabilirea de parteneriate cu instituțiile de învățământ și alte servicii de ocupare;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dezvoltarea </a:t>
            </a:r>
            <a:r>
              <a:rPr lang="ro-RO" sz="2600" dirty="0">
                <a:latin typeface="Trebuchet MS" pitchFamily="34" charset="0"/>
              </a:rPr>
              <a:t>și asigurarea de programe speciale comune de formare profesională/vocaţională;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acțiuni </a:t>
            </a:r>
            <a:r>
              <a:rPr lang="ro-RO" sz="2600" dirty="0">
                <a:latin typeface="Trebuchet MS" pitchFamily="34" charset="0"/>
              </a:rPr>
              <a:t>de conștientizare a oportunităților de ocupare din zona transfrontalieră;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crearea/dezvoltarea </a:t>
            </a:r>
            <a:r>
              <a:rPr lang="ro-RO" sz="2600" dirty="0">
                <a:latin typeface="Trebuchet MS" pitchFamily="34" charset="0"/>
              </a:rPr>
              <a:t>infrastructurii pentru creșterea mobilității forței de muncă;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strategii </a:t>
            </a:r>
            <a:r>
              <a:rPr lang="ro-RO" sz="2600" dirty="0">
                <a:latin typeface="Trebuchet MS" pitchFamily="34" charset="0"/>
              </a:rPr>
              <a:t>și măsuri pentru incluziunea pe piața muncii a categoriilor de populație defavorizate;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furnizarea </a:t>
            </a:r>
            <a:r>
              <a:rPr lang="ro-RO" sz="2600" dirty="0">
                <a:latin typeface="Trebuchet MS" pitchFamily="34" charset="0"/>
              </a:rPr>
              <a:t>de informații și consultanță pentru navetiștii transfrontalieri și potențiali angajatori prin crearea și dezvoltarea de baze de date comune;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600" dirty="0" smtClean="0">
                <a:latin typeface="Trebuchet MS" pitchFamily="34" charset="0"/>
              </a:rPr>
              <a:t>- </a:t>
            </a:r>
            <a:r>
              <a:rPr lang="ro-RO" sz="2600" dirty="0" smtClean="0">
                <a:latin typeface="Trebuchet MS" pitchFamily="34" charset="0"/>
              </a:rPr>
              <a:t>crearea </a:t>
            </a:r>
            <a:r>
              <a:rPr lang="ro-RO" sz="2600" dirty="0">
                <a:latin typeface="Trebuchet MS" pitchFamily="34" charset="0"/>
              </a:rPr>
              <a:t>și dezvoltarea incubatoarelor de afaceri transfrontaliere și a incubatoarelor virtuale pentru promovarea angajării personalului de ambele părți ale frontierei.</a:t>
            </a: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5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sz="2000" b="1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o-RO" altLang="en-US" sz="2000" b="1" dirty="0" smtClean="0">
                <a:latin typeface="Trebuchet MS" pitchFamily="34" charset="0"/>
              </a:rPr>
              <a:t>Aria eligibilă</a:t>
            </a:r>
            <a:r>
              <a:rPr lang="en-US" altLang="en-US" sz="2000" b="1" dirty="0" smtClean="0">
                <a:latin typeface="Trebuchet MS" pitchFamily="34" charset="0"/>
              </a:rPr>
              <a:t> a </a:t>
            </a:r>
            <a:r>
              <a:rPr lang="en-US" altLang="en-US" sz="2000" b="1" dirty="0" err="1" smtClean="0">
                <a:latin typeface="Trebuchet MS" pitchFamily="34" charset="0"/>
              </a:rPr>
              <a:t>programului</a:t>
            </a:r>
            <a:endParaRPr lang="en-US" altLang="en-US" sz="2000" b="1" dirty="0" smtClean="0">
              <a:latin typeface="Trebuchet MS" pitchFamily="34" charset="0"/>
            </a:endParaRPr>
          </a:p>
          <a:p>
            <a:pPr marL="285750" indent="-285750" algn="just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vi-VN" sz="2000" dirty="0" smtClean="0">
                <a:latin typeface="Trebuchet MS" pitchFamily="34" charset="0"/>
              </a:rPr>
              <a:t>7 </a:t>
            </a:r>
            <a:r>
              <a:rPr lang="ro-RO" sz="2000" dirty="0">
                <a:latin typeface="Trebuchet MS" pitchFamily="34" charset="0"/>
              </a:rPr>
              <a:t>județe în</a:t>
            </a:r>
            <a:r>
              <a:rPr lang="vi-VN" sz="2000" dirty="0">
                <a:latin typeface="Trebuchet MS" pitchFamily="34" charset="0"/>
              </a:rPr>
              <a:t> Romania (Constanța, Călărași</a:t>
            </a:r>
            <a:r>
              <a:rPr lang="en-US" sz="2000" dirty="0">
                <a:latin typeface="Trebuchet MS" pitchFamily="34" charset="0"/>
              </a:rPr>
              <a:t>,</a:t>
            </a:r>
            <a:r>
              <a:rPr lang="vi-VN" sz="2000" dirty="0">
                <a:latin typeface="Trebuchet MS" pitchFamily="34" charset="0"/>
              </a:rPr>
              <a:t> Giurgiu, Teleorman, Olt, Dolj, Mehedinți)</a:t>
            </a:r>
            <a:endParaRPr lang="en-US" sz="2000" dirty="0">
              <a:latin typeface="Trebuchet MS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ro-RO" sz="2000" dirty="0">
              <a:latin typeface="Trebuchet MS" pitchFamily="34" charset="0"/>
            </a:endParaRPr>
          </a:p>
          <a:p>
            <a:pPr marL="285750" indent="-285750" algn="just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vi-VN" sz="2000" dirty="0">
                <a:latin typeface="Trebuchet MS" pitchFamily="34" charset="0"/>
              </a:rPr>
              <a:t>8 district</a:t>
            </a:r>
            <a:r>
              <a:rPr lang="ro-RO" sz="2000" dirty="0">
                <a:latin typeface="Trebuchet MS" pitchFamily="34" charset="0"/>
              </a:rPr>
              <a:t>e</a:t>
            </a:r>
            <a:r>
              <a:rPr lang="vi-VN" sz="2000" dirty="0">
                <a:latin typeface="Trebuchet MS" pitchFamily="34" charset="0"/>
              </a:rPr>
              <a:t> </a:t>
            </a:r>
            <a:r>
              <a:rPr lang="ro-RO" sz="2000" dirty="0">
                <a:latin typeface="Trebuchet MS" pitchFamily="34" charset="0"/>
              </a:rPr>
              <a:t>î</a:t>
            </a:r>
            <a:r>
              <a:rPr lang="vi-VN" sz="2000" dirty="0">
                <a:latin typeface="Trebuchet MS" pitchFamily="34" charset="0"/>
              </a:rPr>
              <a:t>n Bulgaria (Vidin, Vratsa, Montana, Pleven, Veliko Tarnovo, Ruse, Silistra, </a:t>
            </a:r>
            <a:r>
              <a:rPr lang="vi-VN" sz="2000" dirty="0" smtClean="0">
                <a:latin typeface="Trebuchet MS" pitchFamily="34" charset="0"/>
              </a:rPr>
              <a:t>Dobrich</a:t>
            </a:r>
            <a:r>
              <a:rPr lang="en-US" sz="2000" dirty="0" smtClean="0">
                <a:latin typeface="Trebuchet MS" pitchFamily="34" charset="0"/>
              </a:rPr>
              <a:t>)</a:t>
            </a:r>
            <a:endParaRPr lang="en-US" sz="2000" dirty="0">
              <a:latin typeface="Trebuchet MS" panose="020B0603020202020204" pitchFamily="34" charset="0"/>
            </a:endParaRPr>
          </a:p>
          <a:p>
            <a:endParaRPr lang="en-US" sz="2200" dirty="0" smtClean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27" y="3013364"/>
            <a:ext cx="4727864" cy="545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2098964"/>
            <a:ext cx="11475075" cy="4005621"/>
          </a:xfrm>
        </p:spPr>
        <p:txBody>
          <a:bodyPr>
            <a:normAutofit fontScale="92500" lnSpcReduction="20000"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Titlul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r>
              <a:rPr lang="en-GB" sz="2600" dirty="0">
                <a:solidFill>
                  <a:prstClr val="black"/>
                </a:solidFill>
                <a:latin typeface="Trebuchet MS" pitchFamily="34" charset="0"/>
              </a:rPr>
              <a:t>: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 </a:t>
            </a:r>
            <a:endParaRPr lang="en-GB" sz="26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 err="1" smtClean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Promovarea</a:t>
            </a:r>
            <a:r>
              <a:rPr lang="en-US" sz="26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mobilităţii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forţei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în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rândul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angajaţilor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şi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persoanelor</a:t>
            </a:r>
            <a:r>
              <a:rPr lang="en-US" sz="2600" dirty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 inactive </a:t>
            </a:r>
            <a:r>
              <a:rPr lang="en-US" sz="26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/>
                <a:cs typeface="Times New Roman"/>
              </a:rPr>
              <a:t>- 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MOWE UP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Finantare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prin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programul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Interreg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V-a Romania-Bulgaria</a:t>
            </a:r>
            <a:endParaRPr lang="en-US" sz="26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Axa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prioritara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nr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. 4</a:t>
            </a:r>
            <a:r>
              <a:rPr lang="en-GB" sz="2600" dirty="0">
                <a:solidFill>
                  <a:prstClr val="black"/>
                </a:solidFill>
                <a:latin typeface="Trebuchet MS" pitchFamily="34" charset="0"/>
              </a:rPr>
              <a:t>: O </a:t>
            </a:r>
            <a:r>
              <a:rPr lang="en-GB" sz="2600" dirty="0" err="1">
                <a:solidFill>
                  <a:prstClr val="black"/>
                </a:solidFill>
                <a:latin typeface="Trebuchet MS" pitchFamily="34" charset="0"/>
              </a:rPr>
              <a:t>regiune</a:t>
            </a:r>
            <a:r>
              <a:rPr lang="en-GB" sz="26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dirty="0" err="1">
                <a:solidFill>
                  <a:prstClr val="black"/>
                </a:solidFill>
                <a:latin typeface="Trebuchet MS" pitchFamily="34" charset="0"/>
              </a:rPr>
              <a:t>calificat</a:t>
            </a:r>
            <a:r>
              <a:rPr lang="vi-VN" sz="26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6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600" dirty="0">
                <a:solidFill>
                  <a:prstClr val="black"/>
                </a:solidFill>
                <a:latin typeface="Trebuchet MS" pitchFamily="34" charset="0"/>
              </a:rPr>
              <a:t>ş</a:t>
            </a:r>
            <a:r>
              <a:rPr lang="en-GB" sz="2600" dirty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en-GB" sz="2600" dirty="0" err="1">
                <a:solidFill>
                  <a:prstClr val="black"/>
                </a:solidFill>
                <a:latin typeface="Trebuchet MS" pitchFamily="34" charset="0"/>
              </a:rPr>
              <a:t>inclusiv</a:t>
            </a:r>
            <a:r>
              <a:rPr lang="vi-VN" sz="26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6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endParaRPr lang="en-US" sz="26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Obiectivul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specific </a:t>
            </a: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axei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prioritare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4.1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vi-VN" sz="2600" dirty="0">
                <a:solidFill>
                  <a:prstClr val="black"/>
                </a:solidFill>
                <a:latin typeface="Trebuchet MS" pitchFamily="34" charset="0"/>
              </a:rPr>
              <a:t>„Încurajarea integrării zonei transfrontaliere în </a:t>
            </a:r>
            <a:r>
              <a:rPr lang="en-US" sz="2600" dirty="0" err="1" smtClean="0">
                <a:solidFill>
                  <a:prstClr val="black"/>
                </a:solidFill>
                <a:latin typeface="Trebuchet MS" pitchFamily="34" charset="0"/>
              </a:rPr>
              <a:t>privinta</a:t>
            </a:r>
            <a:r>
              <a:rPr lang="en-US" sz="26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rebuchet MS" pitchFamily="34" charset="0"/>
              </a:rPr>
              <a:t>ocuparii</a:t>
            </a:r>
            <a:r>
              <a:rPr lang="en-US" sz="2600" dirty="0" smtClean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US" sz="2600" dirty="0" err="1" smtClean="0">
                <a:solidFill>
                  <a:prstClr val="black"/>
                </a:solidFill>
                <a:latin typeface="Trebuchet MS" pitchFamily="34" charset="0"/>
              </a:rPr>
              <a:t>mobilitatii</a:t>
            </a:r>
            <a:r>
              <a:rPr lang="en-US" sz="26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rebuchet MS" pitchFamily="34" charset="0"/>
              </a:rPr>
              <a:t>fortei</a:t>
            </a:r>
            <a:r>
              <a:rPr lang="en-US" sz="2600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600" dirty="0" err="1" smtClean="0">
                <a:solidFill>
                  <a:prstClr val="black"/>
                </a:solidFill>
                <a:latin typeface="Trebuchet MS" pitchFamily="34" charset="0"/>
              </a:rPr>
              <a:t>munca</a:t>
            </a:r>
            <a:r>
              <a:rPr lang="vi-VN" sz="2600" dirty="0" smtClean="0">
                <a:solidFill>
                  <a:prstClr val="black"/>
                </a:solidFill>
                <a:latin typeface="Trebuchet MS" pitchFamily="34" charset="0"/>
              </a:rPr>
              <a:t>“</a:t>
            </a:r>
            <a:endParaRPr lang="en-GB" sz="26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Tipul</a:t>
            </a:r>
            <a:r>
              <a:rPr lang="en-GB" sz="26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600" b="1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r>
              <a:rPr lang="en-GB" sz="2600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Soft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Perioada</a:t>
            </a:r>
            <a:r>
              <a:rPr lang="en-GB" sz="2600" b="1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600" b="1" dirty="0" err="1" smtClean="0">
                <a:solidFill>
                  <a:prstClr val="black"/>
                </a:solidFill>
                <a:latin typeface="Trebuchet MS" pitchFamily="34" charset="0"/>
              </a:rPr>
              <a:t>implementare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GB" sz="2600" dirty="0" err="1" smtClean="0">
                <a:solidFill>
                  <a:prstClr val="black"/>
                </a:solidFill>
                <a:latin typeface="Trebuchet MS" pitchFamily="34" charset="0"/>
              </a:rPr>
              <a:t>mai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 2017 – </a:t>
            </a:r>
            <a:r>
              <a:rPr lang="en-GB" sz="2600" dirty="0" err="1" smtClean="0">
                <a:solidFill>
                  <a:prstClr val="black"/>
                </a:solidFill>
                <a:latin typeface="Trebuchet MS" pitchFamily="34" charset="0"/>
              </a:rPr>
              <a:t>mai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 2019 (24 </a:t>
            </a:r>
            <a:r>
              <a:rPr lang="en-GB" sz="2600" dirty="0" err="1" smtClean="0">
                <a:solidFill>
                  <a:prstClr val="black"/>
                </a:solidFill>
                <a:latin typeface="Trebuchet MS" pitchFamily="34" charset="0"/>
              </a:rPr>
              <a:t>luni</a:t>
            </a:r>
            <a:r>
              <a:rPr lang="en-GB" sz="2600" dirty="0" smtClean="0">
                <a:solidFill>
                  <a:prstClr val="black"/>
                </a:solidFill>
                <a:latin typeface="Trebuchet MS" pitchFamily="34" charset="0"/>
              </a:rPr>
              <a:t>)</a:t>
            </a:r>
            <a:endParaRPr lang="en-US" sz="2600" dirty="0">
              <a:solidFill>
                <a:prstClr val="black"/>
              </a:solidFill>
              <a:latin typeface="Trebuchet MS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018" y="5538354"/>
            <a:ext cx="17811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72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 fontScale="92500" lnSpcReduction="20000"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800" b="1" kern="0" dirty="0" err="1">
                <a:solidFill>
                  <a:prstClr val="black"/>
                </a:solidFill>
                <a:latin typeface="Trebuchet MS" pitchFamily="34" charset="0"/>
              </a:rPr>
              <a:t>Partenerii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b="1" kern="0" dirty="0" err="1" smtClean="0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b="1" kern="0" dirty="0" smtClean="0">
                <a:solidFill>
                  <a:prstClr val="black"/>
                </a:solidFill>
                <a:latin typeface="Trebuchet MS" pitchFamily="34" charset="0"/>
              </a:rPr>
              <a:t>MOWE UP</a:t>
            </a:r>
            <a:endParaRPr lang="en-GB" sz="2800" b="1" kern="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-Camera de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Comerţ</a:t>
            </a:r>
            <a:r>
              <a:rPr lang="en-GB" sz="2800" kern="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GB" sz="2800" kern="0" dirty="0" err="1">
                <a:solidFill>
                  <a:prstClr val="black"/>
                </a:solidFill>
                <a:latin typeface="Trebuchet MS" panose="020B0603020202020204" pitchFamily="34" charset="0"/>
              </a:rPr>
              <a:t>şi</a:t>
            </a:r>
            <a:r>
              <a:rPr lang="en-GB" sz="2800" kern="0" dirty="0">
                <a:solidFill>
                  <a:prstClr val="black"/>
                </a:solidFill>
                <a:latin typeface="Trebuchet MS" panose="020B0603020202020204" pitchFamily="34" charset="0"/>
              </a:rPr>
              <a:t> Industrie Dobrich, Bulgaria – leader de </a:t>
            </a:r>
            <a:r>
              <a:rPr lang="en-GB" sz="2800" kern="0" dirty="0" err="1">
                <a:solidFill>
                  <a:prstClr val="black"/>
                </a:solidFill>
                <a:latin typeface="Trebuchet MS" panose="020B0603020202020204" pitchFamily="34" charset="0"/>
              </a:rPr>
              <a:t>proiect</a:t>
            </a:r>
            <a:endParaRPr lang="en-GB" sz="2800" kern="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Institutul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 European pentru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Turism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 Cultural EUREKA, Dobrich, Bulgaria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Camera de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Comerţ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, Industrie,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Navigaţie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Agricultur</a:t>
            </a:r>
            <a:r>
              <a:rPr lang="vi-VN" sz="2800" kern="0" dirty="0">
                <a:solidFill>
                  <a:prstClr val="black"/>
                </a:solidFill>
              </a:rPr>
              <a:t>ă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kern="0" dirty="0" err="1">
                <a:solidFill>
                  <a:prstClr val="black"/>
                </a:solidFill>
                <a:latin typeface="Trebuchet MS" pitchFamily="34" charset="0"/>
              </a:rPr>
              <a:t>Constanţa</a:t>
            </a:r>
            <a:r>
              <a:rPr lang="en-GB" sz="2800" kern="0" dirty="0">
                <a:solidFill>
                  <a:prstClr val="black"/>
                </a:solidFill>
                <a:latin typeface="Trebuchet MS" pitchFamily="34" charset="0"/>
              </a:rPr>
              <a:t>, Romania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endParaRPr lang="en-GB" sz="2800" b="1" kern="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GB" sz="2800" b="1" kern="0" dirty="0" err="1">
                <a:solidFill>
                  <a:prstClr val="black"/>
                </a:solidFill>
                <a:latin typeface="Trebuchet MS" pitchFamily="34" charset="0"/>
              </a:rPr>
              <a:t>Bugetul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 total al </a:t>
            </a:r>
            <a:r>
              <a:rPr lang="en-GB" sz="2800" b="1" kern="0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ru-RU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399</a:t>
            </a:r>
            <a:r>
              <a:rPr lang="en-US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.</a:t>
            </a:r>
            <a:r>
              <a:rPr lang="ru-RU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360</a:t>
            </a:r>
            <a:r>
              <a:rPr lang="en-US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,</a:t>
            </a:r>
            <a:r>
              <a:rPr lang="ru-RU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85 </a:t>
            </a:r>
            <a:r>
              <a:rPr lang="en-US" sz="2800" b="1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euro</a:t>
            </a:r>
            <a:endParaRPr lang="en-US" sz="2800" b="1" kern="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2800" kern="0" dirty="0">
                <a:solidFill>
                  <a:prstClr val="black"/>
                </a:solidFill>
                <a:latin typeface="Trebuchet MS" panose="020B0603020202020204" pitchFamily="34" charset="0"/>
              </a:rPr>
              <a:t>din care </a:t>
            </a:r>
            <a:r>
              <a:rPr lang="ru-RU" sz="2800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339</a:t>
            </a:r>
            <a:r>
              <a:rPr lang="en-US" sz="2800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.</a:t>
            </a:r>
            <a:r>
              <a:rPr lang="ru-RU" sz="2800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456,72 </a:t>
            </a:r>
            <a:r>
              <a:rPr lang="en-US" sz="2800" kern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euro </a:t>
            </a:r>
            <a:r>
              <a:rPr lang="vi-VN" sz="2800" kern="0" dirty="0">
                <a:solidFill>
                  <a:prstClr val="black"/>
                </a:solidFill>
              </a:rPr>
              <a:t>din Fondul European de Dezvoltare Regională</a:t>
            </a:r>
            <a:endParaRPr lang="en-GB" sz="2800" kern="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GB" sz="2800" b="1" kern="0" dirty="0" err="1">
                <a:solidFill>
                  <a:prstClr val="black"/>
                </a:solidFill>
                <a:latin typeface="Trebuchet MS" pitchFamily="34" charset="0"/>
              </a:rPr>
              <a:t>Bugetul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b="1" kern="0" dirty="0" smtClean="0">
                <a:solidFill>
                  <a:prstClr val="black"/>
                </a:solidFill>
                <a:latin typeface="Trebuchet MS" pitchFamily="34" charset="0"/>
              </a:rPr>
              <a:t>CCINA</a:t>
            </a:r>
            <a:r>
              <a:rPr lang="en-GB" sz="2800" b="1" kern="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800" b="1" kern="0" dirty="0" err="1" smtClean="0">
                <a:solidFill>
                  <a:prstClr val="black"/>
                </a:solidFill>
                <a:latin typeface="Trebuchet MS" pitchFamily="34" charset="0"/>
              </a:rPr>
              <a:t>este</a:t>
            </a:r>
            <a:r>
              <a:rPr lang="en-GB" sz="2800" b="1" kern="0" dirty="0" smtClean="0">
                <a:solidFill>
                  <a:prstClr val="black"/>
                </a:solidFill>
                <a:latin typeface="Trebuchet MS" pitchFamily="34" charset="0"/>
              </a:rPr>
              <a:t> de 117.845,96 euro din care 100.169,07 FEDR</a:t>
            </a:r>
            <a:endParaRPr lang="en-GB" sz="2800" b="1" kern="0" dirty="0">
              <a:solidFill>
                <a:prstClr val="black"/>
              </a:solidFill>
              <a:latin typeface="Trebuchet MS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0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445764"/>
            <a:ext cx="11475075" cy="5508827"/>
          </a:xfrm>
        </p:spPr>
        <p:txBody>
          <a:bodyPr>
            <a:normAutofit fontScale="55000" lnSpcReduction="20000"/>
          </a:bodyPr>
          <a:lstStyle/>
          <a:p>
            <a:endParaRPr lang="en-US" sz="4000" dirty="0" smtClean="0">
              <a:latin typeface="Trebuchet MS" panose="020B0603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err="1">
                <a:latin typeface="Trebuchet MS" panose="020B0603020202020204" pitchFamily="34" charset="0"/>
                <a:ea typeface="Calibri"/>
                <a:cs typeface="Times New Roman"/>
              </a:rPr>
              <a:t>Considerente</a:t>
            </a:r>
            <a:r>
              <a:rPr lang="en-US" sz="4000" b="1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4000" b="1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transfrontaliere</a:t>
            </a:r>
            <a:endParaRPr lang="en-US" sz="4000" b="1" dirty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Capacitatea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de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angajare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,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mobilitatea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si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spiritul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antreprenorial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întreaga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zonă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transfrontalieră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România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Bulgaria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sunt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la un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nivelul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scăzut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Posibilitatile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limitate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angajare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zona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determina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persoanele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active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sa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munceasca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in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agricultura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subzistență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sectorul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informal 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urban;</a:t>
            </a:r>
            <a:endParaRPr lang="en-US" sz="3600" dirty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11 din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cele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15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judete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si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districte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au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inregistrat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rate ale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șomajului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aproximativ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10%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sau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mult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; </a:t>
            </a:r>
            <a:endParaRPr lang="en-US" sz="3600" dirty="0" smtClean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In 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zona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romana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rata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somajului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este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cu 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30%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mare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decat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media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nationala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Romania;</a:t>
            </a:r>
            <a:endParaRPr lang="en-US" sz="3600" dirty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In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zona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transfrontaliera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bulgara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rata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somajului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este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este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mare cu 64% </a:t>
            </a:r>
            <a:r>
              <a:rPr lang="en-US" sz="36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decat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media </a:t>
            </a:r>
            <a:r>
              <a:rPr lang="en-US" sz="3600" dirty="0" err="1">
                <a:latin typeface="Trebuchet MS" panose="020B0603020202020204" pitchFamily="34" charset="0"/>
                <a:ea typeface="Calibri"/>
                <a:cs typeface="Times New Roman"/>
              </a:rPr>
              <a:t>nationala</a:t>
            </a:r>
            <a:r>
              <a:rPr lang="en-US" sz="36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3600" dirty="0" smtClean="0">
                <a:latin typeface="Trebuchet MS" panose="020B0603020202020204" pitchFamily="34" charset="0"/>
                <a:ea typeface="Calibri"/>
                <a:cs typeface="Times New Roman"/>
              </a:rPr>
              <a:t>Bulgaria.</a:t>
            </a:r>
            <a:endParaRPr lang="en-US" sz="3600" dirty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r>
              <a:rPr lang="en-US" sz="3300" dirty="0" smtClean="0"/>
              <a:t> </a:t>
            </a:r>
            <a:endParaRPr lang="en-US" sz="33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93" y="6143223"/>
            <a:ext cx="1189613" cy="40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Zonele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periferice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cele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doua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tari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România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-Bulgaria se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numără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printre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cele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sărace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din UE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din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regiunea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Dunării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ales 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in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mediul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rural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avand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o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mai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mare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nevoie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măsuri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incluzive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formare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În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ciuda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evoluțiilor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economice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pozitive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piața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muncii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continuă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să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se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confrunte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cu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dificultăți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în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crearea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oportunități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angajare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.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Acest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lucru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indică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o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nepotrivire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semnificativă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între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competențe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locuri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precum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între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localitatea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resedinta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șomerilor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localizarea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locurilor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Creșterea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generala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ocupării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forței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in special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ocuparii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forței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tinerilor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femeilor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persoanelor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în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vârstă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și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celor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defavorizate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, 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a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fost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identificata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ca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provocarea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principală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pentru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piețele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forței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de </a:t>
            </a:r>
            <a:r>
              <a:rPr lang="en-US" sz="2000" dirty="0" err="1">
                <a:latin typeface="Trebuchet MS" panose="020B0603020202020204" pitchFamily="34" charset="0"/>
                <a:ea typeface="Calibri"/>
                <a:cs typeface="Times New Roman"/>
              </a:rPr>
              <a:t>muncă</a:t>
            </a:r>
            <a:r>
              <a:rPr lang="en-US" sz="2000" dirty="0">
                <a:latin typeface="Trebuchet MS" panose="020B0603020202020204" pitchFamily="34" charset="0"/>
                <a:ea typeface="Calibri"/>
                <a:cs typeface="Times New Roman"/>
              </a:rPr>
              <a:t> din zona de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referință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, conform </a:t>
            </a:r>
            <a:r>
              <a:rPr lang="en-US" sz="2000" dirty="0" err="1" smtClean="0">
                <a:latin typeface="Trebuchet MS" panose="020B0603020202020204" pitchFamily="34" charset="0"/>
                <a:ea typeface="Calibri"/>
                <a:cs typeface="Times New Roman"/>
              </a:rPr>
              <a:t>programului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 INTERREG V-A RO </a:t>
            </a:r>
            <a:r>
              <a:rPr lang="en-US" sz="2000" dirty="0" smtClean="0">
                <a:latin typeface="Trebuchet MS" panose="020B0603020202020204" pitchFamily="34" charset="0"/>
                <a:ea typeface="Calibri"/>
                <a:cs typeface="Times New Roman"/>
              </a:rPr>
              <a:t>BG.</a:t>
            </a:r>
            <a:endParaRPr lang="en-US" sz="2000" dirty="0">
              <a:latin typeface="Trebuchet MS" panose="020B0603020202020204" pitchFamily="34" charset="0"/>
              <a:ea typeface="Calibri"/>
              <a:cs typeface="Times New Roman"/>
            </a:endParaRPr>
          </a:p>
          <a:p>
            <a:endParaRPr lang="en-US" sz="2200" dirty="0" smtClean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3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 fontScale="77500" lnSpcReduction="20000"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pPr lvl="0"/>
            <a:r>
              <a:rPr lang="en-US" sz="2800" b="1" dirty="0" err="1">
                <a:solidFill>
                  <a:prstClr val="black"/>
                </a:solidFill>
                <a:latin typeface="Trebuchet MS" pitchFamily="34" charset="0"/>
              </a:rPr>
              <a:t>Obiectivele</a:t>
            </a:r>
            <a:r>
              <a:rPr lang="en-US" sz="28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endParaRPr lang="en-US" sz="28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US" sz="28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l"/>
            <a:r>
              <a:rPr lang="en-US" sz="2800" b="1" dirty="0" err="1">
                <a:solidFill>
                  <a:prstClr val="black"/>
                </a:solidFill>
                <a:latin typeface="Trebuchet MS" pitchFamily="34" charset="0"/>
              </a:rPr>
              <a:t>Principalele</a:t>
            </a:r>
            <a:r>
              <a:rPr lang="en-US" sz="28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rebuchet MS" pitchFamily="34" charset="0"/>
              </a:rPr>
              <a:t>obiective</a:t>
            </a:r>
            <a:r>
              <a:rPr lang="en-US" sz="2800" b="1" dirty="0">
                <a:solidFill>
                  <a:prstClr val="black"/>
                </a:solidFill>
                <a:latin typeface="Trebuchet MS" pitchFamily="34" charset="0"/>
              </a:rPr>
              <a:t>:</a:t>
            </a:r>
          </a:p>
          <a:p>
            <a:pPr lvl="0" algn="just"/>
            <a:r>
              <a:rPr lang="en-GB" sz="2800" dirty="0">
                <a:solidFill>
                  <a:prstClr val="black"/>
                </a:solidFill>
                <a:latin typeface="Trebuchet MS" pitchFamily="34" charset="0"/>
              </a:rPr>
              <a:t>1.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Elaborarea şi susţinerea unei platforme web ca şi instrument pentru 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informa</a:t>
            </a:r>
            <a:r>
              <a:rPr lang="en-US" sz="2800" dirty="0" smtClean="0">
                <a:solidFill>
                  <a:prstClr val="black"/>
                </a:solidFill>
                <a:latin typeface="Trebuchet MS" pitchFamily="34" charset="0"/>
              </a:rPr>
              <a:t>re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şi sfaturi cu privire la 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carieră</a:t>
            </a:r>
            <a:r>
              <a:rPr lang="en-US" sz="2800" dirty="0" smtClean="0">
                <a:solidFill>
                  <a:prstClr val="black"/>
                </a:solidFill>
                <a:latin typeface="Trebuchet MS" pitchFamily="34" charset="0"/>
              </a:rPr>
              <a:t>;</a:t>
            </a:r>
            <a:endParaRPr lang="en-US" sz="28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800" dirty="0">
                <a:solidFill>
                  <a:prstClr val="black"/>
                </a:solidFill>
                <a:latin typeface="Trebuchet MS" pitchFamily="34" charset="0"/>
              </a:rPr>
              <a:t>2.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Contribuţie la crearea unei arii eligibile integrate din punct de vedere al angajării şi mobilităţii forţei de 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muncă</a:t>
            </a:r>
            <a:r>
              <a:rPr lang="en-US" sz="2800" dirty="0" smtClean="0">
                <a:solidFill>
                  <a:prstClr val="black"/>
                </a:solidFill>
                <a:latin typeface="Trebuchet MS" pitchFamily="34" charset="0"/>
              </a:rPr>
              <a:t>;</a:t>
            </a:r>
            <a:endParaRPr lang="en-US" sz="28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800" dirty="0">
                <a:solidFill>
                  <a:prstClr val="black"/>
                </a:solidFill>
                <a:latin typeface="Trebuchet MS" pitchFamily="34" charset="0"/>
              </a:rPr>
              <a:t>3.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Crearea unor locuri de muncă în zona transfrontalieră şi a unor oportunităţi de 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antreprenoriat</a:t>
            </a:r>
            <a:r>
              <a:rPr lang="en-US" sz="2800" dirty="0" smtClean="0">
                <a:solidFill>
                  <a:prstClr val="black"/>
                </a:solidFill>
                <a:latin typeface="Trebuchet MS" pitchFamily="34" charset="0"/>
              </a:rPr>
              <a:t>;</a:t>
            </a:r>
            <a:endParaRPr lang="en-US" sz="28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800" dirty="0">
                <a:solidFill>
                  <a:prstClr val="black"/>
                </a:solidFill>
                <a:latin typeface="Trebuchet MS" pitchFamily="34" charset="0"/>
              </a:rPr>
              <a:t>4. </a:t>
            </a:r>
            <a:r>
              <a:rPr lang="en-US" sz="2800" dirty="0" err="1" smtClean="0">
                <a:solidFill>
                  <a:prstClr val="black"/>
                </a:solidFill>
                <a:latin typeface="Trebuchet MS" pitchFamily="34" charset="0"/>
              </a:rPr>
              <a:t>Obtinerea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unor rezultate </a:t>
            </a:r>
            <a:r>
              <a:rPr lang="en-US" sz="2800" dirty="0" err="1" smtClean="0">
                <a:solidFill>
                  <a:prstClr val="black"/>
                </a:solidFill>
                <a:latin typeface="Trebuchet MS" pitchFamily="34" charset="0"/>
              </a:rPr>
              <a:t>cunatificabile</a:t>
            </a:r>
            <a:r>
              <a:rPr lang="en-US" sz="28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rebuchet MS" pitchFamily="34" charset="0"/>
              </a:rPr>
              <a:t>pentru 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a permite zonei sa fie o regiune în care</a:t>
            </a:r>
            <a:r>
              <a:rPr lang="en-US" sz="2800" dirty="0">
                <a:solidFill>
                  <a:prstClr val="black"/>
                </a:solidFill>
                <a:latin typeface="Trebuchet MS" pitchFamily="34" charset="0"/>
              </a:rPr>
              <a:t> s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ă se</a:t>
            </a:r>
            <a:r>
              <a:rPr lang="en-US" sz="28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rebuchet MS" pitchFamily="34" charset="0"/>
              </a:rPr>
              <a:t>poat</a:t>
            </a:r>
            <a:r>
              <a:rPr lang="vi-VN" sz="2800" dirty="0">
                <a:solidFill>
                  <a:prstClr val="black"/>
                </a:solidFill>
                <a:latin typeface="Trebuchet MS" pitchFamily="34" charset="0"/>
              </a:rPr>
              <a:t>ă trăi, studia şi </a:t>
            </a:r>
            <a:r>
              <a:rPr lang="en-US" sz="2800" dirty="0" err="1">
                <a:solidFill>
                  <a:prstClr val="black"/>
                </a:solidFill>
                <a:latin typeface="Trebuchet MS" pitchFamily="34" charset="0"/>
              </a:rPr>
              <a:t>lucra</a:t>
            </a:r>
            <a:r>
              <a:rPr lang="en-US" sz="2800" dirty="0">
                <a:solidFill>
                  <a:prstClr val="black"/>
                </a:solidFill>
                <a:latin typeface="Trebuchet MS" pitchFamily="34" charset="0"/>
              </a:rPr>
              <a:t>.</a:t>
            </a:r>
            <a:endParaRPr lang="bg-BG" sz="2800" dirty="0">
              <a:solidFill>
                <a:prstClr val="black"/>
              </a:solidFill>
              <a:latin typeface="Trebuchet MS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5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1029</Words>
  <Application>Microsoft Office PowerPoint</Application>
  <PresentationFormat>Widescreen</PresentationFormat>
  <Paragraphs>175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Barothi</dc:creator>
  <cp:lastModifiedBy>Adriana Barothi</cp:lastModifiedBy>
  <cp:revision>53</cp:revision>
  <cp:lastPrinted>2017-11-13T09:37:54Z</cp:lastPrinted>
  <dcterms:created xsi:type="dcterms:W3CDTF">2016-07-01T07:21:20Z</dcterms:created>
  <dcterms:modified xsi:type="dcterms:W3CDTF">2017-11-15T07:47:16Z</dcterms:modified>
</cp:coreProperties>
</file>