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48" r:id="rId2"/>
    <p:sldMasterId id="2147483649" r:id="rId3"/>
  </p:sldMasterIdLst>
  <p:notesMasterIdLst>
    <p:notesMasterId r:id="rId18"/>
  </p:notesMasterIdLst>
  <p:handoutMasterIdLst>
    <p:handoutMasterId r:id="rId19"/>
  </p:handoutMasterIdLst>
  <p:sldIdLst>
    <p:sldId id="258" r:id="rId4"/>
    <p:sldId id="302" r:id="rId5"/>
    <p:sldId id="303" r:id="rId6"/>
    <p:sldId id="304" r:id="rId7"/>
    <p:sldId id="305" r:id="rId8"/>
    <p:sldId id="298" r:id="rId9"/>
    <p:sldId id="297" r:id="rId10"/>
    <p:sldId id="306" r:id="rId11"/>
    <p:sldId id="307" r:id="rId12"/>
    <p:sldId id="310" r:id="rId13"/>
    <p:sldId id="311" r:id="rId14"/>
    <p:sldId id="312" r:id="rId15"/>
    <p:sldId id="313" r:id="rId16"/>
    <p:sldId id="259" r:id="rId17"/>
  </p:sldIdLst>
  <p:sldSz cx="9144000" cy="6858000" type="screen4x3"/>
  <p:notesSz cx="6805613" cy="99441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64B4E6"/>
    <a:srgbClr val="006491"/>
    <a:srgbClr val="6B6B6B"/>
    <a:srgbClr val="000000"/>
    <a:srgbClr val="AA7100"/>
    <a:srgbClr val="00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9244" autoAdjust="0"/>
  </p:normalViewPr>
  <p:slideViewPr>
    <p:cSldViewPr>
      <p:cViewPr>
        <p:scale>
          <a:sx n="100" d="100"/>
          <a:sy n="100" d="100"/>
        </p:scale>
        <p:origin x="-160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648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A30EE-78C4-43DE-8FD3-9B4A86C14191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4396F955-E3CE-4A62-A179-39D3B7F446DA}">
      <dgm:prSet phldrT="[Text]" custT="1"/>
      <dgm:spPr>
        <a:xfrm>
          <a:off x="2139895" y="1131392"/>
          <a:ext cx="1438048" cy="1243970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2014-2020</a:t>
          </a:r>
        </a:p>
        <a:p>
          <a:r>
            <a:rPr lang="ro-RO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PRIORITY</a:t>
          </a:r>
        </a:p>
        <a:p>
          <a:r>
            <a:rPr lang="ro-RO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SECTORS</a:t>
          </a:r>
          <a:endParaRPr lang="ro-RO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FDD4CD1-1061-4DE8-848C-A5A6DA2955E1}" type="parTrans" cxnId="{561585DC-3D82-48DB-8928-D66DFD7988B8}">
      <dgm:prSet/>
      <dgm:spPr/>
      <dgm:t>
        <a:bodyPr/>
        <a:lstStyle/>
        <a:p>
          <a:endParaRPr lang="ro-RO"/>
        </a:p>
      </dgm:t>
    </dgm:pt>
    <dgm:pt modelId="{EBE7A211-C4AB-4EB0-801F-A7FC6993ABED}" type="sibTrans" cxnId="{561585DC-3D82-48DB-8928-D66DFD7988B8}">
      <dgm:prSet/>
      <dgm:spPr/>
      <dgm:t>
        <a:bodyPr/>
        <a:lstStyle/>
        <a:p>
          <a:endParaRPr lang="ro-RO"/>
        </a:p>
      </dgm:t>
    </dgm:pt>
    <dgm:pt modelId="{C96FA1CE-1A6E-402C-8D6C-F76DC5DA05C4}">
      <dgm:prSet phldrT="[Text]" custT="1"/>
      <dgm:spPr>
        <a:xfrm>
          <a:off x="2272361" y="0"/>
          <a:ext cx="1178470" cy="1019515"/>
        </a:xfr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Automotive</a:t>
          </a:r>
          <a:endParaRPr lang="ro-RO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B058856-B5AA-4019-B496-95266694BF98}" type="parTrans" cxnId="{58355EFF-1D60-445A-A0A6-F3723C2404CD}">
      <dgm:prSet/>
      <dgm:spPr/>
      <dgm:t>
        <a:bodyPr/>
        <a:lstStyle/>
        <a:p>
          <a:endParaRPr lang="ro-RO"/>
        </a:p>
      </dgm:t>
    </dgm:pt>
    <dgm:pt modelId="{08EC35D6-6CA1-4332-8579-EB6ADB18EC70}" type="sibTrans" cxnId="{58355EFF-1D60-445A-A0A6-F3723C2404CD}">
      <dgm:prSet/>
      <dgm:spPr/>
      <dgm:t>
        <a:bodyPr/>
        <a:lstStyle/>
        <a:p>
          <a:endParaRPr lang="ro-RO"/>
        </a:p>
      </dgm:t>
    </dgm:pt>
    <dgm:pt modelId="{F3B0AF4A-7954-40EB-8A43-8E3A7651A5AC}">
      <dgm:prSet phldrT="[Text]" custT="1"/>
      <dgm:spPr>
        <a:xfrm>
          <a:off x="3353155" y="627070"/>
          <a:ext cx="1178470" cy="1019515"/>
        </a:xfrm>
        <a:solidFill>
          <a:srgbClr val="ED7D31">
            <a:hueOff val="-291073"/>
            <a:satOff val="-16786"/>
            <a:lumOff val="172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Textiles</a:t>
          </a:r>
          <a:endParaRPr lang="ro-RO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027E0FB-E53C-4C41-A485-1A72EB62CB46}" type="parTrans" cxnId="{8C0B6C84-4B02-4B08-AD25-2D83EAC2575B}">
      <dgm:prSet/>
      <dgm:spPr/>
      <dgm:t>
        <a:bodyPr/>
        <a:lstStyle/>
        <a:p>
          <a:endParaRPr lang="ro-RO"/>
        </a:p>
      </dgm:t>
    </dgm:pt>
    <dgm:pt modelId="{3A73DF54-CCFB-48FE-9873-4A1741BE478C}" type="sibTrans" cxnId="{8C0B6C84-4B02-4B08-AD25-2D83EAC2575B}">
      <dgm:prSet/>
      <dgm:spPr/>
      <dgm:t>
        <a:bodyPr/>
        <a:lstStyle/>
        <a:p>
          <a:endParaRPr lang="ro-RO"/>
        </a:p>
      </dgm:t>
    </dgm:pt>
    <dgm:pt modelId="{6B537C45-F322-4F36-836A-F7FD88F61192}">
      <dgm:prSet phldrT="[Text]" custT="1"/>
      <dgm:spPr>
        <a:xfrm>
          <a:off x="3353155" y="1859817"/>
          <a:ext cx="1178470" cy="1019515"/>
        </a:xfrm>
        <a:solidFill>
          <a:srgbClr val="ED7D31">
            <a:hueOff val="-582145"/>
            <a:satOff val="-33571"/>
            <a:lumOff val="345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IT&amp;C</a:t>
          </a:r>
          <a:endParaRPr lang="ro-RO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960B282-3875-43DE-B335-792687B583C6}" type="parTrans" cxnId="{AB4483E8-A244-423C-9015-CF4C67412EC6}">
      <dgm:prSet/>
      <dgm:spPr/>
      <dgm:t>
        <a:bodyPr/>
        <a:lstStyle/>
        <a:p>
          <a:endParaRPr lang="ro-RO"/>
        </a:p>
      </dgm:t>
    </dgm:pt>
    <dgm:pt modelId="{5D3B921C-0360-4BBA-89EB-30A497969A06}" type="sibTrans" cxnId="{AB4483E8-A244-423C-9015-CF4C67412EC6}">
      <dgm:prSet/>
      <dgm:spPr/>
      <dgm:t>
        <a:bodyPr/>
        <a:lstStyle/>
        <a:p>
          <a:endParaRPr lang="ro-RO"/>
        </a:p>
      </dgm:t>
    </dgm:pt>
    <dgm:pt modelId="{97A10AA3-01AA-48DA-99DB-D4862565DD01}">
      <dgm:prSet phldrT="[Text]" custT="1"/>
      <dgm:spPr>
        <a:xfrm>
          <a:off x="2272361" y="2487589"/>
          <a:ext cx="1178470" cy="1019515"/>
        </a:xfrm>
        <a:solidFill>
          <a:srgbClr val="ED7D31">
            <a:hueOff val="-873218"/>
            <a:satOff val="-50357"/>
            <a:lumOff val="517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Construc-tions</a:t>
          </a:r>
          <a:endParaRPr lang="ro-RO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21111C3-C8E7-4755-8F0C-6BEEAD298D3B}" type="parTrans" cxnId="{19386645-02F9-4807-9449-807EB1871464}">
      <dgm:prSet/>
      <dgm:spPr/>
      <dgm:t>
        <a:bodyPr/>
        <a:lstStyle/>
        <a:p>
          <a:endParaRPr lang="ro-RO"/>
        </a:p>
      </dgm:t>
    </dgm:pt>
    <dgm:pt modelId="{31FB4C4B-89EC-41D2-A608-3CE8E48282A4}" type="sibTrans" cxnId="{19386645-02F9-4807-9449-807EB1871464}">
      <dgm:prSet/>
      <dgm:spPr/>
      <dgm:t>
        <a:bodyPr/>
        <a:lstStyle/>
        <a:p>
          <a:endParaRPr lang="ro-RO"/>
        </a:p>
      </dgm:t>
    </dgm:pt>
    <dgm:pt modelId="{FA6FFF2E-084D-4283-9DEF-A43DDDAEA2CA}">
      <dgm:prSet phldrT="[Text]" custT="1"/>
      <dgm:spPr>
        <a:xfrm>
          <a:off x="1186549" y="1860519"/>
          <a:ext cx="1178470" cy="1019515"/>
        </a:xfrm>
        <a:solidFill>
          <a:srgbClr val="ED7D31">
            <a:hueOff val="-1164290"/>
            <a:satOff val="-67142"/>
            <a:lumOff val="690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Agro-food</a:t>
          </a:r>
          <a:endParaRPr lang="ro-RO" sz="13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7779FAE-8FC6-4C1A-BDA3-ACC93170D393}" type="parTrans" cxnId="{1196F866-21C7-47AA-B9BF-443D0E7F9D96}">
      <dgm:prSet/>
      <dgm:spPr/>
      <dgm:t>
        <a:bodyPr/>
        <a:lstStyle/>
        <a:p>
          <a:endParaRPr lang="ro-RO"/>
        </a:p>
      </dgm:t>
    </dgm:pt>
    <dgm:pt modelId="{88488D32-985A-43F7-A89C-3C3815F1EC7A}" type="sibTrans" cxnId="{1196F866-21C7-47AA-B9BF-443D0E7F9D96}">
      <dgm:prSet/>
      <dgm:spPr/>
      <dgm:t>
        <a:bodyPr/>
        <a:lstStyle/>
        <a:p>
          <a:endParaRPr lang="ro-RO"/>
        </a:p>
      </dgm:t>
    </dgm:pt>
    <dgm:pt modelId="{0D26A4C1-1504-40A0-A776-AC8C91CCBE1E}">
      <dgm:prSet phldrT="[Text]" custT="1"/>
      <dgm:spPr>
        <a:xfrm>
          <a:off x="1186549" y="625667"/>
          <a:ext cx="1178470" cy="1019515"/>
        </a:xfr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Tourism</a:t>
          </a:r>
          <a:endParaRPr lang="ro-RO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EDEAE57-2BD6-45B8-84CE-1CA60AE4247C}" type="parTrans" cxnId="{0F9FA563-BA2C-4D33-9F23-499C4BD9115A}">
      <dgm:prSet/>
      <dgm:spPr/>
      <dgm:t>
        <a:bodyPr/>
        <a:lstStyle/>
        <a:p>
          <a:endParaRPr lang="ro-RO"/>
        </a:p>
      </dgm:t>
    </dgm:pt>
    <dgm:pt modelId="{E0818846-BA60-4C3C-9B64-E1628D18CCF6}" type="sibTrans" cxnId="{0F9FA563-BA2C-4D33-9F23-499C4BD9115A}">
      <dgm:prSet/>
      <dgm:spPr/>
      <dgm:t>
        <a:bodyPr/>
        <a:lstStyle/>
        <a:p>
          <a:endParaRPr lang="ro-RO"/>
        </a:p>
      </dgm:t>
    </dgm:pt>
    <dgm:pt modelId="{A806C3B1-F9A4-4151-B3D1-B00963DD7B87}" type="pres">
      <dgm:prSet presAssocID="{666A30EE-78C4-43DE-8FD3-9B4A86C141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o-RO"/>
        </a:p>
      </dgm:t>
    </dgm:pt>
    <dgm:pt modelId="{11676D7C-4CA2-4A32-B8DD-BA4090E0FDAB}" type="pres">
      <dgm:prSet presAssocID="{4396F955-E3CE-4A62-A179-39D3B7F446DA}" presName="Parent" presStyleLbl="node0" presStyleIdx="0" presStyleCnt="1">
        <dgm:presLayoutVars>
          <dgm:chMax val="6"/>
          <dgm:chPref val="6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ro-RO"/>
        </a:p>
      </dgm:t>
    </dgm:pt>
    <dgm:pt modelId="{ECA0D715-CF80-4757-9FED-D44BD49AB578}" type="pres">
      <dgm:prSet presAssocID="{C96FA1CE-1A6E-402C-8D6C-F76DC5DA05C4}" presName="Accent1" presStyleCnt="0"/>
      <dgm:spPr/>
    </dgm:pt>
    <dgm:pt modelId="{A50E3AF0-6FCB-4DA3-B245-66EF1818C5F0}" type="pres">
      <dgm:prSet presAssocID="{C96FA1CE-1A6E-402C-8D6C-F76DC5DA05C4}" presName="Accent" presStyleLbl="bgShp" presStyleIdx="0" presStyleCnt="6"/>
      <dgm:spPr/>
    </dgm:pt>
    <dgm:pt modelId="{01B6E97C-21EF-4E4B-84BD-AA69123BAF90}" type="pres">
      <dgm:prSet presAssocID="{C96FA1CE-1A6E-402C-8D6C-F76DC5DA05C4}" presName="Child1" presStyleLbl="node1" presStyleIdx="0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ro-RO"/>
        </a:p>
      </dgm:t>
    </dgm:pt>
    <dgm:pt modelId="{32C09988-AF16-4B6F-8D9D-47FBF9D4B159}" type="pres">
      <dgm:prSet presAssocID="{F3B0AF4A-7954-40EB-8A43-8E3A7651A5AC}" presName="Accent2" presStyleCnt="0"/>
      <dgm:spPr/>
    </dgm:pt>
    <dgm:pt modelId="{ED927B04-7FA0-4FEE-B80D-91F8427F90F6}" type="pres">
      <dgm:prSet presAssocID="{F3B0AF4A-7954-40EB-8A43-8E3A7651A5AC}" presName="Accent" presStyleLbl="bgShp" presStyleIdx="1" presStyleCnt="6"/>
      <dgm:spPr>
        <a:xfrm>
          <a:off x="3040390" y="536236"/>
          <a:ext cx="542571" cy="467497"/>
        </a:xfrm>
        <a:prstGeom prst="hexagon">
          <a:avLst>
            <a:gd name="adj" fmla="val 28900"/>
            <a:gd name="vf" fmla="val 11547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o-RO"/>
        </a:p>
      </dgm:t>
    </dgm:pt>
    <dgm:pt modelId="{EE0DBAAD-85C4-43CD-91F3-A5838BC09E66}" type="pres">
      <dgm:prSet presAssocID="{F3B0AF4A-7954-40EB-8A43-8E3A7651A5AC}" presName="Child2" presStyleLbl="node1" presStyleIdx="1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ro-RO"/>
        </a:p>
      </dgm:t>
    </dgm:pt>
    <dgm:pt modelId="{75A95EC6-B84F-427A-A208-EAEAA8E68034}" type="pres">
      <dgm:prSet presAssocID="{6B537C45-F322-4F36-836A-F7FD88F61192}" presName="Accent3" presStyleCnt="0"/>
      <dgm:spPr/>
    </dgm:pt>
    <dgm:pt modelId="{4D5CBBCA-4BD5-4AD3-9268-F7DEC6D8164B}" type="pres">
      <dgm:prSet presAssocID="{6B537C45-F322-4F36-836A-F7FD88F61192}" presName="Accent" presStyleLbl="bgShp" presStyleIdx="2" presStyleCnt="6"/>
      <dgm:spPr>
        <a:xfrm>
          <a:off x="3673613" y="1410206"/>
          <a:ext cx="542571" cy="467497"/>
        </a:xfrm>
        <a:prstGeom prst="hexagon">
          <a:avLst>
            <a:gd name="adj" fmla="val 28900"/>
            <a:gd name="vf" fmla="val 11547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o-RO"/>
        </a:p>
      </dgm:t>
    </dgm:pt>
    <dgm:pt modelId="{53F1C4B0-83D4-41DA-AC66-9FC72E478D85}" type="pres">
      <dgm:prSet presAssocID="{6B537C45-F322-4F36-836A-F7FD88F61192}" presName="Child3" presStyleLbl="node1" presStyleIdx="2" presStyleCnt="6" custLinFactNeighborX="24075" custLinFactNeighborY="13521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ro-RO"/>
        </a:p>
      </dgm:t>
    </dgm:pt>
    <dgm:pt modelId="{88BF15CB-7B73-438B-80C2-6E0EF6CD5C99}" type="pres">
      <dgm:prSet presAssocID="{97A10AA3-01AA-48DA-99DB-D4862565DD01}" presName="Accent4" presStyleCnt="0"/>
      <dgm:spPr/>
    </dgm:pt>
    <dgm:pt modelId="{61CD0FE1-8DF0-40C0-9953-AFCCD44BBC01}" type="pres">
      <dgm:prSet presAssocID="{97A10AA3-01AA-48DA-99DB-D4862565DD01}" presName="Accent" presStyleLbl="bgShp" presStyleIdx="3" presStyleCnt="6"/>
      <dgm:spPr>
        <a:xfrm>
          <a:off x="3233736" y="2396755"/>
          <a:ext cx="542571" cy="467497"/>
        </a:xfrm>
        <a:prstGeom prst="hexagon">
          <a:avLst>
            <a:gd name="adj" fmla="val 28900"/>
            <a:gd name="vf" fmla="val 11547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o-RO"/>
        </a:p>
      </dgm:t>
    </dgm:pt>
    <dgm:pt modelId="{18D34317-22A1-4331-829E-E2CCB1D73D05}" type="pres">
      <dgm:prSet presAssocID="{97A10AA3-01AA-48DA-99DB-D4862565DD01}" presName="Child4" presStyleLbl="node1" presStyleIdx="3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ro-RO"/>
        </a:p>
      </dgm:t>
    </dgm:pt>
    <dgm:pt modelId="{89FF4767-73C7-4439-8CA5-0952440C9C11}" type="pres">
      <dgm:prSet presAssocID="{FA6FFF2E-084D-4283-9DEF-A43DDDAEA2CA}" presName="Accent5" presStyleCnt="0"/>
      <dgm:spPr/>
    </dgm:pt>
    <dgm:pt modelId="{B1BA8C5C-B43C-4DFD-8076-CC216B1E40E8}" type="pres">
      <dgm:prSet presAssocID="{FA6FFF2E-084D-4283-9DEF-A43DDDAEA2CA}" presName="Accent" presStyleLbl="bgShp" presStyleIdx="4" presStyleCnt="6"/>
      <dgm:spPr>
        <a:xfrm>
          <a:off x="2142572" y="2499163"/>
          <a:ext cx="542571" cy="467497"/>
        </a:xfrm>
        <a:prstGeom prst="hexagon">
          <a:avLst>
            <a:gd name="adj" fmla="val 28900"/>
            <a:gd name="vf" fmla="val 11547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o-RO"/>
        </a:p>
      </dgm:t>
    </dgm:pt>
    <dgm:pt modelId="{B197E549-3F6E-41D2-991D-AB965FCDA84C}" type="pres">
      <dgm:prSet presAssocID="{FA6FFF2E-084D-4283-9DEF-A43DDDAEA2CA}" presName="Child5" presStyleLbl="node1" presStyleIdx="4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ro-RO"/>
        </a:p>
      </dgm:t>
    </dgm:pt>
    <dgm:pt modelId="{D9F15EF7-11E6-4955-B943-0D1E6A98498E}" type="pres">
      <dgm:prSet presAssocID="{0D26A4C1-1504-40A0-A776-AC8C91CCBE1E}" presName="Accent6" presStyleCnt="0"/>
      <dgm:spPr/>
    </dgm:pt>
    <dgm:pt modelId="{13770E20-1F91-49D6-865E-BA47549B3957}" type="pres">
      <dgm:prSet presAssocID="{0D26A4C1-1504-40A0-A776-AC8C91CCBE1E}" presName="Accent" presStyleLbl="bgShp" presStyleIdx="5" presStyleCnt="6"/>
      <dgm:spPr>
        <a:xfrm>
          <a:off x="1498979" y="1625543"/>
          <a:ext cx="542571" cy="467497"/>
        </a:xfrm>
        <a:prstGeom prst="hexagon">
          <a:avLst>
            <a:gd name="adj" fmla="val 28900"/>
            <a:gd name="vf" fmla="val 11547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o-RO"/>
        </a:p>
      </dgm:t>
    </dgm:pt>
    <dgm:pt modelId="{E6427107-D370-4FBB-8D50-41D008052305}" type="pres">
      <dgm:prSet presAssocID="{0D26A4C1-1504-40A0-A776-AC8C91CCBE1E}" presName="Child6" presStyleLbl="node1" presStyleIdx="5" presStyleCnt="6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ro-RO"/>
        </a:p>
      </dgm:t>
    </dgm:pt>
  </dgm:ptLst>
  <dgm:cxnLst>
    <dgm:cxn modelId="{8C0B6C84-4B02-4B08-AD25-2D83EAC2575B}" srcId="{4396F955-E3CE-4A62-A179-39D3B7F446DA}" destId="{F3B0AF4A-7954-40EB-8A43-8E3A7651A5AC}" srcOrd="1" destOrd="0" parTransId="{B027E0FB-E53C-4C41-A485-1A72EB62CB46}" sibTransId="{3A73DF54-CCFB-48FE-9873-4A1741BE478C}"/>
    <dgm:cxn modelId="{57BF0927-19ED-9C49-9BD3-2DDFD475AE37}" type="presOf" srcId="{666A30EE-78C4-43DE-8FD3-9B4A86C14191}" destId="{A806C3B1-F9A4-4151-B3D1-B00963DD7B87}" srcOrd="0" destOrd="0" presId="urn:microsoft.com/office/officeart/2011/layout/HexagonRadial"/>
    <dgm:cxn modelId="{58355EFF-1D60-445A-A0A6-F3723C2404CD}" srcId="{4396F955-E3CE-4A62-A179-39D3B7F446DA}" destId="{C96FA1CE-1A6E-402C-8D6C-F76DC5DA05C4}" srcOrd="0" destOrd="0" parTransId="{8B058856-B5AA-4019-B496-95266694BF98}" sibTransId="{08EC35D6-6CA1-4332-8579-EB6ADB18EC70}"/>
    <dgm:cxn modelId="{036B1C89-1E53-5D45-BE3F-B26654EE2FFF}" type="presOf" srcId="{0D26A4C1-1504-40A0-A776-AC8C91CCBE1E}" destId="{E6427107-D370-4FBB-8D50-41D008052305}" srcOrd="0" destOrd="0" presId="urn:microsoft.com/office/officeart/2011/layout/HexagonRadial"/>
    <dgm:cxn modelId="{359DC926-7107-BF4A-9258-AD11EB198382}" type="presOf" srcId="{6B537C45-F322-4F36-836A-F7FD88F61192}" destId="{53F1C4B0-83D4-41DA-AC66-9FC72E478D85}" srcOrd="0" destOrd="0" presId="urn:microsoft.com/office/officeart/2011/layout/HexagonRadial"/>
    <dgm:cxn modelId="{19386645-02F9-4807-9449-807EB1871464}" srcId="{4396F955-E3CE-4A62-A179-39D3B7F446DA}" destId="{97A10AA3-01AA-48DA-99DB-D4862565DD01}" srcOrd="3" destOrd="0" parTransId="{021111C3-C8E7-4755-8F0C-6BEEAD298D3B}" sibTransId="{31FB4C4B-89EC-41D2-A608-3CE8E48282A4}"/>
    <dgm:cxn modelId="{29729263-4AB6-D442-AFC5-6B8DE7108930}" type="presOf" srcId="{FA6FFF2E-084D-4283-9DEF-A43DDDAEA2CA}" destId="{B197E549-3F6E-41D2-991D-AB965FCDA84C}" srcOrd="0" destOrd="0" presId="urn:microsoft.com/office/officeart/2011/layout/HexagonRadial"/>
    <dgm:cxn modelId="{5E126255-7C7C-5B40-BE5A-72874C6A39C1}" type="presOf" srcId="{F3B0AF4A-7954-40EB-8A43-8E3A7651A5AC}" destId="{EE0DBAAD-85C4-43CD-91F3-A5838BC09E66}" srcOrd="0" destOrd="0" presId="urn:microsoft.com/office/officeart/2011/layout/HexagonRadial"/>
    <dgm:cxn modelId="{0F9FA563-BA2C-4D33-9F23-499C4BD9115A}" srcId="{4396F955-E3CE-4A62-A179-39D3B7F446DA}" destId="{0D26A4C1-1504-40A0-A776-AC8C91CCBE1E}" srcOrd="5" destOrd="0" parTransId="{EEDEAE57-2BD6-45B8-84CE-1CA60AE4247C}" sibTransId="{E0818846-BA60-4C3C-9B64-E1628D18CCF6}"/>
    <dgm:cxn modelId="{1196F866-21C7-47AA-B9BF-443D0E7F9D96}" srcId="{4396F955-E3CE-4A62-A179-39D3B7F446DA}" destId="{FA6FFF2E-084D-4283-9DEF-A43DDDAEA2CA}" srcOrd="4" destOrd="0" parTransId="{57779FAE-8FC6-4C1A-BDA3-ACC93170D393}" sibTransId="{88488D32-985A-43F7-A89C-3C3815F1EC7A}"/>
    <dgm:cxn modelId="{64386E37-ADEA-6D46-A54A-85429BD2A54B}" type="presOf" srcId="{97A10AA3-01AA-48DA-99DB-D4862565DD01}" destId="{18D34317-22A1-4331-829E-E2CCB1D73D05}" srcOrd="0" destOrd="0" presId="urn:microsoft.com/office/officeart/2011/layout/HexagonRadial"/>
    <dgm:cxn modelId="{AB4483E8-A244-423C-9015-CF4C67412EC6}" srcId="{4396F955-E3CE-4A62-A179-39D3B7F446DA}" destId="{6B537C45-F322-4F36-836A-F7FD88F61192}" srcOrd="2" destOrd="0" parTransId="{0960B282-3875-43DE-B335-792687B583C6}" sibTransId="{5D3B921C-0360-4BBA-89EB-30A497969A06}"/>
    <dgm:cxn modelId="{561585DC-3D82-48DB-8928-D66DFD7988B8}" srcId="{666A30EE-78C4-43DE-8FD3-9B4A86C14191}" destId="{4396F955-E3CE-4A62-A179-39D3B7F446DA}" srcOrd="0" destOrd="0" parTransId="{3FDD4CD1-1061-4DE8-848C-A5A6DA2955E1}" sibTransId="{EBE7A211-C4AB-4EB0-801F-A7FC6993ABED}"/>
    <dgm:cxn modelId="{B8BB7663-4194-DF4F-964A-04B60DF2BE2D}" type="presOf" srcId="{C96FA1CE-1A6E-402C-8D6C-F76DC5DA05C4}" destId="{01B6E97C-21EF-4E4B-84BD-AA69123BAF90}" srcOrd="0" destOrd="0" presId="urn:microsoft.com/office/officeart/2011/layout/HexagonRadial"/>
    <dgm:cxn modelId="{4ED53939-1640-7845-B1D4-F54C9E6D4458}" type="presOf" srcId="{4396F955-E3CE-4A62-A179-39D3B7F446DA}" destId="{11676D7C-4CA2-4A32-B8DD-BA4090E0FDAB}" srcOrd="0" destOrd="0" presId="urn:microsoft.com/office/officeart/2011/layout/HexagonRadial"/>
    <dgm:cxn modelId="{EB8D6A28-B825-F441-BF7F-294FAB05D0A0}" type="presParOf" srcId="{A806C3B1-F9A4-4151-B3D1-B00963DD7B87}" destId="{11676D7C-4CA2-4A32-B8DD-BA4090E0FDAB}" srcOrd="0" destOrd="0" presId="urn:microsoft.com/office/officeart/2011/layout/HexagonRadial"/>
    <dgm:cxn modelId="{EAEFD694-B75B-734D-81AA-508253DD5B5B}" type="presParOf" srcId="{A806C3B1-F9A4-4151-B3D1-B00963DD7B87}" destId="{ECA0D715-CF80-4757-9FED-D44BD49AB578}" srcOrd="1" destOrd="0" presId="urn:microsoft.com/office/officeart/2011/layout/HexagonRadial"/>
    <dgm:cxn modelId="{89ECA0ED-8889-C349-BBF1-F37D82E73944}" type="presParOf" srcId="{ECA0D715-CF80-4757-9FED-D44BD49AB578}" destId="{A50E3AF0-6FCB-4DA3-B245-66EF1818C5F0}" srcOrd="0" destOrd="0" presId="urn:microsoft.com/office/officeart/2011/layout/HexagonRadial"/>
    <dgm:cxn modelId="{25D39EB3-ADF4-AE41-9B1E-144C3AF1FC07}" type="presParOf" srcId="{A806C3B1-F9A4-4151-B3D1-B00963DD7B87}" destId="{01B6E97C-21EF-4E4B-84BD-AA69123BAF90}" srcOrd="2" destOrd="0" presId="urn:microsoft.com/office/officeart/2011/layout/HexagonRadial"/>
    <dgm:cxn modelId="{6C75DBD9-ACAF-0E48-A693-26AE5869ABB6}" type="presParOf" srcId="{A806C3B1-F9A4-4151-B3D1-B00963DD7B87}" destId="{32C09988-AF16-4B6F-8D9D-47FBF9D4B159}" srcOrd="3" destOrd="0" presId="urn:microsoft.com/office/officeart/2011/layout/HexagonRadial"/>
    <dgm:cxn modelId="{832F5B4A-CEE5-EA44-B883-B748FAE9CD9F}" type="presParOf" srcId="{32C09988-AF16-4B6F-8D9D-47FBF9D4B159}" destId="{ED927B04-7FA0-4FEE-B80D-91F8427F90F6}" srcOrd="0" destOrd="0" presId="urn:microsoft.com/office/officeart/2011/layout/HexagonRadial"/>
    <dgm:cxn modelId="{D5FD7E97-E99C-C04A-807E-B5425D7B5683}" type="presParOf" srcId="{A806C3B1-F9A4-4151-B3D1-B00963DD7B87}" destId="{EE0DBAAD-85C4-43CD-91F3-A5838BC09E66}" srcOrd="4" destOrd="0" presId="urn:microsoft.com/office/officeart/2011/layout/HexagonRadial"/>
    <dgm:cxn modelId="{9D91FDD4-A990-754D-AD88-66F2BB944E5E}" type="presParOf" srcId="{A806C3B1-F9A4-4151-B3D1-B00963DD7B87}" destId="{75A95EC6-B84F-427A-A208-EAEAA8E68034}" srcOrd="5" destOrd="0" presId="urn:microsoft.com/office/officeart/2011/layout/HexagonRadial"/>
    <dgm:cxn modelId="{E6A45D81-DFC6-8549-BDCF-F835A9421FA0}" type="presParOf" srcId="{75A95EC6-B84F-427A-A208-EAEAA8E68034}" destId="{4D5CBBCA-4BD5-4AD3-9268-F7DEC6D8164B}" srcOrd="0" destOrd="0" presId="urn:microsoft.com/office/officeart/2011/layout/HexagonRadial"/>
    <dgm:cxn modelId="{012EED4C-459B-AC40-AA46-1001FCA66273}" type="presParOf" srcId="{A806C3B1-F9A4-4151-B3D1-B00963DD7B87}" destId="{53F1C4B0-83D4-41DA-AC66-9FC72E478D85}" srcOrd="6" destOrd="0" presId="urn:microsoft.com/office/officeart/2011/layout/HexagonRadial"/>
    <dgm:cxn modelId="{177215B8-110F-1D43-B26F-FBE5003EBB87}" type="presParOf" srcId="{A806C3B1-F9A4-4151-B3D1-B00963DD7B87}" destId="{88BF15CB-7B73-438B-80C2-6E0EF6CD5C99}" srcOrd="7" destOrd="0" presId="urn:microsoft.com/office/officeart/2011/layout/HexagonRadial"/>
    <dgm:cxn modelId="{7AD2A069-FC4C-024C-8D0A-1528CDF8514B}" type="presParOf" srcId="{88BF15CB-7B73-438B-80C2-6E0EF6CD5C99}" destId="{61CD0FE1-8DF0-40C0-9953-AFCCD44BBC01}" srcOrd="0" destOrd="0" presId="urn:microsoft.com/office/officeart/2011/layout/HexagonRadial"/>
    <dgm:cxn modelId="{521921D3-6885-4946-AEDD-EB27816E9968}" type="presParOf" srcId="{A806C3B1-F9A4-4151-B3D1-B00963DD7B87}" destId="{18D34317-22A1-4331-829E-E2CCB1D73D05}" srcOrd="8" destOrd="0" presId="urn:microsoft.com/office/officeart/2011/layout/HexagonRadial"/>
    <dgm:cxn modelId="{D0E92FEB-8F44-3444-86BF-91B2E55A6F0B}" type="presParOf" srcId="{A806C3B1-F9A4-4151-B3D1-B00963DD7B87}" destId="{89FF4767-73C7-4439-8CA5-0952440C9C11}" srcOrd="9" destOrd="0" presId="urn:microsoft.com/office/officeart/2011/layout/HexagonRadial"/>
    <dgm:cxn modelId="{430988FA-F074-224C-8B13-A7147578EAB9}" type="presParOf" srcId="{89FF4767-73C7-4439-8CA5-0952440C9C11}" destId="{B1BA8C5C-B43C-4DFD-8076-CC216B1E40E8}" srcOrd="0" destOrd="0" presId="urn:microsoft.com/office/officeart/2011/layout/HexagonRadial"/>
    <dgm:cxn modelId="{1F7E2BB2-631C-3D43-9956-898F79DFAB1A}" type="presParOf" srcId="{A806C3B1-F9A4-4151-B3D1-B00963DD7B87}" destId="{B197E549-3F6E-41D2-991D-AB965FCDA84C}" srcOrd="10" destOrd="0" presId="urn:microsoft.com/office/officeart/2011/layout/HexagonRadial"/>
    <dgm:cxn modelId="{CF6C62AE-0DCA-B949-8192-898B198815C9}" type="presParOf" srcId="{A806C3B1-F9A4-4151-B3D1-B00963DD7B87}" destId="{D9F15EF7-11E6-4955-B943-0D1E6A98498E}" srcOrd="11" destOrd="0" presId="urn:microsoft.com/office/officeart/2011/layout/HexagonRadial"/>
    <dgm:cxn modelId="{C4324867-22AF-8047-8BB7-FCB4DBA562D0}" type="presParOf" srcId="{D9F15EF7-11E6-4955-B943-0D1E6A98498E}" destId="{13770E20-1F91-49D6-865E-BA47549B3957}" srcOrd="0" destOrd="0" presId="urn:microsoft.com/office/officeart/2011/layout/HexagonRadial"/>
    <dgm:cxn modelId="{0ABBC585-A7D8-8B4F-A6D3-EC612749A391}" type="presParOf" srcId="{A806C3B1-F9A4-4151-B3D1-B00963DD7B87}" destId="{E6427107-D370-4FBB-8D50-41D00805230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76D7C-4CA2-4A32-B8DD-BA4090E0FDAB}">
      <dsp:nvSpPr>
        <dsp:cNvPr id="0" name=""/>
        <dsp:cNvSpPr/>
      </dsp:nvSpPr>
      <dsp:spPr>
        <a:xfrm>
          <a:off x="1863564" y="1223469"/>
          <a:ext cx="1555082" cy="1345209"/>
        </a:xfrm>
        <a:prstGeom prst="hexagon">
          <a:avLst>
            <a:gd name="adj" fmla="val 28570"/>
            <a:gd name="vf" fmla="val 1154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2014-2020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PRIORITY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SECTORS</a:t>
          </a:r>
          <a:endParaRPr lang="ro-RO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21263" y="1446389"/>
        <a:ext cx="1039684" cy="899369"/>
      </dsp:txXfrm>
    </dsp:sp>
    <dsp:sp modelId="{ED927B04-7FA0-4FEE-B80D-91F8427F90F6}">
      <dsp:nvSpPr>
        <dsp:cNvPr id="0" name=""/>
        <dsp:cNvSpPr/>
      </dsp:nvSpPr>
      <dsp:spPr>
        <a:xfrm>
          <a:off x="2837344" y="579877"/>
          <a:ext cx="586728" cy="505543"/>
        </a:xfrm>
        <a:prstGeom prst="hexagon">
          <a:avLst>
            <a:gd name="adj" fmla="val 28900"/>
            <a:gd name="vf" fmla="val 11547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6E97C-21EF-4E4B-84BD-AA69123BAF90}">
      <dsp:nvSpPr>
        <dsp:cNvPr id="0" name=""/>
        <dsp:cNvSpPr/>
      </dsp:nvSpPr>
      <dsp:spPr>
        <a:xfrm>
          <a:off x="2006809" y="0"/>
          <a:ext cx="1274379" cy="1102487"/>
        </a:xfrm>
        <a:prstGeom prst="hexagon">
          <a:avLst>
            <a:gd name="adj" fmla="val 28570"/>
            <a:gd name="vf" fmla="val 11547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Automotive</a:t>
          </a:r>
          <a:endParaRPr lang="ro-RO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18001" y="182706"/>
        <a:ext cx="851995" cy="737075"/>
      </dsp:txXfrm>
    </dsp:sp>
    <dsp:sp modelId="{4D5CBBCA-4BD5-4AD3-9268-F7DEC6D8164B}">
      <dsp:nvSpPr>
        <dsp:cNvPr id="0" name=""/>
        <dsp:cNvSpPr/>
      </dsp:nvSpPr>
      <dsp:spPr>
        <a:xfrm>
          <a:off x="3522102" y="1524975"/>
          <a:ext cx="586728" cy="505543"/>
        </a:xfrm>
        <a:prstGeom prst="hexagon">
          <a:avLst>
            <a:gd name="adj" fmla="val 28900"/>
            <a:gd name="vf" fmla="val 11547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DBAAD-85C4-43CD-91F3-A5838BC09E66}">
      <dsp:nvSpPr>
        <dsp:cNvPr id="0" name=""/>
        <dsp:cNvSpPr/>
      </dsp:nvSpPr>
      <dsp:spPr>
        <a:xfrm>
          <a:off x="3175563" y="678103"/>
          <a:ext cx="1274379" cy="1102487"/>
        </a:xfrm>
        <a:prstGeom prst="hexagon">
          <a:avLst>
            <a:gd name="adj" fmla="val 28570"/>
            <a:gd name="vf" fmla="val 115470"/>
          </a:avLst>
        </a:prstGeom>
        <a:solidFill>
          <a:srgbClr val="ED7D31">
            <a:hueOff val="-291073"/>
            <a:satOff val="-16786"/>
            <a:lumOff val="172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Textiles</a:t>
          </a:r>
          <a:endParaRPr lang="ro-RO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86755" y="860809"/>
        <a:ext cx="851995" cy="737075"/>
      </dsp:txXfrm>
    </dsp:sp>
    <dsp:sp modelId="{61CD0FE1-8DF0-40C0-9953-AFCCD44BBC01}">
      <dsp:nvSpPr>
        <dsp:cNvPr id="0" name=""/>
        <dsp:cNvSpPr/>
      </dsp:nvSpPr>
      <dsp:spPr>
        <a:xfrm>
          <a:off x="3046425" y="2591812"/>
          <a:ext cx="586728" cy="505543"/>
        </a:xfrm>
        <a:prstGeom prst="hexagon">
          <a:avLst>
            <a:gd name="adj" fmla="val 28900"/>
            <a:gd name="vf" fmla="val 11547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1C4B0-83D4-41DA-AC66-9FC72E478D85}">
      <dsp:nvSpPr>
        <dsp:cNvPr id="0" name=""/>
        <dsp:cNvSpPr/>
      </dsp:nvSpPr>
      <dsp:spPr>
        <a:xfrm>
          <a:off x="3482370" y="2160244"/>
          <a:ext cx="1274379" cy="1102487"/>
        </a:xfrm>
        <a:prstGeom prst="hexagon">
          <a:avLst>
            <a:gd name="adj" fmla="val 28570"/>
            <a:gd name="vf" fmla="val 115470"/>
          </a:avLst>
        </a:prstGeom>
        <a:solidFill>
          <a:srgbClr val="ED7D31">
            <a:hueOff val="-582145"/>
            <a:satOff val="-33571"/>
            <a:lumOff val="345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IT&amp;C</a:t>
          </a:r>
          <a:endParaRPr lang="ro-RO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93562" y="2342950"/>
        <a:ext cx="851995" cy="737075"/>
      </dsp:txXfrm>
    </dsp:sp>
    <dsp:sp modelId="{B1BA8C5C-B43C-4DFD-8076-CC216B1E40E8}">
      <dsp:nvSpPr>
        <dsp:cNvPr id="0" name=""/>
        <dsp:cNvSpPr/>
      </dsp:nvSpPr>
      <dsp:spPr>
        <a:xfrm>
          <a:off x="1866458" y="2702554"/>
          <a:ext cx="586728" cy="505543"/>
        </a:xfrm>
        <a:prstGeom prst="hexagon">
          <a:avLst>
            <a:gd name="adj" fmla="val 28900"/>
            <a:gd name="vf" fmla="val 11547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34317-22A1-4331-829E-E2CCB1D73D05}">
      <dsp:nvSpPr>
        <dsp:cNvPr id="0" name=""/>
        <dsp:cNvSpPr/>
      </dsp:nvSpPr>
      <dsp:spPr>
        <a:xfrm>
          <a:off x="2006809" y="2690039"/>
          <a:ext cx="1274379" cy="1102487"/>
        </a:xfrm>
        <a:prstGeom prst="hexagon">
          <a:avLst>
            <a:gd name="adj" fmla="val 28570"/>
            <a:gd name="vf" fmla="val 115470"/>
          </a:avLst>
        </a:prstGeom>
        <a:solidFill>
          <a:srgbClr val="ED7D31">
            <a:hueOff val="-873218"/>
            <a:satOff val="-50357"/>
            <a:lumOff val="517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Construc-tions</a:t>
          </a:r>
          <a:endParaRPr lang="ro-RO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18001" y="2872745"/>
        <a:ext cx="851995" cy="737075"/>
      </dsp:txXfrm>
    </dsp:sp>
    <dsp:sp modelId="{13770E20-1F91-49D6-865E-BA47549B3957}">
      <dsp:nvSpPr>
        <dsp:cNvPr id="0" name=""/>
        <dsp:cNvSpPr/>
      </dsp:nvSpPr>
      <dsp:spPr>
        <a:xfrm>
          <a:off x="1170487" y="1757836"/>
          <a:ext cx="586728" cy="505543"/>
        </a:xfrm>
        <a:prstGeom prst="hexagon">
          <a:avLst>
            <a:gd name="adj" fmla="val 28900"/>
            <a:gd name="vf" fmla="val 11547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7E549-3F6E-41D2-991D-AB965FCDA84C}">
      <dsp:nvSpPr>
        <dsp:cNvPr id="0" name=""/>
        <dsp:cNvSpPr/>
      </dsp:nvSpPr>
      <dsp:spPr>
        <a:xfrm>
          <a:off x="832630" y="2011935"/>
          <a:ext cx="1274379" cy="1102487"/>
        </a:xfrm>
        <a:prstGeom prst="hexagon">
          <a:avLst>
            <a:gd name="adj" fmla="val 28570"/>
            <a:gd name="vf" fmla="val 115470"/>
          </a:avLst>
        </a:prstGeom>
        <a:solidFill>
          <a:srgbClr val="ED7D31">
            <a:hueOff val="-1164290"/>
            <a:satOff val="-67142"/>
            <a:lumOff val="690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Agro-food</a:t>
          </a:r>
          <a:endParaRPr lang="ro-RO" sz="1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3822" y="2194641"/>
        <a:ext cx="851995" cy="737075"/>
      </dsp:txXfrm>
    </dsp:sp>
    <dsp:sp modelId="{E6427107-D370-4FBB-8D50-41D008052305}">
      <dsp:nvSpPr>
        <dsp:cNvPr id="0" name=""/>
        <dsp:cNvSpPr/>
      </dsp:nvSpPr>
      <dsp:spPr>
        <a:xfrm>
          <a:off x="832630" y="676586"/>
          <a:ext cx="1274379" cy="1102487"/>
        </a:xfrm>
        <a:prstGeom prst="hexagon">
          <a:avLst>
            <a:gd name="adj" fmla="val 28570"/>
            <a:gd name="vf" fmla="val 115470"/>
          </a:avLst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Tourism</a:t>
          </a:r>
          <a:endParaRPr lang="ro-RO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3822" y="859292"/>
        <a:ext cx="851995" cy="737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6CD69-F708-6840-939A-7019D1D21B2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976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51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7BF7BC-8F6B-C94E-A9E2-2E80BB0F2B4F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974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49B3753B-E4B5-6A4B-A89E-B774D67C59E3}" type="slidenum">
              <a:rPr lang="fr-FR" altLang="en-US" sz="1200"/>
              <a:pPr/>
              <a:t>1</a:t>
            </a:fld>
            <a:endParaRPr lang="fr-FR" alt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ea typeface="Arial Unicode MS" charset="0"/>
                <a:cs typeface="Arial Unicode MS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210780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4B1DA-70E0-9045-9973-DF856D7B1D9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3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526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526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5262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526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10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526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Arial Unicode MS" charset="0"/>
              <a:cs typeface="Arial Unicode MS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F53FF2C7-85C2-504C-A552-69A4BBD30217}" type="slidenum">
              <a:rPr lang="fr-FR" altLang="en-US" sz="1200"/>
              <a:pPr/>
              <a:t>14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18246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8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sp>
        <p:nvSpPr>
          <p:cNvPr id="26" name="Rectángulo 25"/>
          <p:cNvSpPr/>
          <p:nvPr userDrawn="1"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endParaRPr lang="es-ES_tradnl" altLang="es-ES_tradnl"/>
          </a:p>
        </p:txBody>
      </p:sp>
      <p:sp>
        <p:nvSpPr>
          <p:cNvPr id="27" name="Rectángulo 19"/>
          <p:cNvSpPr>
            <a:spLocks noChangeArrowheads="1"/>
          </p:cNvSpPr>
          <p:nvPr userDrawn="1"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altLang="en-US" sz="1200">
                <a:latin typeface="Myriad Pro Light" charset="0"/>
              </a:rPr>
              <a:t>PLACE PARTNER’S LOGO HERE</a:t>
            </a:r>
            <a:endParaRPr lang="fr-FR" altLang="en-US" sz="1200">
              <a:latin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sp>
        <p:nvSpPr>
          <p:cNvPr id="27" name="Rectángulo 26"/>
          <p:cNvSpPr/>
          <p:nvPr userDrawn="1"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endParaRPr lang="es-ES_tradnl" altLang="es-ES_tradnl"/>
          </a:p>
        </p:txBody>
      </p:sp>
      <p:sp>
        <p:nvSpPr>
          <p:cNvPr id="28" name="Rectángulo 19"/>
          <p:cNvSpPr>
            <a:spLocks noChangeArrowheads="1"/>
          </p:cNvSpPr>
          <p:nvPr userDrawn="1"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altLang="en-US" sz="1200">
                <a:latin typeface="Myriad Pro Light" charset="0"/>
              </a:rPr>
              <a:t>PLACE PARTNER’S LOGO HERE</a:t>
            </a:r>
            <a:endParaRPr lang="fr-FR" altLang="en-US" sz="1200">
              <a:latin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71437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9" y="1857366"/>
            <a:ext cx="8329642" cy="41148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C1F0-37E5-2548-9387-A2D3C971E4E1}" type="datetimeFigureOut">
              <a:rPr lang="ro-RO"/>
              <a:pPr>
                <a:defRPr/>
              </a:pPr>
              <a:t>23/06/17</a:t>
            </a:fld>
            <a:endParaRPr lang="ro-R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4DEB-1C05-0840-8404-37C3340F070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871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71437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329642" cy="41148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B745-4741-6D46-8FB3-24285B79A97B}" type="datetime1">
              <a:rPr lang="en-US"/>
              <a:pPr>
                <a:defRPr/>
              </a:pPr>
              <a:t>23/06/17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7C41-ABAE-D748-A716-12F7E32DC75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8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reen Shot 2016-10-26 at 11.09.3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25908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Screenshot 2016-10-05 14.46.5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95950"/>
            <a:ext cx="9144000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0F02B6-3755-6C45-AFAF-36421EF61082}" type="datetime1">
              <a:rPr lang="en-US"/>
              <a:pPr>
                <a:defRPr/>
              </a:pPr>
              <a:t>23/06/17</a:t>
            </a:fld>
            <a:endParaRPr lang="ro-R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35F192-C36E-EA44-A87E-B3D6EB8ADB2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806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4.jpeg"/><Relationship Id="rId9" Type="http://schemas.openxmlformats.org/officeDocument/2006/relationships/image" Target="../media/image2.jpe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733256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6842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5751537"/>
            <a:ext cx="1114425" cy="112077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733256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5737225"/>
            <a:ext cx="1114425" cy="112077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46" r:id="rId2"/>
    <p:sldLayoutId id="2147484147" r:id="rId3"/>
    <p:sldLayoutId id="2147484149" r:id="rId4"/>
    <p:sldLayoutId id="2147484150" r:id="rId5"/>
    <p:sldLayoutId id="2147484151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4"/>
          <p:cNvSpPr>
            <a:spLocks noChangeArrowheads="1"/>
          </p:cNvSpPr>
          <p:nvPr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805264"/>
            <a:ext cx="1114425" cy="112077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office-een@adrvest.r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251520" y="3068960"/>
            <a:ext cx="576064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ro-RO" sz="2800" b="1" dirty="0">
                <a:solidFill>
                  <a:srgbClr val="006491"/>
                </a:solidFill>
              </a:rPr>
              <a:t>Synergies with relevant European </a:t>
            </a:r>
            <a:r>
              <a:rPr lang="ro-RO" sz="2800" b="1" dirty="0" smtClean="0">
                <a:solidFill>
                  <a:srgbClr val="006491"/>
                </a:solidFill>
              </a:rPr>
              <a:t>innitiatives- West RDA</a:t>
            </a:r>
            <a:endParaRPr lang="ro-RO" sz="2800" b="1" dirty="0">
              <a:solidFill>
                <a:srgbClr val="006491"/>
              </a:solidFill>
            </a:endParaRPr>
          </a:p>
          <a:p>
            <a:pPr eaLnBrk="1" hangingPunct="1"/>
            <a:endParaRPr lang="fr-FR" altLang="en-US" sz="2800" dirty="0">
              <a:solidFill>
                <a:srgbClr val="006491"/>
              </a:solidFill>
              <a:latin typeface="Blogger Sans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052736"/>
            <a:ext cx="3203848" cy="31073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49"/>
            <a:ext cx="9144000" cy="2552067"/>
          </a:xfrm>
          <a:prstGeom prst="rect">
            <a:avLst/>
          </a:prstGeom>
        </p:spPr>
      </p:pic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251520" y="4653136"/>
            <a:ext cx="4824536" cy="138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i="1" dirty="0" err="1" smtClean="0">
                <a:solidFill>
                  <a:srgbClr val="006491"/>
                </a:solidFill>
                <a:latin typeface="Myriad Pro"/>
                <a:ea typeface="Arial Unicode MS"/>
                <a:cs typeface="Myriad Pro"/>
              </a:rPr>
              <a:t>Cristian</a:t>
            </a:r>
            <a:r>
              <a:rPr lang="en-US" i="1" dirty="0" smtClean="0">
                <a:solidFill>
                  <a:srgbClr val="006491"/>
                </a:solidFill>
                <a:latin typeface="Myriad Pro"/>
                <a:ea typeface="Arial Unicode MS"/>
                <a:cs typeface="Myriad Pro"/>
              </a:rPr>
              <a:t> </a:t>
            </a:r>
            <a:r>
              <a:rPr lang="en-US" i="1" dirty="0" err="1" smtClean="0">
                <a:solidFill>
                  <a:srgbClr val="006491"/>
                </a:solidFill>
                <a:latin typeface="Myriad Pro"/>
                <a:ea typeface="Arial Unicode MS"/>
                <a:cs typeface="Myriad Pro"/>
              </a:rPr>
              <a:t>Gotia</a:t>
            </a:r>
            <a:endParaRPr lang="en-US" dirty="0">
              <a:latin typeface="Times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solidFill>
                  <a:srgbClr val="006491"/>
                </a:solidFill>
                <a:latin typeface="Myriad Pro"/>
                <a:ea typeface="Arial Unicode MS"/>
                <a:cs typeface="Myriad Pro"/>
              </a:rPr>
              <a:t>West RDA - Ro-Boost SMEs Consortium</a:t>
            </a:r>
            <a:endParaRPr lang="en-US" dirty="0">
              <a:latin typeface="Times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PH" i="1" dirty="0">
                <a:solidFill>
                  <a:srgbClr val="006491"/>
                </a:solidFill>
                <a:latin typeface="Myriad Pro"/>
                <a:ea typeface="Arial Unicode MS"/>
                <a:cs typeface="Myriad Pro"/>
              </a:rPr>
              <a:t>EEN national Meeting - June 2017</a:t>
            </a:r>
            <a:endParaRPr lang="en-US" dirty="0">
              <a:latin typeface="Times"/>
              <a:ea typeface="ＭＳ 明朝"/>
              <a:cs typeface="Times New Roman"/>
            </a:endParaRPr>
          </a:p>
          <a:p>
            <a:pPr eaLnBrk="1" hangingPunct="1"/>
            <a:endParaRPr lang="fr-FR" altLang="en-US" sz="1800" dirty="0">
              <a:solidFill>
                <a:srgbClr val="006491"/>
              </a:solidFill>
              <a:latin typeface="Blogger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757996"/>
              </p:ext>
            </p:extLst>
          </p:nvPr>
        </p:nvGraphicFramePr>
        <p:xfrm>
          <a:off x="323528" y="396875"/>
          <a:ext cx="8820472" cy="609600"/>
        </p:xfrm>
        <a:graphic>
          <a:graphicData uri="http://schemas.openxmlformats.org/drawingml/2006/table">
            <a:tbl>
              <a:tblPr/>
              <a:tblGrid>
                <a:gridCol w="8820472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GB" sz="2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iEER</a:t>
                      </a:r>
                      <a:r>
                        <a:rPr lang="en-GB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- Boosting innovative Entrepreneurial Ecosystem in Regions for young entrepreneurs</a:t>
                      </a:r>
                      <a:endParaRPr lang="en-GB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073125"/>
            <a:ext cx="2736304" cy="1059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9608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4707141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Helsinki-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Uusimaa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(LP)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Brandenburg, Southern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Nord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-Pas de Calais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Kerry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Northern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Valencia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Westpomenrania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Romania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5976" y="1988840"/>
            <a:ext cx="4711700" cy="431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iEER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aims to optimize the structural funds (ESIFs) in the regions to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support young entrepreneurship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growth and jobs through testing, transferring and upscaling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best practices to enable HEIs and the other Quadruple Helix actors to be a part of thriving entrepreneurship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</a:p>
          <a:p>
            <a:pPr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1600" dirty="0">
                <a:latin typeface="Calibri"/>
                <a:ea typeface="ＭＳ Ｐゴシック" panose="020B0600070205080204" pitchFamily="34" charset="-128"/>
                <a:cs typeface="Calibri"/>
              </a:rPr>
              <a:t>Development opportunities for </a:t>
            </a:r>
            <a:r>
              <a:rPr lang="ro-RO" altLang="en-US" sz="1600" dirty="0">
                <a:latin typeface="Calibri"/>
                <a:ea typeface="ＭＳ Ｐゴシック" panose="020B0600070205080204" pitchFamily="34" charset="-128"/>
                <a:cs typeface="Calibri"/>
              </a:rPr>
              <a:t>the </a:t>
            </a:r>
            <a:r>
              <a:rPr lang="en-US" altLang="en-US" sz="1600" dirty="0">
                <a:latin typeface="Calibri"/>
                <a:ea typeface="ＭＳ Ｐゴシック" panose="020B0600070205080204" pitchFamily="34" charset="-128"/>
                <a:cs typeface="Calibri"/>
              </a:rPr>
              <a:t>West Region:</a:t>
            </a:r>
          </a:p>
          <a:p>
            <a:pPr algn="just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Calibri"/>
                <a:ea typeface="ＭＳ Ｐゴシック" panose="020B0600070205080204" pitchFamily="34" charset="-128"/>
                <a:cs typeface="Calibri"/>
              </a:rPr>
              <a:t>Support for academic entrepreneurship and start-ups</a:t>
            </a:r>
            <a:r>
              <a:rPr lang="ro-RO" altLang="en-US" sz="1600" dirty="0">
                <a:latin typeface="Calibri"/>
                <a:ea typeface="ＭＳ Ｐゴシック" panose="020B0600070205080204" pitchFamily="34" charset="-128"/>
                <a:cs typeface="Calibri"/>
              </a:rPr>
              <a:t> </a:t>
            </a:r>
            <a:endParaRPr lang="en-US" altLang="en-US" sz="1600" dirty="0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algn="just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ro-RO" altLang="en-US" sz="1600" dirty="0">
                <a:latin typeface="Calibri"/>
                <a:ea typeface="ＭＳ Ｐゴシック" panose="020B0600070205080204" pitchFamily="34" charset="-128"/>
                <a:cs typeface="Calibri"/>
              </a:rPr>
              <a:t>Financing models through multiple funding </a:t>
            </a:r>
            <a:r>
              <a:rPr lang="en-US" altLang="en-US" sz="1600" dirty="0">
                <a:latin typeface="Calibri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ro-RO" altLang="en-US" sz="1600" dirty="0">
                <a:latin typeface="Calibri"/>
                <a:ea typeface="ＭＳ Ｐゴシック" panose="020B0600070205080204" pitchFamily="34" charset="-128"/>
                <a:cs typeface="Calibri"/>
              </a:rPr>
              <a:t> </a:t>
            </a:r>
            <a:endParaRPr lang="en-US" altLang="en-US" sz="1600" dirty="0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algn="just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ro-RO" altLang="en-US" sz="1600" dirty="0">
                <a:latin typeface="Calibri"/>
                <a:ea typeface="ＭＳ Ｐゴシック" panose="020B0600070205080204" pitchFamily="34" charset="-128"/>
                <a:cs typeface="Calibri"/>
              </a:rPr>
              <a:t>Assesment tools that can lead to increased number of jobs</a:t>
            </a:r>
            <a:endParaRPr lang="en-US" altLang="en-US" sz="1600" dirty="0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9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7950" y="692150"/>
            <a:ext cx="3600450" cy="259238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	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	                   		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754063" y="5254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468313" y="188913"/>
            <a:ext cx="8351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Future </a:t>
            </a:r>
            <a:r>
              <a:rPr lang="en-US" sz="2000" dirty="0" err="1" smtClean="0">
                <a:solidFill>
                  <a:srgbClr val="FFFFFF"/>
                </a:solidFill>
              </a:rPr>
              <a:t>innitiatives</a:t>
            </a:r>
            <a:r>
              <a:rPr lang="en-US" sz="2000" dirty="0" smtClean="0">
                <a:solidFill>
                  <a:srgbClr val="FFFFFF"/>
                </a:solidFill>
              </a:rPr>
              <a:t> – </a:t>
            </a:r>
            <a:r>
              <a:rPr lang="en-US" sz="2000" dirty="0" err="1" smtClean="0">
                <a:solidFill>
                  <a:srgbClr val="FFFFFF"/>
                </a:solidFill>
              </a:rPr>
              <a:t>CoachPower</a:t>
            </a:r>
            <a:r>
              <a:rPr lang="en-US" sz="2000" dirty="0" smtClean="0">
                <a:solidFill>
                  <a:srgbClr val="FFFFFF"/>
                </a:solidFill>
              </a:rPr>
              <a:t> (Danube </a:t>
            </a:r>
            <a:r>
              <a:rPr lang="en-US" sz="2000" dirty="0" err="1" smtClean="0">
                <a:solidFill>
                  <a:srgbClr val="FFFFFF"/>
                </a:solidFill>
              </a:rPr>
              <a:t>Interreg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Programme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1268413"/>
            <a:ext cx="8964488" cy="4608512"/>
            <a:chOff x="179512" y="1268413"/>
            <a:chExt cx="8964488" cy="4608512"/>
          </a:xfrm>
        </p:grpSpPr>
        <p:sp>
          <p:nvSpPr>
            <p:cNvPr id="18" name="Oval 17"/>
            <p:cNvSpPr/>
            <p:nvPr/>
          </p:nvSpPr>
          <p:spPr>
            <a:xfrm>
              <a:off x="6623050" y="1341438"/>
              <a:ext cx="2520950" cy="10795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                           	</a:t>
              </a:r>
            </a:p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Development 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objective</a:t>
              </a:r>
            </a:p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	                   					</a:t>
              </a:r>
            </a:p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79512" y="1268413"/>
              <a:ext cx="6881688" cy="4608512"/>
              <a:chOff x="179512" y="1268413"/>
              <a:chExt cx="6881688" cy="4608512"/>
            </a:xfrm>
          </p:grpSpPr>
          <p:sp>
            <p:nvSpPr>
              <p:cNvPr id="15364" name="TextBox 4"/>
              <p:cNvSpPr txBox="1">
                <a:spLocks noChangeArrowheads="1"/>
              </p:cNvSpPr>
              <p:nvPr/>
            </p:nvSpPr>
            <p:spPr bwMode="auto">
              <a:xfrm>
                <a:off x="6875463" y="4868863"/>
                <a:ext cx="185737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84213" y="1268413"/>
                <a:ext cx="1511300" cy="5762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Start-ups</a:t>
                </a:r>
              </a:p>
              <a:p>
                <a:pPr algn="ctr">
                  <a:defRPr/>
                </a:pPr>
                <a:r>
                  <a:rPr lang="en-US" sz="1400" i="1" dirty="0">
                    <a:solidFill>
                      <a:srgbClr val="000000"/>
                    </a:solidFill>
                  </a:rPr>
                  <a:t>urge to grow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4213" y="2060575"/>
                <a:ext cx="1511300" cy="5762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Scale-ups</a:t>
                </a:r>
              </a:p>
              <a:p>
                <a:pPr algn="ctr">
                  <a:defRPr/>
                </a:pPr>
                <a:r>
                  <a:rPr lang="en-US" sz="1400" i="1" dirty="0">
                    <a:solidFill>
                      <a:srgbClr val="000000"/>
                    </a:solidFill>
                  </a:rPr>
                  <a:t>urge to scale</a:t>
                </a:r>
              </a:p>
            </p:txBody>
          </p:sp>
          <p:sp>
            <p:nvSpPr>
              <p:cNvPr id="15369" name="Rectangle 6"/>
              <p:cNvSpPr>
                <a:spLocks noChangeArrowheads="1"/>
              </p:cNvSpPr>
              <p:nvPr/>
            </p:nvSpPr>
            <p:spPr bwMode="auto">
              <a:xfrm>
                <a:off x="2484438" y="2636838"/>
                <a:ext cx="15867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INNOVATION</a:t>
                </a:r>
                <a:endParaRPr lang="en-US" sz="1800" dirty="0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3708400" y="1844675"/>
                <a:ext cx="2951163" cy="14446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72" name="Rectangle 19"/>
              <p:cNvSpPr>
                <a:spLocks noChangeArrowheads="1"/>
              </p:cNvSpPr>
              <p:nvPr/>
            </p:nvSpPr>
            <p:spPr bwMode="auto">
              <a:xfrm>
                <a:off x="4284663" y="1484313"/>
                <a:ext cx="1501775" cy="157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Risk</a:t>
                </a:r>
                <a:r>
                  <a:rPr lang="en-US" dirty="0"/>
                  <a:t> road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sz="1200" dirty="0">
                    <a:solidFill>
                      <a:srgbClr val="000000"/>
                    </a:solidFill>
                  </a:rPr>
                  <a:t>How?</a:t>
                </a:r>
              </a:p>
              <a:p>
                <a:r>
                  <a:rPr lang="en-US" sz="1200" dirty="0">
                    <a:solidFill>
                      <a:srgbClr val="000000"/>
                    </a:solidFill>
                  </a:rPr>
                  <a:t>With whom?</a:t>
                </a:r>
              </a:p>
              <a:p>
                <a:r>
                  <a:rPr lang="en-US" sz="1200" dirty="0">
                    <a:solidFill>
                      <a:srgbClr val="000000"/>
                    </a:solidFill>
                  </a:rPr>
                  <a:t>How much growth?</a:t>
                </a:r>
              </a:p>
              <a:p>
                <a:r>
                  <a:rPr lang="en-US" sz="1200" dirty="0">
                    <a:solidFill>
                      <a:srgbClr val="000000"/>
                    </a:solidFill>
                  </a:rPr>
                  <a:t>How expensive?</a:t>
                </a:r>
              </a:p>
              <a:p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" name="Straight Connector 14"/>
              <p:cNvCxnSpPr>
                <a:stCxn id="6" idx="4"/>
              </p:cNvCxnSpPr>
              <p:nvPr/>
            </p:nvCxnSpPr>
            <p:spPr>
              <a:xfrm>
                <a:off x="1908175" y="3284538"/>
                <a:ext cx="0" cy="10810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179512" y="4221163"/>
                <a:ext cx="1296863" cy="720725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	</a:t>
                </a:r>
              </a:p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Accessing talent</a:t>
                </a:r>
              </a:p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	                   					</a:t>
                </a:r>
              </a:p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331913" y="4292600"/>
                <a:ext cx="2159967" cy="576263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9BBB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                          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Transformational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 leadership</a:t>
                </a:r>
              </a:p>
            </p:txBody>
          </p:sp>
          <p:sp>
            <p:nvSpPr>
              <p:cNvPr id="15376" name="Rectangle 24"/>
              <p:cNvSpPr>
                <a:spLocks noChangeArrowheads="1"/>
              </p:cNvSpPr>
              <p:nvPr/>
            </p:nvSpPr>
            <p:spPr bwMode="auto">
              <a:xfrm>
                <a:off x="684213" y="3500438"/>
                <a:ext cx="219868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STRATEGIC ASSETS</a:t>
                </a:r>
                <a:endParaRPr lang="en-US" sz="1600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11188" y="4797425"/>
                <a:ext cx="1223962" cy="576263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Finance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619250" y="4868863"/>
                <a:ext cx="1223963" cy="57626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31859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Markets 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900113" y="5300663"/>
                <a:ext cx="1584325" cy="57626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A6A6A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Infrastructure</a:t>
                </a:r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2843213" y="4868863"/>
                <a:ext cx="1944687" cy="87312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81" name="Rectangle 30"/>
              <p:cNvSpPr>
                <a:spLocks noChangeArrowheads="1"/>
              </p:cNvSpPr>
              <p:nvPr/>
            </p:nvSpPr>
            <p:spPr bwMode="auto">
              <a:xfrm>
                <a:off x="5141317" y="3430741"/>
                <a:ext cx="11598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Survival 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</a:rPr>
                  <a:t>Bag-pack</a:t>
                </a:r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932040" y="4293096"/>
                <a:ext cx="2015901" cy="576263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9BBB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    transformational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 leadership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211638" y="5013325"/>
                <a:ext cx="1223962" cy="576263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9BBB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Finance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219700" y="5084763"/>
                <a:ext cx="1223963" cy="57626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31859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rgbClr val="000000"/>
                    </a:solidFill>
                  </a:rPr>
                  <a:t>Markets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94036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107950" y="1123503"/>
            <a:ext cx="2879725" cy="244951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	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	                   					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843213" y="19891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754063" y="5254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" name="Oval 17"/>
          <p:cNvSpPr/>
          <p:nvPr/>
        </p:nvSpPr>
        <p:spPr>
          <a:xfrm>
            <a:off x="5651500" y="1341438"/>
            <a:ext cx="2665413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                           	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Coaching scheme packages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	                   					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00338" y="1844675"/>
            <a:ext cx="2951162" cy="1444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3" name="Rectangle 19"/>
          <p:cNvSpPr>
            <a:spLocks noChangeArrowheads="1"/>
          </p:cNvSpPr>
          <p:nvPr/>
        </p:nvSpPr>
        <p:spPr bwMode="auto">
          <a:xfrm>
            <a:off x="3059113" y="1268413"/>
            <a:ext cx="24495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Support service innovation</a:t>
            </a:r>
          </a:p>
          <a:p>
            <a:r>
              <a:rPr lang="en-US" sz="1200">
                <a:solidFill>
                  <a:srgbClr val="000000"/>
                </a:solidFill>
              </a:rPr>
              <a:t>Competence building</a:t>
            </a:r>
          </a:p>
          <a:p>
            <a:r>
              <a:rPr lang="en-US" sz="1200">
                <a:solidFill>
                  <a:srgbClr val="000000"/>
                </a:solidFill>
              </a:rPr>
              <a:t>External competences</a:t>
            </a:r>
          </a:p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4" name="Rectangle 30"/>
          <p:cNvSpPr>
            <a:spLocks noChangeArrowheads="1"/>
          </p:cNvSpPr>
          <p:nvPr/>
        </p:nvSpPr>
        <p:spPr bwMode="auto">
          <a:xfrm>
            <a:off x="900113" y="1496978"/>
            <a:ext cx="1159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Survival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Bag-pack</a:t>
            </a:r>
          </a:p>
        </p:txBody>
      </p:sp>
      <p:sp>
        <p:nvSpPr>
          <p:cNvPr id="32" name="Oval 31"/>
          <p:cNvSpPr/>
          <p:nvPr/>
        </p:nvSpPr>
        <p:spPr>
          <a:xfrm>
            <a:off x="900113" y="2204467"/>
            <a:ext cx="1943695" cy="57626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Transformational</a:t>
            </a:r>
            <a:endParaRPr lang="en-US" sz="12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leadership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388" y="2709292"/>
            <a:ext cx="1223962" cy="57467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Finance</a:t>
            </a:r>
          </a:p>
        </p:txBody>
      </p:sp>
      <p:sp>
        <p:nvSpPr>
          <p:cNvPr id="34" name="Oval 33"/>
          <p:cNvSpPr/>
          <p:nvPr/>
        </p:nvSpPr>
        <p:spPr>
          <a:xfrm>
            <a:off x="1187450" y="2780730"/>
            <a:ext cx="1223963" cy="57626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Markets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836993"/>
              </p:ext>
            </p:extLst>
          </p:nvPr>
        </p:nvGraphicFramePr>
        <p:xfrm>
          <a:off x="2771775" y="3068960"/>
          <a:ext cx="6351588" cy="2743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482"/>
                <a:gridCol w="1944449"/>
                <a:gridCol w="2318657"/>
              </a:tblGrid>
              <a:tr h="518065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Transformational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leadership skills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51" marR="91451" marT="45693" marB="456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Right finance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formula</a:t>
                      </a:r>
                    </a:p>
                  </a:txBody>
                  <a:tcPr marL="91451" marR="91451" marT="45693" marB="4569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Market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success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51" marR="91451" marT="45693" marB="4569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98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 Innovation</a:t>
                      </a:r>
                      <a:r>
                        <a:rPr lang="en-US" sz="1400" baseline="0" dirty="0" smtClean="0"/>
                        <a:t> management assessment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r>
                        <a:rPr lang="en-US" sz="1400" dirty="0" smtClean="0"/>
                        <a:t>2. Cross country coaching staff exchange (partner to partner, partner to business, business to business)</a:t>
                      </a:r>
                    </a:p>
                  </a:txBody>
                  <a:tcPr marL="91451" marR="91451" marT="45693" marB="4569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 Investment readiness evaluation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2. Meet the investor/pitching training</a:t>
                      </a:r>
                    </a:p>
                  </a:txBody>
                  <a:tcPr marL="91451" marR="91451" marT="45693" marB="45693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 Business intelligence in the Danube Region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2. </a:t>
                      </a:r>
                      <a:r>
                        <a:rPr lang="en-US" sz="1400" dirty="0" err="1" smtClean="0"/>
                        <a:t>Internationalisation</a:t>
                      </a:r>
                      <a:r>
                        <a:rPr lang="en-US" sz="1400" dirty="0" smtClean="0"/>
                        <a:t> in Danube Region (B2B matchmaking)</a:t>
                      </a:r>
                    </a:p>
                  </a:txBody>
                  <a:tcPr marL="91451" marR="91451" marT="45693" marB="45693"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>
            <a:stCxn id="18" idx="4"/>
          </p:cNvCxnSpPr>
          <p:nvPr/>
        </p:nvCxnSpPr>
        <p:spPr>
          <a:xfrm flipH="1">
            <a:off x="3851920" y="2420938"/>
            <a:ext cx="3132287" cy="64802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4"/>
            <a:endCxn id="10" idx="0"/>
          </p:cNvCxnSpPr>
          <p:nvPr/>
        </p:nvCxnSpPr>
        <p:spPr>
          <a:xfrm flipH="1">
            <a:off x="5947569" y="2420938"/>
            <a:ext cx="1036638" cy="648022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4"/>
          </p:cNvCxnSpPr>
          <p:nvPr/>
        </p:nvCxnSpPr>
        <p:spPr>
          <a:xfrm>
            <a:off x="6985000" y="2420938"/>
            <a:ext cx="1187450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15" name="Rectangle 46"/>
          <p:cNvSpPr>
            <a:spLocks noChangeArrowheads="1"/>
          </p:cNvSpPr>
          <p:nvPr/>
        </p:nvSpPr>
        <p:spPr bwMode="auto">
          <a:xfrm>
            <a:off x="4356100" y="2564904"/>
            <a:ext cx="781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Soft skills</a:t>
            </a:r>
          </a:p>
        </p:txBody>
      </p:sp>
      <p:sp>
        <p:nvSpPr>
          <p:cNvPr id="16416" name="Rectangle 50"/>
          <p:cNvSpPr>
            <a:spLocks noChangeArrowheads="1"/>
          </p:cNvSpPr>
          <p:nvPr/>
        </p:nvSpPr>
        <p:spPr bwMode="auto">
          <a:xfrm>
            <a:off x="5521325" y="2708920"/>
            <a:ext cx="9223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Fundraising</a:t>
            </a:r>
          </a:p>
        </p:txBody>
      </p:sp>
      <p:sp>
        <p:nvSpPr>
          <p:cNvPr id="16417" name="Rectangle 51"/>
          <p:cNvSpPr>
            <a:spLocks noChangeArrowheads="1"/>
          </p:cNvSpPr>
          <p:nvPr/>
        </p:nvSpPr>
        <p:spPr bwMode="auto">
          <a:xfrm>
            <a:off x="7452320" y="2564904"/>
            <a:ext cx="1462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Market opportunities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8313" y="188913"/>
            <a:ext cx="8351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CoachPower</a:t>
            </a:r>
            <a:r>
              <a:rPr lang="en-US" sz="2000" dirty="0" smtClean="0">
                <a:solidFill>
                  <a:srgbClr val="FFFFFF"/>
                </a:solidFill>
              </a:rPr>
              <a:t> - services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810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754063" y="5254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8313" y="188913"/>
            <a:ext cx="8351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CoachPower</a:t>
            </a:r>
            <a:r>
              <a:rPr lang="en-US" sz="2000" dirty="0" smtClean="0">
                <a:solidFill>
                  <a:srgbClr val="FFFFFF"/>
                </a:solidFill>
              </a:rPr>
              <a:t> – delivery mechanism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843213" y="19891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195513" y="1844675"/>
            <a:ext cx="1008062" cy="1444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63874"/>
              </p:ext>
            </p:extLst>
          </p:nvPr>
        </p:nvGraphicFramePr>
        <p:xfrm>
          <a:off x="323525" y="2909888"/>
          <a:ext cx="8712970" cy="317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076"/>
                <a:gridCol w="3191947"/>
                <a:gridCol w="3191947"/>
              </a:tblGrid>
              <a:tr h="30485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Sources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T="45736" marB="4573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Project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lenght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5736" marB="4573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Project output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T="45736" marB="4573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653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Internal partners expertise &amp; external  </a:t>
                      </a:r>
                      <a:r>
                        <a:rPr lang="en-US" sz="1400" smtClean="0"/>
                        <a:t>relevant expertise</a:t>
                      </a:r>
                      <a:endParaRPr lang="en-US" sz="1400" dirty="0" smtClean="0"/>
                    </a:p>
                  </a:txBody>
                  <a:tcPr marT="45736" marB="4573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years project</a:t>
                      </a:r>
                    </a:p>
                    <a:p>
                      <a:r>
                        <a:rPr lang="en-US" sz="1400" dirty="0" smtClean="0"/>
                        <a:t>3 Smart </a:t>
                      </a:r>
                      <a:r>
                        <a:rPr lang="en-US" sz="1400" dirty="0" err="1" smtClean="0"/>
                        <a:t>Specialisation</a:t>
                      </a:r>
                      <a:r>
                        <a:rPr lang="en-US" sz="1400" dirty="0" smtClean="0"/>
                        <a:t> Sectors addressed:</a:t>
                      </a:r>
                      <a:r>
                        <a:rPr lang="en-US" sz="1400" baseline="0" dirty="0" smtClean="0"/>
                        <a:t> ICT, Agro-food, Creative industry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6  companies coached per project partner</a:t>
                      </a:r>
                    </a:p>
                    <a:p>
                      <a:r>
                        <a:rPr lang="en-US" sz="1400" dirty="0" smtClean="0"/>
                        <a:t>1 maximum 2 Smart Specialization sector addressed per project partner </a:t>
                      </a:r>
                    </a:p>
                    <a:p>
                      <a:r>
                        <a:rPr lang="en-US" sz="1400" dirty="0" smtClean="0"/>
                        <a:t>1 up to 3 months implementation of coaching service</a:t>
                      </a:r>
                      <a:r>
                        <a:rPr lang="en-US" sz="1400" baseline="0" dirty="0" smtClean="0"/>
                        <a:t> formula</a:t>
                      </a:r>
                      <a:r>
                        <a:rPr lang="en-US" sz="1400" dirty="0" smtClean="0"/>
                        <a:t> to companies</a:t>
                      </a:r>
                    </a:p>
                    <a:p>
                      <a:r>
                        <a:rPr lang="en-US" sz="1400" dirty="0" smtClean="0"/>
                        <a:t>1 month follow up</a:t>
                      </a:r>
                    </a:p>
                  </a:txBody>
                  <a:tcPr marT="45736" marB="4573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Pilot schemes</a:t>
                      </a:r>
                    </a:p>
                    <a:p>
                      <a:r>
                        <a:rPr lang="en-US" sz="1400" dirty="0" smtClean="0"/>
                        <a:t>Implementation report</a:t>
                      </a:r>
                    </a:p>
                    <a:p>
                      <a:r>
                        <a:rPr lang="en-US" sz="1400" dirty="0" smtClean="0"/>
                        <a:t>Best</a:t>
                      </a:r>
                      <a:r>
                        <a:rPr lang="en-US" sz="1400" baseline="0" dirty="0" smtClean="0"/>
                        <a:t> practice case studies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Standardized toolbox for coaching with quality standards</a:t>
                      </a:r>
                    </a:p>
                    <a:p>
                      <a:r>
                        <a:rPr lang="en-US" sz="1400" dirty="0" smtClean="0"/>
                        <a:t>Cross countries</a:t>
                      </a:r>
                      <a:r>
                        <a:rPr lang="en-US" sz="1400" baseline="0" dirty="0" smtClean="0"/>
                        <a:t> coaching</a:t>
                      </a:r>
                    </a:p>
                    <a:p>
                      <a:r>
                        <a:rPr lang="en-US" sz="1400" baseline="0" dirty="0" smtClean="0"/>
                        <a:t>Staff exchange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Expertise network partnership in Danube Region</a:t>
                      </a:r>
                    </a:p>
                    <a:p>
                      <a:r>
                        <a:rPr lang="en-US" sz="1400" dirty="0" smtClean="0"/>
                        <a:t>Policy improvement on Smart Specialization Strategy  </a:t>
                      </a:r>
                      <a:r>
                        <a:rPr lang="en-US" sz="1400" baseline="0" dirty="0" smtClean="0"/>
                        <a:t>either </a:t>
                      </a:r>
                      <a:r>
                        <a:rPr lang="en-US" sz="1400" dirty="0" smtClean="0"/>
                        <a:t>national</a:t>
                      </a:r>
                      <a:r>
                        <a:rPr lang="en-US" sz="1400" baseline="0" dirty="0" smtClean="0"/>
                        <a:t> ore regional </a:t>
                      </a:r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 marT="45736" marB="45736">
                    <a:noFill/>
                  </a:tcPr>
                </a:tc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179388" y="1268413"/>
            <a:ext cx="2016125" cy="129698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                           	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Company needs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assessment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	                   					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6" name="Oval 25"/>
          <p:cNvSpPr/>
          <p:nvPr/>
        </p:nvSpPr>
        <p:spPr>
          <a:xfrm>
            <a:off x="3203575" y="1268413"/>
            <a:ext cx="2232025" cy="129698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                           	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Coaching scheme 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implementation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formula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	   	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		 	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435600" y="1844675"/>
            <a:ext cx="1008063" cy="1444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43663" y="1268413"/>
            <a:ext cx="2232025" cy="129698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                           	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Follow up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impact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	      					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35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83568" y="2348880"/>
            <a:ext cx="597602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 sz="1600" dirty="0" err="1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Consorțiul</a:t>
            </a:r>
            <a:r>
              <a:rPr lang="en-US" altLang="en-US" sz="160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Ro-Boost SMEs</a:t>
            </a:r>
          </a:p>
          <a:p>
            <a:r>
              <a:rPr lang="en-US" altLang="en-US" sz="1600" dirty="0" err="1">
                <a:solidFill>
                  <a:srgbClr val="64B4E6"/>
                </a:solidFill>
                <a:latin typeface="Myriad Pro Light" charset="0"/>
                <a:ea typeface="Myriad Pro Light" charset="0"/>
                <a:cs typeface="Myriad Pro Light" charset="0"/>
              </a:rPr>
              <a:t>Agenția</a:t>
            </a:r>
            <a:r>
              <a:rPr lang="en-US" altLang="en-US" sz="1600" dirty="0">
                <a:solidFill>
                  <a:srgbClr val="64B4E6"/>
                </a:solidFill>
                <a:latin typeface="Myriad Pro Light" charset="0"/>
                <a:ea typeface="Myriad Pro Light" charset="0"/>
                <a:cs typeface="Myriad Pro Light" charset="0"/>
              </a:rPr>
              <a:t> </a:t>
            </a:r>
            <a:r>
              <a:rPr lang="en-US" altLang="en-US" sz="1600" dirty="0" err="1">
                <a:solidFill>
                  <a:srgbClr val="64B4E6"/>
                </a:solidFill>
                <a:latin typeface="Myriad Pro Light" charset="0"/>
                <a:ea typeface="Myriad Pro Light" charset="0"/>
                <a:cs typeface="Myriad Pro Light" charset="0"/>
              </a:rPr>
              <a:t>pentru</a:t>
            </a:r>
            <a:r>
              <a:rPr lang="en-US" altLang="en-US" sz="1600" dirty="0">
                <a:solidFill>
                  <a:srgbClr val="64B4E6"/>
                </a:solidFill>
                <a:latin typeface="Myriad Pro Light" charset="0"/>
                <a:ea typeface="Myriad Pro Light" charset="0"/>
                <a:cs typeface="Myriad Pro Light" charset="0"/>
              </a:rPr>
              <a:t> </a:t>
            </a:r>
            <a:r>
              <a:rPr lang="en-US" altLang="en-US" sz="1600" dirty="0" err="1">
                <a:solidFill>
                  <a:srgbClr val="64B4E6"/>
                </a:solidFill>
                <a:latin typeface="Myriad Pro Light" charset="0"/>
                <a:ea typeface="Myriad Pro Light" charset="0"/>
                <a:cs typeface="Myriad Pro Light" charset="0"/>
              </a:rPr>
              <a:t>Dezvoltare</a:t>
            </a:r>
            <a:r>
              <a:rPr lang="en-US" altLang="en-US" sz="1600" dirty="0">
                <a:solidFill>
                  <a:srgbClr val="64B4E6"/>
                </a:solidFill>
                <a:latin typeface="Myriad Pro Light" charset="0"/>
                <a:ea typeface="Myriad Pro Light" charset="0"/>
                <a:cs typeface="Myriad Pro Light" charset="0"/>
              </a:rPr>
              <a:t> </a:t>
            </a:r>
            <a:r>
              <a:rPr lang="en-US" altLang="en-US" sz="1600" dirty="0" err="1">
                <a:solidFill>
                  <a:srgbClr val="64B4E6"/>
                </a:solidFill>
                <a:latin typeface="Myriad Pro Light" charset="0"/>
                <a:ea typeface="Myriad Pro Light" charset="0"/>
                <a:cs typeface="Myriad Pro Light" charset="0"/>
              </a:rPr>
              <a:t>Regională</a:t>
            </a:r>
            <a:r>
              <a:rPr lang="en-US" altLang="en-US" sz="1600" dirty="0">
                <a:solidFill>
                  <a:srgbClr val="64B4E6"/>
                </a:solidFill>
                <a:latin typeface="Myriad Pro Light" charset="0"/>
                <a:ea typeface="Myriad Pro Light" charset="0"/>
                <a:cs typeface="Myriad Pro Light" charset="0"/>
              </a:rPr>
              <a:t> Vest</a:t>
            </a:r>
          </a:p>
          <a:p>
            <a:r>
              <a:rPr lang="en-US" altLang="en-US" sz="16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Str. </a:t>
            </a:r>
            <a:r>
              <a:rPr lang="en-US" altLang="en-US" sz="1600" dirty="0" err="1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Proclamația</a:t>
            </a:r>
            <a:r>
              <a:rPr lang="en-US" altLang="en-US" sz="16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 de la </a:t>
            </a:r>
            <a:r>
              <a:rPr lang="en-US" altLang="en-US" sz="1600" dirty="0" err="1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Timișoara</a:t>
            </a:r>
            <a:r>
              <a:rPr lang="en-US" altLang="en-US" sz="16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 nr. 5</a:t>
            </a:r>
          </a:p>
          <a:p>
            <a:r>
              <a:rPr lang="en-US" altLang="en-US" sz="1600" dirty="0" err="1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Timișoara</a:t>
            </a:r>
            <a:r>
              <a:rPr lang="en-US" altLang="en-US" sz="16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, 300054, </a:t>
            </a:r>
            <a:r>
              <a:rPr lang="en-US" altLang="en-US" sz="1600" dirty="0" err="1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România</a:t>
            </a:r>
            <a:r>
              <a:rPr lang="en-US" altLang="en-US" sz="16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,</a:t>
            </a:r>
          </a:p>
          <a:p>
            <a:r>
              <a:rPr lang="en-US" altLang="en-US" sz="16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Tel: +40 256 491 981, Fax: +40 256 491 923</a:t>
            </a:r>
          </a:p>
          <a:p>
            <a:r>
              <a:rPr lang="en-US" altLang="en-US" sz="16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Email: </a:t>
            </a:r>
            <a:r>
              <a:rPr lang="en-US" altLang="en-US" sz="1600" dirty="0" err="1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  <a:hlinkClick r:id="rId3"/>
              </a:rPr>
              <a:t>office-een@adrvest.ro</a:t>
            </a:r>
            <a:endParaRPr lang="en-US" altLang="en-US" sz="1600" dirty="0">
              <a:solidFill>
                <a:schemeClr val="bg1"/>
              </a:solidFill>
              <a:latin typeface="Myriad Pro Light" charset="0"/>
              <a:ea typeface="Myriad Pro Light" charset="0"/>
              <a:cs typeface="Myriad Pro Light" charset="0"/>
            </a:endParaRPr>
          </a:p>
          <a:p>
            <a:endParaRPr lang="en-US" altLang="en-US" sz="1600" dirty="0" smtClean="0">
              <a:solidFill>
                <a:schemeClr val="bg1"/>
              </a:solidFill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4213" y="1218779"/>
            <a:ext cx="777240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fr-FR" altLang="en-US" b="0" kern="0" dirty="0" err="1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Thank</a:t>
            </a:r>
            <a:r>
              <a:rPr lang="fr-FR" altLang="en-US" b="0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 </a:t>
            </a:r>
            <a:r>
              <a:rPr lang="fr-FR" altLang="en-US" b="0" kern="0" dirty="0" err="1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you</a:t>
            </a:r>
            <a:r>
              <a:rPr lang="fr-FR" altLang="en-US" b="0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!</a:t>
            </a:r>
          </a:p>
        </p:txBody>
      </p: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4756150" y="2627313"/>
            <a:ext cx="334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>
                <a:solidFill>
                  <a:srgbClr val="006491"/>
                </a:solidFill>
              </a:rPr>
              <a:t>Follow us 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465313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64B4E6"/>
                </a:solidFill>
                <a:latin typeface="Myriad Pro"/>
                <a:cs typeface="Myriad Pro"/>
              </a:rPr>
              <a:t>www.eenroboost.ro</a:t>
            </a:r>
            <a:endParaRPr lang="en-US" b="1" dirty="0">
              <a:solidFill>
                <a:srgbClr val="64B4E6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9512" y="1627275"/>
            <a:ext cx="3389116" cy="2953853"/>
            <a:chOff x="125980" y="-4084"/>
            <a:chExt cx="3853384" cy="4403751"/>
          </a:xfrm>
        </p:grpSpPr>
        <p:sp>
          <p:nvSpPr>
            <p:cNvPr id="15" name="Rounded Rectangle 14"/>
            <p:cNvSpPr/>
            <p:nvPr/>
          </p:nvSpPr>
          <p:spPr>
            <a:xfrm rot="5400000">
              <a:off x="-149203" y="271100"/>
              <a:ext cx="4403750" cy="3853384"/>
            </a:xfrm>
            <a:prstGeom prst="roundRect">
              <a:avLst>
                <a:gd name="adj" fmla="val 5000"/>
              </a:avLst>
            </a:prstGeom>
            <a:solidFill>
              <a:schemeClr val="accent1">
                <a:alpha val="5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803797" y="-4084"/>
              <a:ext cx="3159775" cy="88075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82296" rIns="106680" bIns="0" numCol="1" spcCol="1270" anchor="t" anchorCtr="0">
              <a:noAutofit/>
            </a:bodyPr>
            <a:lstStyle/>
            <a:p>
              <a:pPr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1998 – 2006</a:t>
              </a:r>
              <a:endParaRPr lang="ro-RO" sz="20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600" b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342900" indent="-34290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o-RO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  <a:r>
                <a:rPr lang="en-US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342900" indent="-34290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o-RO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Implementation organism for </a:t>
              </a:r>
              <a:r>
                <a:rPr lang="ro-RO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and Pre-Adherence Funds </a:t>
              </a:r>
            </a:p>
            <a:p>
              <a:pPr marL="342900" indent="-34290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o-RO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investment  </a:t>
              </a:r>
              <a:r>
                <a:rPr lang="ro-RO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attraction</a:t>
              </a:r>
            </a:p>
            <a:p>
              <a:pPr marL="342900" indent="-34290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o-RO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Projects</a:t>
              </a:r>
            </a:p>
            <a:p>
              <a:pPr marL="342900" indent="-34290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o-RO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 (first RIS)</a:t>
              </a:r>
              <a:endParaRPr lang="en-US" sz="1600" b="1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9185" y="980728"/>
            <a:ext cx="4953292" cy="5258109"/>
            <a:chOff x="33453" y="-4083"/>
            <a:chExt cx="3873802" cy="4403751"/>
          </a:xfrm>
        </p:grpSpPr>
        <p:sp>
          <p:nvSpPr>
            <p:cNvPr id="19" name="Rounded Rectangle 18"/>
            <p:cNvSpPr/>
            <p:nvPr/>
          </p:nvSpPr>
          <p:spPr>
            <a:xfrm rot="5400000">
              <a:off x="-181172" y="311240"/>
              <a:ext cx="4403750" cy="377310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3453" y="-4083"/>
              <a:ext cx="3761174" cy="42215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82296" rIns="106680" bIns="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b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				2007 – 201</a:t>
              </a:r>
              <a:r>
                <a:rPr lang="en-US" sz="2000" b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pPr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o-RO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</a:t>
              </a:r>
              <a:r>
                <a:rPr lang="en-US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regional </a:t>
              </a:r>
              <a:r>
                <a:rPr lang="en-US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studies</a:t>
              </a:r>
              <a:endParaRPr lang="en-US" sz="1600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o-RO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Intermediate </a:t>
              </a:r>
              <a:r>
                <a:rPr lang="ro-RO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Body for the ROP</a:t>
              </a:r>
              <a:endParaRPr lang="en-GB" sz="1600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o-RO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Intermediate </a:t>
              </a:r>
              <a:r>
                <a:rPr lang="ro-RO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Body for SMEs</a:t>
              </a:r>
              <a:endParaRPr lang="en-GB" sz="1600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o-RO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</a:t>
              </a:r>
              <a:r>
                <a:rPr lang="ro-RO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 </a:t>
              </a:r>
              <a:r>
                <a:rPr lang="en-US" sz="1600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US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Internationalization</a:t>
              </a:r>
              <a:r>
                <a:rPr lang="en-US" sz="1600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 supported by EU </a:t>
              </a:r>
              <a:r>
                <a:rPr lang="en-US" sz="1600" i="1" dirty="0" err="1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programmes</a:t>
              </a:r>
              <a:endParaRPr lang="en-US" sz="1600" i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US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en-US" sz="1600" b="1" i="1" dirty="0" err="1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Interreg</a:t>
              </a:r>
              <a:r>
                <a:rPr lang="en-US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Projects </a:t>
              </a: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FP6</a:t>
              </a:r>
              <a:r>
                <a:rPr lang="en-US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/FP7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participation to projects with a total budget amount of </a:t>
              </a:r>
              <a:r>
                <a:rPr lang="en-US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14,7 million Euro 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US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project partners </a:t>
              </a:r>
              <a:r>
                <a:rPr lang="en-US" sz="1600" dirty="0" smtClean="0"/>
                <a:t> </a:t>
              </a:r>
              <a:endParaRPr lang="en-US" sz="1600" i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US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Cluster</a:t>
              </a:r>
              <a:r>
                <a:rPr lang="en-US" sz="1600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management (</a:t>
              </a: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ICT, Automotive</a:t>
              </a:r>
              <a:r>
                <a:rPr lang="en-US" sz="1600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US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  <a:r>
                <a:rPr lang="en-US" sz="1600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services (</a:t>
              </a:r>
              <a:r>
                <a:rPr lang="en-US" sz="1600" i="1" dirty="0" err="1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Tehimpuls</a:t>
              </a:r>
              <a:r>
                <a:rPr lang="en-US" sz="1600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o-RO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Consortium </a:t>
              </a:r>
              <a:r>
                <a:rPr lang="ro-RO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Coordinator </a:t>
              </a:r>
              <a:r>
                <a:rPr lang="de-AT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Enterprise Europe </a:t>
              </a:r>
              <a:r>
                <a:rPr lang="de-AT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US" sz="1600" b="1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 </a:t>
              </a: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en-US" sz="1600" b="1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RO-Hungary and RO-Serbia cross-border </a:t>
              </a:r>
              <a:r>
                <a:rPr lang="en-US" sz="1600" i="1" dirty="0" smtClean="0">
                  <a:solidFill>
                    <a:srgbClr val="173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offices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endParaRPr lang="en-GB" sz="17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1520" y="332656"/>
            <a:ext cx="6825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o-RO" altLang="en-US" sz="2000" dirty="0">
                <a:solidFill>
                  <a:schemeClr val="bg1"/>
                </a:solidFill>
              </a:rPr>
              <a:t>West Regional Development </a:t>
            </a:r>
            <a:r>
              <a:rPr lang="ro-RO" altLang="en-US" sz="2000" dirty="0" smtClean="0">
                <a:solidFill>
                  <a:schemeClr val="bg1"/>
                </a:solidFill>
              </a:rPr>
              <a:t>Agency policy development </a:t>
            </a:r>
            <a:endParaRPr lang="ro-RO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8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333375"/>
            <a:ext cx="8532812" cy="4022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o-RO" sz="2000" dirty="0">
                <a:solidFill>
                  <a:schemeClr val="bg1"/>
                </a:solidFill>
              </a:rPr>
              <a:t>WEST REGION</a:t>
            </a:r>
            <a:r>
              <a:rPr lang="en-US" sz="2000" dirty="0">
                <a:solidFill>
                  <a:schemeClr val="bg1"/>
                </a:solidFill>
              </a:rPr>
              <a:t> RIS3</a:t>
            </a:r>
            <a:endParaRPr lang="ro-RO" sz="20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1430152"/>
            <a:ext cx="7848996" cy="41590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o-RO" sz="1600" b="1" dirty="0" smtClean="0">
                <a:solidFill>
                  <a:srgbClr val="000000"/>
                </a:solidFill>
                <a:latin typeface="+mj-lt"/>
              </a:rPr>
              <a:t>2014</a:t>
            </a:r>
            <a:r>
              <a:rPr lang="ro-RO" sz="1600" b="1" dirty="0">
                <a:solidFill>
                  <a:srgbClr val="000000"/>
                </a:solidFill>
                <a:latin typeface="+mj-lt"/>
              </a:rPr>
              <a:t>-2020 </a:t>
            </a:r>
            <a:r>
              <a:rPr lang="ro-RO" sz="1600" dirty="0" smtClean="0">
                <a:solidFill>
                  <a:srgbClr val="000000"/>
                </a:solidFill>
                <a:latin typeface="+mj-lt"/>
              </a:rPr>
              <a:t>– </a:t>
            </a:r>
            <a:r>
              <a:rPr lang="ro-RO" sz="1600" dirty="0">
                <a:solidFill>
                  <a:srgbClr val="000000"/>
                </a:solidFill>
                <a:latin typeface="+mj-lt"/>
              </a:rPr>
              <a:t>first </a:t>
            </a:r>
            <a:r>
              <a:rPr lang="ro-RO" sz="1600" dirty="0" smtClean="0">
                <a:solidFill>
                  <a:srgbClr val="000000"/>
                </a:solidFill>
                <a:latin typeface="+mj-lt"/>
              </a:rPr>
              <a:t>Romanian region </a:t>
            </a:r>
            <a:r>
              <a:rPr lang="ro-RO" sz="1600" dirty="0">
                <a:solidFill>
                  <a:srgbClr val="000000"/>
                </a:solidFill>
                <a:latin typeface="+mj-lt"/>
              </a:rPr>
              <a:t>that created </a:t>
            </a:r>
            <a:r>
              <a:rPr lang="ro-RO" sz="1600" dirty="0" smtClean="0">
                <a:solidFill>
                  <a:srgbClr val="3333CC"/>
                </a:solidFill>
                <a:latin typeface="+mj-lt"/>
              </a:rPr>
              <a:t>Smart Specialisation Strategy </a:t>
            </a:r>
            <a:r>
              <a:rPr lang="ro-RO" sz="1600" dirty="0" smtClean="0">
                <a:solidFill>
                  <a:srgbClr val="000000"/>
                </a:solidFill>
                <a:latin typeface="+mj-lt"/>
              </a:rPr>
              <a:t>paralel with the same project at national level</a:t>
            </a:r>
            <a:r>
              <a:rPr lang="ro-RO" sz="1600" dirty="0" smtClean="0">
                <a:solidFill>
                  <a:srgbClr val="0033CC"/>
                </a:solidFill>
                <a:latin typeface="+mj-lt"/>
              </a:rPr>
              <a:t> </a:t>
            </a:r>
            <a:endParaRPr lang="ro-RO" sz="1600" dirty="0">
              <a:solidFill>
                <a:srgbClr val="0033CC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1600" dirty="0" smtClean="0">
                <a:solidFill>
                  <a:srgbClr val="000000"/>
                </a:solidFill>
                <a:latin typeface="+mj-lt"/>
              </a:rPr>
              <a:t>External expertize from the World Bank  </a:t>
            </a:r>
          </a:p>
          <a:p>
            <a:pPr marL="1200150" lvl="2" indent="-285750" algn="just">
              <a:lnSpc>
                <a:spcPct val="90000"/>
              </a:lnSpc>
              <a:buFont typeface="Arial"/>
              <a:buChar char="•"/>
            </a:pPr>
            <a:r>
              <a:rPr lang="ro-RO" sz="1600" dirty="0" smtClean="0">
                <a:solidFill>
                  <a:srgbClr val="0033CC"/>
                </a:solidFill>
                <a:latin typeface="+mj-lt"/>
              </a:rPr>
              <a:t>Automotive și machine building</a:t>
            </a:r>
          </a:p>
          <a:p>
            <a:pPr marL="1200150" lvl="2" indent="-285750" algn="just">
              <a:lnSpc>
                <a:spcPct val="90000"/>
              </a:lnSpc>
              <a:buFont typeface="Arial"/>
              <a:buChar char="•"/>
            </a:pPr>
            <a:r>
              <a:rPr lang="ro-RO" sz="1600" dirty="0" smtClean="0">
                <a:solidFill>
                  <a:srgbClr val="0033CC"/>
                </a:solidFill>
                <a:latin typeface="+mj-lt"/>
              </a:rPr>
              <a:t>ICT</a:t>
            </a:r>
          </a:p>
          <a:p>
            <a:pPr marL="1200150" lvl="2" indent="-285750" algn="just">
              <a:lnSpc>
                <a:spcPct val="90000"/>
              </a:lnSpc>
              <a:buFont typeface="Arial"/>
              <a:buChar char="•"/>
            </a:pPr>
            <a:r>
              <a:rPr lang="ro-RO" sz="1600" dirty="0" smtClean="0">
                <a:solidFill>
                  <a:srgbClr val="0033CC"/>
                </a:solidFill>
                <a:latin typeface="+mj-lt"/>
              </a:rPr>
              <a:t>Textile</a:t>
            </a:r>
          </a:p>
          <a:p>
            <a:pPr marL="1200150" lvl="2" indent="-285750" algn="just">
              <a:lnSpc>
                <a:spcPct val="90000"/>
              </a:lnSpc>
              <a:buFont typeface="Arial"/>
              <a:buChar char="•"/>
            </a:pPr>
            <a:r>
              <a:rPr lang="ro-RO" sz="1600" dirty="0" smtClean="0">
                <a:solidFill>
                  <a:srgbClr val="0033CC"/>
                </a:solidFill>
                <a:latin typeface="+mj-lt"/>
              </a:rPr>
              <a:t>Agro-food  - </a:t>
            </a:r>
            <a:r>
              <a:rPr lang="en-US" altLang="en-US" sz="1600" dirty="0">
                <a:solidFill>
                  <a:srgbClr val="000000"/>
                </a:solidFill>
                <a:latin typeface="+mj-lt"/>
              </a:rPr>
              <a:t>Food processing and preservation, functional health products, nutritional products, farming processes innovations, winery, bio-products, etc.</a:t>
            </a:r>
          </a:p>
          <a:p>
            <a:pPr marL="1200150" lvl="2" indent="-285750" algn="just">
              <a:lnSpc>
                <a:spcPct val="90000"/>
              </a:lnSpc>
              <a:buFont typeface="Arial"/>
              <a:buChar char="•"/>
            </a:pPr>
            <a:r>
              <a:rPr lang="ro-RO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o-RO" sz="1600" dirty="0" smtClean="0">
                <a:solidFill>
                  <a:srgbClr val="0033CC"/>
                </a:solidFill>
                <a:latin typeface="+mj-lt"/>
              </a:rPr>
              <a:t>Tourism</a:t>
            </a:r>
          </a:p>
          <a:p>
            <a:pPr marL="1200150" lvl="2" indent="-285750" algn="just">
              <a:lnSpc>
                <a:spcPct val="90000"/>
              </a:lnSpc>
              <a:buFont typeface="Arial"/>
              <a:buChar char="•"/>
            </a:pPr>
            <a:r>
              <a:rPr lang="ro-RO" sz="1600" dirty="0" smtClean="0">
                <a:solidFill>
                  <a:srgbClr val="0033CC"/>
                </a:solidFill>
                <a:latin typeface="+mj-lt"/>
              </a:rPr>
              <a:t>Sustainable construction and energy efficiency</a:t>
            </a: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3333CC"/>
                </a:solidFill>
                <a:latin typeface="+mj-lt"/>
              </a:rPr>
              <a:t>Smart Specialisation Strategy </a:t>
            </a:r>
            <a:r>
              <a:rPr lang="ro-RO" sz="1600" dirty="0">
                <a:solidFill>
                  <a:srgbClr val="000000"/>
                </a:solidFill>
                <a:latin typeface="+mj-lt"/>
              </a:rPr>
              <a:t>has been a driver for: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ro-RO" sz="1600" dirty="0" smtClean="0">
                <a:solidFill>
                  <a:srgbClr val="000000"/>
                </a:solidFill>
                <a:latin typeface="+mj-lt"/>
              </a:rPr>
              <a:t>Interreg </a:t>
            </a:r>
            <a:r>
              <a:rPr lang="ro-RO" sz="1600" dirty="0">
                <a:solidFill>
                  <a:srgbClr val="000000"/>
                </a:solidFill>
                <a:latin typeface="+mj-lt"/>
              </a:rPr>
              <a:t>projects participation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ro-RO" sz="1600" dirty="0">
                <a:solidFill>
                  <a:srgbClr val="000000"/>
                </a:solidFill>
                <a:latin typeface="+mj-lt"/>
              </a:rPr>
              <a:t>Cluster support activities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ro-RO" sz="1600" dirty="0">
                <a:solidFill>
                  <a:srgbClr val="000000"/>
                </a:solidFill>
                <a:latin typeface="+mj-lt"/>
              </a:rPr>
              <a:t>Future project ideas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ro-RO" sz="1600" dirty="0">
                <a:solidFill>
                  <a:srgbClr val="000000"/>
                </a:solidFill>
                <a:latin typeface="+mj-lt"/>
              </a:rPr>
              <a:t>Generating impact in the region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ro-RO" sz="1600" dirty="0">
                <a:solidFill>
                  <a:srgbClr val="000000"/>
                </a:solidFill>
                <a:latin typeface="+mj-lt"/>
              </a:rPr>
              <a:t>Enterprise Europe Network activities</a:t>
            </a:r>
          </a:p>
          <a:p>
            <a:pPr marL="1200150" lvl="2" indent="-285750" algn="just">
              <a:lnSpc>
                <a:spcPct val="90000"/>
              </a:lnSpc>
              <a:buFont typeface="Arial"/>
              <a:buChar char="•"/>
            </a:pPr>
            <a:endParaRPr lang="ro-RO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881" y="1340769"/>
            <a:ext cx="1320623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073" y="4653137"/>
            <a:ext cx="1837103" cy="93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616" y="4293096"/>
            <a:ext cx="970664" cy="1295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80" y="4293096"/>
            <a:ext cx="2034324" cy="12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062204"/>
              </p:ext>
            </p:extLst>
          </p:nvPr>
        </p:nvGraphicFramePr>
        <p:xfrm>
          <a:off x="3825931" y="1268760"/>
          <a:ext cx="5282573" cy="379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804248" y="1141705"/>
            <a:ext cx="2316911" cy="2359303"/>
            <a:chOff x="5868144" y="1450137"/>
            <a:chExt cx="2316911" cy="2359303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5868144" y="1450137"/>
              <a:ext cx="1474152" cy="646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933328" y="2173393"/>
              <a:ext cx="394653" cy="1569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960323" y="2368439"/>
              <a:ext cx="394652" cy="14410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7190277" y="1841124"/>
              <a:ext cx="99477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o-RO" altLang="ro-RO" sz="1100" dirty="0" smtClean="0">
                  <a:solidFill>
                    <a:srgbClr val="435D7F"/>
                  </a:solidFill>
                  <a:latin typeface="Calibri" panose="020F0502020204030204" pitchFamily="34" charset="0"/>
                  <a:cs typeface="+mn-cs"/>
                </a:rPr>
                <a:t>Evident competitive advantage</a:t>
              </a:r>
              <a:endParaRPr lang="ro-RO" altLang="ro-RO" sz="1100" dirty="0">
                <a:solidFill>
                  <a:srgbClr val="435D7F"/>
                </a:solidFill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98999" y="2495390"/>
            <a:ext cx="1205049" cy="933610"/>
            <a:chOff x="1632501" y="2815127"/>
            <a:chExt cx="1205049" cy="93361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475610" y="2815127"/>
              <a:ext cx="361940" cy="3036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75610" y="3425403"/>
              <a:ext cx="361940" cy="323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33"/>
            <p:cNvSpPr txBox="1">
              <a:spLocks noChangeArrowheads="1"/>
            </p:cNvSpPr>
            <p:nvPr/>
          </p:nvSpPr>
          <p:spPr bwMode="auto">
            <a:xfrm>
              <a:off x="1632501" y="2976033"/>
              <a:ext cx="932956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o-RO" altLang="ro-RO" sz="1100" dirty="0" smtClean="0">
                  <a:solidFill>
                    <a:srgbClr val="435D7F"/>
                  </a:solidFill>
                  <a:latin typeface="Calibri" panose="020F0502020204030204" pitchFamily="34" charset="0"/>
                  <a:cs typeface="+mn-cs"/>
                </a:rPr>
                <a:t>Latent competitive advantage</a:t>
              </a:r>
              <a:endParaRPr lang="ro-RO" altLang="ro-RO" sz="1100" dirty="0">
                <a:solidFill>
                  <a:srgbClr val="435D7F"/>
                </a:solidFill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60032" y="4365104"/>
            <a:ext cx="1272101" cy="600164"/>
            <a:chOff x="2955494" y="5035829"/>
            <a:chExt cx="1272101" cy="600164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3873854" y="5190517"/>
              <a:ext cx="353741" cy="1453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7"/>
            <p:cNvSpPr txBox="1">
              <a:spLocks noChangeArrowheads="1"/>
            </p:cNvSpPr>
            <p:nvPr/>
          </p:nvSpPr>
          <p:spPr bwMode="auto">
            <a:xfrm>
              <a:off x="2955494" y="5035829"/>
              <a:ext cx="920392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o-RO" altLang="ro-RO" sz="1100" dirty="0" smtClean="0">
                  <a:solidFill>
                    <a:srgbClr val="435D7F"/>
                  </a:solidFill>
                  <a:latin typeface="Calibri" panose="020F0502020204030204" pitchFamily="34" charset="0"/>
                  <a:cs typeface="+mn-cs"/>
                </a:rPr>
                <a:t>Unclear competitive advantage</a:t>
              </a:r>
              <a:endParaRPr lang="ro-RO" altLang="ro-RO" sz="1100" dirty="0">
                <a:solidFill>
                  <a:srgbClr val="435D7F"/>
                </a:solidFill>
                <a:latin typeface="Calibri" panose="020F0502020204030204" pitchFamily="34" charset="0"/>
                <a:cs typeface="+mn-cs"/>
              </a:endParaRPr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58638" y="283385"/>
            <a:ext cx="8532812" cy="4022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o-RO" sz="2000" dirty="0">
                <a:solidFill>
                  <a:schemeClr val="bg1"/>
                </a:solidFill>
              </a:rPr>
              <a:t>WEST REGION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o-RO" sz="2000" dirty="0">
                <a:solidFill>
                  <a:schemeClr val="bg1"/>
                </a:solidFill>
              </a:rPr>
              <a:t>– </a:t>
            </a:r>
            <a:r>
              <a:rPr lang="en-US" sz="2000" dirty="0">
                <a:solidFill>
                  <a:schemeClr val="bg1"/>
                </a:solidFill>
              </a:rPr>
              <a:t>Strategic sectors (within RIS3)</a:t>
            </a:r>
            <a:endParaRPr lang="ro-RO" sz="2000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64411"/>
              </p:ext>
            </p:extLst>
          </p:nvPr>
        </p:nvGraphicFramePr>
        <p:xfrm>
          <a:off x="107504" y="3615961"/>
          <a:ext cx="3992416" cy="204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104"/>
                <a:gridCol w="645656"/>
                <a:gridCol w="645656"/>
              </a:tblGrid>
              <a:tr h="317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メイリオ"/>
                          <a:cs typeface="Arial"/>
                        </a:rPr>
                        <a:t>Indicator</a:t>
                      </a:r>
                      <a:r>
                        <a:rPr lang="ro-RO" sz="1400" b="1" dirty="0" smtClean="0">
                          <a:effectLst/>
                          <a:latin typeface="Arial"/>
                          <a:ea typeface="メイリオ"/>
                          <a:cs typeface="Arial"/>
                        </a:rPr>
                        <a:t>s</a:t>
                      </a:r>
                      <a:endParaRPr lang="en-US" sz="1400" dirty="0">
                        <a:effectLst/>
                        <a:latin typeface="Arial"/>
                        <a:ea typeface="メイリオ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メイリオ"/>
                          <a:cs typeface="Arial"/>
                        </a:rPr>
                        <a:t>2011</a:t>
                      </a:r>
                      <a:endParaRPr lang="en-US" sz="1400">
                        <a:effectLst/>
                        <a:latin typeface="Arial"/>
                        <a:ea typeface="メイリオ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メイリオ"/>
                          <a:cs typeface="Arial"/>
                        </a:rPr>
                        <a:t>2015</a:t>
                      </a:r>
                      <a:endParaRPr lang="en-US" sz="1400">
                        <a:effectLst/>
                        <a:latin typeface="Arial"/>
                        <a:ea typeface="メイリオ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Total number</a:t>
                      </a:r>
                      <a:r>
                        <a:rPr lang="ro-RO" sz="1400" baseline="0" dirty="0" smtClean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 of companies</a:t>
                      </a:r>
                      <a:endParaRPr lang="en-US" sz="1400" dirty="0">
                        <a:solidFill>
                          <a:srgbClr val="435D7F"/>
                        </a:solidFill>
                        <a:effectLst/>
                        <a:latin typeface="Arial"/>
                        <a:ea typeface="メイリオ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2.314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2.314</a:t>
                      </a: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Total fiscal value</a:t>
                      </a:r>
                      <a:r>
                        <a:rPr lang="ro-RO" sz="1400" baseline="0" dirty="0" smtClean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 – mil. EUR</a:t>
                      </a:r>
                      <a:endParaRPr lang="en-US" sz="1400" dirty="0">
                        <a:solidFill>
                          <a:srgbClr val="435D7F"/>
                        </a:solidFill>
                        <a:effectLst/>
                        <a:latin typeface="Arial"/>
                        <a:ea typeface="メイリオ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543,2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764,9</a:t>
                      </a: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Total number of companies with</a:t>
                      </a:r>
                      <a:r>
                        <a:rPr lang="ro-RO" sz="1400" baseline="0" dirty="0" smtClean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 foreign contribution to the capital</a:t>
                      </a:r>
                      <a:endParaRPr lang="en-US" sz="1400" dirty="0">
                        <a:solidFill>
                          <a:srgbClr val="435D7F"/>
                        </a:solidFill>
                        <a:effectLst/>
                        <a:latin typeface="Arial"/>
                        <a:ea typeface="メイリオ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706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706</a:t>
                      </a: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Export – mil. Euro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257,9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35D7F"/>
                          </a:solidFill>
                          <a:effectLst/>
                          <a:latin typeface="Arial"/>
                          <a:ea typeface="メイリオ"/>
                          <a:cs typeface="Arial"/>
                        </a:rPr>
                        <a:t>219,9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18002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83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33375"/>
            <a:ext cx="8532812" cy="4022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NICHE  - Building Innovative Food Value Chains in Regions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268760"/>
            <a:ext cx="3672408" cy="44242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1381993"/>
            <a:ext cx="53285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435D7F"/>
                </a:solidFill>
                <a:latin typeface="+mj-lt"/>
                <a:cs typeface="Arial" panose="020B0604020202020204" pitchFamily="34" charset="0"/>
              </a:rPr>
              <a:t>NICHE partnership aims, by 2019 and through the improvement of existing policies</a:t>
            </a:r>
            <a:r>
              <a:rPr lang="en-GB" sz="1600" dirty="0" smtClean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GB" sz="1600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achieve an average 15 % increase in the adoption of research and innovation solutions by food sector companies in their regions</a:t>
            </a:r>
            <a:r>
              <a:rPr lang="en-GB" sz="1600" dirty="0" smtClean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435D7F"/>
                </a:solidFill>
                <a:latin typeface="+mj-lt"/>
                <a:cs typeface="Arial" panose="020B0604020202020204" pitchFamily="34" charset="0"/>
              </a:rPr>
              <a:t>to give response to the demand of this sector identified as high-potential sector for their smart growth.</a:t>
            </a:r>
            <a:endParaRPr lang="en-GB" sz="1600" dirty="0">
              <a:solidFill>
                <a:srgbClr val="435D7F"/>
              </a:solidFill>
              <a:latin typeface="+mj-lt"/>
              <a:cs typeface="Arial" panose="020B0604020202020204" pitchFamily="34" charset="0"/>
            </a:endParaRPr>
          </a:p>
          <a:p>
            <a:pPr marL="368300" indent="-285750" hangingPunct="1">
              <a:lnSpc>
                <a:spcPct val="100000"/>
              </a:lnSpc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ro-RO" altLang="en-US" sz="1600" dirty="0">
                <a:latin typeface="+mj-lt"/>
                <a:ea typeface="ＭＳ Ｐゴシック" panose="020B0600070205080204" pitchFamily="34" charset="-128"/>
                <a:cs typeface="Calibri"/>
              </a:rPr>
              <a:t>Digital marketing and distribution channels</a:t>
            </a:r>
            <a:r>
              <a:rPr lang="en-US" altLang="en-US" sz="1600" dirty="0">
                <a:latin typeface="+mj-lt"/>
                <a:ea typeface="ＭＳ Ｐゴシック" panose="020B0600070205080204" pitchFamily="34" charset="-128"/>
                <a:cs typeface="Calibri"/>
              </a:rPr>
              <a:t> </a:t>
            </a:r>
          </a:p>
          <a:p>
            <a:pPr marL="368300" indent="-285750" hangingPunct="1">
              <a:lnSpc>
                <a:spcPct val="100000"/>
              </a:lnSpc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ro-RO" altLang="en-US" sz="1600" dirty="0">
                <a:latin typeface="+mj-lt"/>
                <a:ea typeface="ＭＳ Ｐゴシック" panose="020B0600070205080204" pitchFamily="34" charset="-128"/>
                <a:cs typeface="Calibri"/>
              </a:rPr>
              <a:t>New business models and services for the companies in the agro food sector </a:t>
            </a:r>
            <a:endParaRPr lang="en-US" altLang="en-US" sz="1600" dirty="0">
              <a:latin typeface="+mj-lt"/>
              <a:ea typeface="ＭＳ Ｐゴシック" panose="020B0600070205080204" pitchFamily="34" charset="-128"/>
              <a:cs typeface="Calibri"/>
            </a:endParaRPr>
          </a:p>
          <a:p>
            <a:pPr marL="368300" indent="-285750" hangingPunct="1">
              <a:lnSpc>
                <a:spcPct val="100000"/>
              </a:lnSpc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ro-RO" altLang="en-US" sz="1600" dirty="0">
                <a:latin typeface="+mj-lt"/>
                <a:ea typeface="ＭＳ Ｐゴシック" panose="020B0600070205080204" pitchFamily="34" charset="-128"/>
                <a:cs typeface="Calibri"/>
              </a:rPr>
              <a:t>More efficient production models based on technology</a:t>
            </a:r>
            <a:endParaRPr lang="en-US" altLang="en-US" sz="1600" dirty="0">
              <a:latin typeface="+mj-lt"/>
              <a:ea typeface="ＭＳ Ｐゴシック" panose="020B0600070205080204" pitchFamily="34" charset="-128"/>
              <a:cs typeface="Calibri"/>
            </a:endParaRPr>
          </a:p>
          <a:p>
            <a:pPr marL="368300" indent="-285750" hangingPunct="1">
              <a:lnSpc>
                <a:spcPct val="100000"/>
              </a:lnSpc>
              <a:spcBef>
                <a:spcPts val="600"/>
              </a:spcBef>
              <a:buClr>
                <a:srgbClr val="4F81B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+mj-lt"/>
                <a:ea typeface="ＭＳ Ｐゴシック" panose="020B0600070205080204" pitchFamily="34" charset="-128"/>
                <a:cs typeface="Calibri"/>
              </a:rPr>
              <a:t>N</a:t>
            </a:r>
            <a:r>
              <a:rPr lang="ro-RO" altLang="en-US" sz="1600" dirty="0">
                <a:latin typeface="+mj-lt"/>
                <a:ea typeface="ＭＳ Ｐゴシック" panose="020B0600070205080204" pitchFamily="34" charset="-128"/>
                <a:cs typeface="Calibri"/>
              </a:rPr>
              <a:t>ew perspectives for </a:t>
            </a:r>
            <a:r>
              <a:rPr lang="ro-RO" altLang="en-US" sz="1600" dirty="0" smtClean="0">
                <a:latin typeface="+mj-lt"/>
                <a:ea typeface="ＭＳ Ｐゴシック" panose="020B0600070205080204" pitchFamily="34" charset="-128"/>
                <a:cs typeface="Calibri"/>
              </a:rPr>
              <a:t>consumers</a:t>
            </a:r>
            <a:endParaRPr lang="en-US" altLang="en-US" sz="1600" dirty="0">
              <a:latin typeface="+mj-lt"/>
              <a:ea typeface="ＭＳ Ｐゴシック" panose="020B0600070205080204" pitchFamily="34" charset="-128"/>
              <a:cs typeface="Calibri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23528" y="5328738"/>
            <a:ext cx="4343400" cy="11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en-US" altLang="en-US" sz="1600" b="1" dirty="0" smtClean="0">
                <a:solidFill>
                  <a:srgbClr val="E46C0A"/>
                </a:solidFill>
                <a:latin typeface="Calibri" panose="020F0502020204030204" pitchFamily="34" charset="0"/>
              </a:rPr>
              <a:t>Budget</a:t>
            </a:r>
            <a:r>
              <a:rPr lang="en-US" altLang="en-US" sz="1600" b="1" dirty="0">
                <a:solidFill>
                  <a:srgbClr val="E46C0A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1600" dirty="0" smtClean="0">
                <a:latin typeface="Calibri" panose="020F0502020204030204" pitchFamily="34" charset="0"/>
              </a:rPr>
              <a:t>1.330.099 </a:t>
            </a:r>
            <a:r>
              <a:rPr lang="en-US" altLang="en-US" sz="1600" dirty="0">
                <a:latin typeface="Calibri" panose="020F0502020204030204" pitchFamily="34" charset="0"/>
              </a:rPr>
              <a:t>Euro</a:t>
            </a:r>
          </a:p>
          <a:p>
            <a:pPr hangingPunct="1">
              <a:lnSpc>
                <a:spcPct val="107000"/>
              </a:lnSpc>
            </a:pPr>
            <a:r>
              <a:rPr lang="en-US" altLang="en-US" sz="1600" dirty="0" smtClean="0">
                <a:latin typeface="Calibri" panose="020F0502020204030204" pitchFamily="34" charset="0"/>
              </a:rPr>
              <a:t>W</a:t>
            </a:r>
            <a:r>
              <a:rPr lang="en-US" altLang="en-US" sz="1600" dirty="0">
                <a:latin typeface="Calibri" panose="020F0502020204030204" pitchFamily="34" charset="0"/>
              </a:rPr>
              <a:t>est </a:t>
            </a:r>
            <a:r>
              <a:rPr lang="en-US" altLang="en-US" sz="1600" dirty="0" smtClean="0">
                <a:latin typeface="Calibri" panose="020F0502020204030204" pitchFamily="34" charset="0"/>
              </a:rPr>
              <a:t>RDA (</a:t>
            </a:r>
            <a:r>
              <a:rPr lang="en-US" altLang="en-US" sz="1600" dirty="0">
                <a:latin typeface="Calibri" panose="020F0502020204030204" pitchFamily="34" charset="0"/>
              </a:rPr>
              <a:t>lead partner) – 252,210 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eur</a:t>
            </a:r>
            <a:r>
              <a:rPr lang="ro-RO" altLang="en-US" sz="1600" dirty="0" smtClean="0">
                <a:latin typeface="Calibri" panose="020F0502020204030204" pitchFamily="34" charset="0"/>
              </a:rPr>
              <a:t>o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 hangingPunct="1">
              <a:lnSpc>
                <a:spcPct val="107000"/>
              </a:lnSpc>
            </a:pPr>
            <a:r>
              <a:rPr lang="en-US" altLang="en-US" sz="1600" dirty="0">
                <a:latin typeface="Calibri" panose="020F0502020204030204" pitchFamily="34" charset="0"/>
              </a:rPr>
              <a:t>(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cofinancing</a:t>
            </a:r>
            <a:r>
              <a:rPr lang="en-US" altLang="en-US" sz="1600" dirty="0" smtClean="0"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2% - 5,044 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eur</a:t>
            </a:r>
            <a:r>
              <a:rPr lang="ro-RO" altLang="en-US" sz="1600" dirty="0" smtClean="0">
                <a:latin typeface="Calibri" panose="020F0502020204030204" pitchFamily="34" charset="0"/>
              </a:rPr>
              <a:t>o</a:t>
            </a:r>
            <a:r>
              <a:rPr lang="en-US" altLang="en-US" sz="1600" dirty="0" smtClean="0">
                <a:latin typeface="Calibri" panose="020F0502020204030204" pitchFamily="34" charset="0"/>
              </a:rPr>
              <a:t>) 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 hangingPunct="1">
              <a:lnSpc>
                <a:spcPct val="107000"/>
              </a:lnSpc>
            </a:pPr>
            <a:r>
              <a:rPr lang="en-US" altLang="en-US" sz="1600" b="1" dirty="0" smtClean="0">
                <a:solidFill>
                  <a:srgbClr val="E46C0A"/>
                </a:solidFill>
                <a:latin typeface="Calibri" panose="020F0502020204030204" pitchFamily="34" charset="0"/>
              </a:rPr>
              <a:t>Project duration: </a:t>
            </a:r>
            <a:r>
              <a:rPr lang="en-US" altLang="en-US" sz="1600" dirty="0">
                <a:latin typeface="Calibri" panose="020F0502020204030204" pitchFamily="34" charset="0"/>
              </a:rPr>
              <a:t>48 </a:t>
            </a:r>
            <a:r>
              <a:rPr lang="en-US" altLang="en-US" sz="1600" dirty="0" smtClean="0">
                <a:latin typeface="Calibri" panose="020F0502020204030204" pitchFamily="34" charset="0"/>
              </a:rPr>
              <a:t>months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0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16660"/>
              </p:ext>
            </p:extLst>
          </p:nvPr>
        </p:nvGraphicFramePr>
        <p:xfrm>
          <a:off x="685800" y="396875"/>
          <a:ext cx="7486600" cy="304800"/>
        </p:xfrm>
        <a:graphic>
          <a:graphicData uri="http://schemas.openxmlformats.org/drawingml/2006/table">
            <a:tbl>
              <a:tblPr/>
              <a:tblGrid>
                <a:gridCol w="7486600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NICHE  - Building Innovative Food Value Chains in Regions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445580"/>
            <a:ext cx="5262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Specializations of the food sector in partner regions</a:t>
            </a:r>
            <a:endParaRPr lang="en-US" sz="16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857013"/>
            <a:ext cx="49724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35D7F"/>
                </a:solidFill>
              </a:rPr>
              <a:t>West Region</a:t>
            </a:r>
            <a:r>
              <a:rPr lang="ro-RO" sz="1200" dirty="0">
                <a:solidFill>
                  <a:srgbClr val="435D7F"/>
                </a:solidFill>
              </a:rPr>
              <a:t>, Rom</a:t>
            </a:r>
            <a:r>
              <a:rPr lang="en-US" sz="1200" dirty="0">
                <a:solidFill>
                  <a:srgbClr val="435D7F"/>
                </a:solidFill>
              </a:rPr>
              <a:t>a</a:t>
            </a:r>
            <a:r>
              <a:rPr lang="ro-RO" sz="1200" dirty="0">
                <a:solidFill>
                  <a:srgbClr val="435D7F"/>
                </a:solidFill>
              </a:rPr>
              <a:t>nia</a:t>
            </a:r>
            <a:endParaRPr lang="en-US" sz="1200" dirty="0">
              <a:solidFill>
                <a:srgbClr val="435D7F"/>
              </a:solidFill>
            </a:endParaRPr>
          </a:p>
          <a:p>
            <a:r>
              <a:rPr lang="en-US" sz="1200" b="1" dirty="0">
                <a:solidFill>
                  <a:srgbClr val="435D7F"/>
                </a:solidFill>
              </a:rPr>
              <a:t>                	a</a:t>
            </a:r>
            <a:r>
              <a:rPr lang="ro-RO" sz="1200" b="1" dirty="0">
                <a:solidFill>
                  <a:srgbClr val="435D7F"/>
                </a:solidFill>
              </a:rPr>
              <a:t>gr</a:t>
            </a:r>
            <a:r>
              <a:rPr lang="en-US" sz="1200" b="1" dirty="0" err="1">
                <a:solidFill>
                  <a:srgbClr val="435D7F"/>
                </a:solidFill>
              </a:rPr>
              <a:t>ifood</a:t>
            </a:r>
            <a:endParaRPr lang="ro-RO" sz="1200" b="1" dirty="0">
              <a:solidFill>
                <a:srgbClr val="435D7F"/>
              </a:solidFill>
            </a:endParaRPr>
          </a:p>
          <a:p>
            <a:endParaRPr lang="en-US" sz="1200" b="1" dirty="0">
              <a:solidFill>
                <a:srgbClr val="435D7F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35D7F"/>
                </a:solidFill>
              </a:rPr>
              <a:t>Border region, Ireland</a:t>
            </a:r>
            <a:r>
              <a:rPr lang="en-US" sz="1200" b="1" dirty="0">
                <a:solidFill>
                  <a:srgbClr val="435D7F"/>
                </a:solidFill>
              </a:rPr>
              <a:t>             	</a:t>
            </a:r>
            <a:r>
              <a:rPr lang="en-GB" sz="1200" b="1" dirty="0">
                <a:solidFill>
                  <a:srgbClr val="435D7F"/>
                </a:solidFill>
              </a:rPr>
              <a:t>sustainable Food Production &amp; Processing and Food </a:t>
            </a:r>
          </a:p>
          <a:p>
            <a:r>
              <a:rPr lang="en-GB" sz="1200" b="1" dirty="0">
                <a:solidFill>
                  <a:srgbClr val="435D7F"/>
                </a:solidFill>
              </a:rPr>
              <a:t>for health</a:t>
            </a:r>
          </a:p>
          <a:p>
            <a:endParaRPr lang="ro-RO" sz="1200" b="1" dirty="0">
              <a:solidFill>
                <a:srgbClr val="435D7F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35D7F"/>
                </a:solidFill>
              </a:rPr>
              <a:t>Northern Ireland, Great Britain</a:t>
            </a:r>
          </a:p>
          <a:p>
            <a:r>
              <a:rPr lang="en-US" sz="1200" b="1" dirty="0">
                <a:solidFill>
                  <a:srgbClr val="435D7F"/>
                </a:solidFill>
              </a:rPr>
              <a:t>                 	</a:t>
            </a:r>
            <a:r>
              <a:rPr lang="en-US" sz="1200" b="1" dirty="0" err="1">
                <a:solidFill>
                  <a:srgbClr val="435D7F"/>
                </a:solidFill>
              </a:rPr>
              <a:t>agri</a:t>
            </a:r>
            <a:r>
              <a:rPr lang="en-US" sz="1200" b="1" dirty="0">
                <a:solidFill>
                  <a:srgbClr val="435D7F"/>
                </a:solidFill>
              </a:rPr>
              <a:t>-food technology</a:t>
            </a:r>
          </a:p>
          <a:p>
            <a:endParaRPr lang="en-US" sz="1200" b="1" dirty="0">
              <a:solidFill>
                <a:srgbClr val="435D7F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35D7F"/>
                </a:solidFill>
              </a:rPr>
              <a:t>South Ostrobothnia, Finland</a:t>
            </a:r>
          </a:p>
          <a:p>
            <a:r>
              <a:rPr lang="en-GB" sz="1200" b="1" dirty="0">
                <a:solidFill>
                  <a:srgbClr val="435D7F"/>
                </a:solidFill>
              </a:rPr>
              <a:t> 	food technology and agricultural innovations</a:t>
            </a:r>
            <a:endParaRPr lang="ro-RO" sz="1200" b="1" dirty="0">
              <a:solidFill>
                <a:srgbClr val="435D7F"/>
              </a:solidFill>
            </a:endParaRPr>
          </a:p>
          <a:p>
            <a:endParaRPr lang="ro-RO" sz="1200" b="1" dirty="0">
              <a:solidFill>
                <a:srgbClr val="435D7F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ro-RO" sz="1200" dirty="0">
                <a:solidFill>
                  <a:srgbClr val="435D7F"/>
                </a:solidFill>
              </a:rPr>
              <a:t>Tartu, Estonia</a:t>
            </a:r>
            <a:endParaRPr lang="en-US" sz="1200" dirty="0">
              <a:solidFill>
                <a:srgbClr val="435D7F"/>
              </a:solidFill>
            </a:endParaRPr>
          </a:p>
          <a:p>
            <a:r>
              <a:rPr lang="en-US" sz="1200" b="1" dirty="0">
                <a:solidFill>
                  <a:srgbClr val="435D7F"/>
                </a:solidFill>
              </a:rPr>
              <a:t>                 	b</a:t>
            </a:r>
            <a:r>
              <a:rPr lang="en-GB" sz="1200" b="1" dirty="0" err="1">
                <a:solidFill>
                  <a:srgbClr val="435D7F"/>
                </a:solidFill>
              </a:rPr>
              <a:t>iotechnologies</a:t>
            </a:r>
            <a:r>
              <a:rPr lang="en-GB" sz="1200" b="1" dirty="0">
                <a:solidFill>
                  <a:srgbClr val="435D7F"/>
                </a:solidFill>
              </a:rPr>
              <a:t> in food production and other areas</a:t>
            </a:r>
            <a:endParaRPr lang="ro-RO" sz="1200" b="1" dirty="0">
              <a:solidFill>
                <a:srgbClr val="435D7F"/>
              </a:solidFill>
            </a:endParaRPr>
          </a:p>
          <a:p>
            <a:endParaRPr lang="ro-RO" sz="1200" b="1" dirty="0">
              <a:solidFill>
                <a:srgbClr val="435D7F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rgbClr val="435D7F"/>
                </a:solidFill>
              </a:rPr>
              <a:t>Kujawsko-Pomorskie</a:t>
            </a:r>
            <a:r>
              <a:rPr lang="en-US" sz="1200" dirty="0">
                <a:solidFill>
                  <a:srgbClr val="435D7F"/>
                </a:solidFill>
              </a:rPr>
              <a:t>, </a:t>
            </a:r>
            <a:r>
              <a:rPr lang="en-US" sz="1200" dirty="0" err="1">
                <a:solidFill>
                  <a:srgbClr val="435D7F"/>
                </a:solidFill>
              </a:rPr>
              <a:t>Polonia</a:t>
            </a:r>
            <a:endParaRPr lang="en-US" sz="1200" dirty="0">
              <a:solidFill>
                <a:srgbClr val="435D7F"/>
              </a:solidFill>
            </a:endParaRPr>
          </a:p>
          <a:p>
            <a:r>
              <a:rPr lang="en-US" sz="1200" b="1" dirty="0">
                <a:solidFill>
                  <a:srgbClr val="435D7F"/>
                </a:solidFill>
              </a:rPr>
              <a:t>                  	</a:t>
            </a:r>
            <a:r>
              <a:rPr lang="en-GB" sz="1200" b="1" dirty="0">
                <a:solidFill>
                  <a:srgbClr val="435D7F"/>
                </a:solidFill>
              </a:rPr>
              <a:t>food safety and personalized food ­ processing, fertilizers, packages</a:t>
            </a:r>
            <a:r>
              <a:rPr lang="en-GB" sz="1200" dirty="0">
                <a:solidFill>
                  <a:srgbClr val="435D7F"/>
                </a:solidFill>
              </a:rPr>
              <a:t> </a:t>
            </a:r>
            <a:endParaRPr lang="ro-RO" sz="1200" b="1" dirty="0">
              <a:solidFill>
                <a:srgbClr val="435D7F"/>
              </a:solidFill>
            </a:endParaRPr>
          </a:p>
          <a:p>
            <a:endParaRPr lang="ro-RO" sz="1200" b="1" dirty="0">
              <a:solidFill>
                <a:srgbClr val="435D7F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35D7F"/>
                </a:solidFill>
              </a:rPr>
              <a:t>Crete, Greece</a:t>
            </a:r>
          </a:p>
          <a:p>
            <a:r>
              <a:rPr lang="en-US" sz="1200" b="1" dirty="0">
                <a:solidFill>
                  <a:srgbClr val="435D7F"/>
                </a:solidFill>
              </a:rPr>
              <a:t>                  	</a:t>
            </a:r>
            <a:r>
              <a:rPr lang="en-GB" sz="1200" b="1" dirty="0">
                <a:solidFill>
                  <a:srgbClr val="435D7F"/>
                </a:solidFill>
              </a:rPr>
              <a:t>agricultural-food: production, packaging, food processing, Mediterranean diet </a:t>
            </a:r>
            <a:endParaRPr lang="ro-RO" sz="1200" b="1" dirty="0">
              <a:solidFill>
                <a:srgbClr val="435D7F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8631" y="3512277"/>
            <a:ext cx="1879873" cy="114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9782" y="1556792"/>
            <a:ext cx="176671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5953" y="2852936"/>
            <a:ext cx="2188335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4509120"/>
            <a:ext cx="1928614" cy="125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672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88217"/>
              </p:ext>
            </p:extLst>
          </p:nvPr>
        </p:nvGraphicFramePr>
        <p:xfrm>
          <a:off x="685800" y="396875"/>
          <a:ext cx="5562600" cy="304800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NICHE </a:t>
                      </a:r>
                      <a:r>
                        <a:rPr lang="en-US" sz="2000" i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 far…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3156" y="1664804"/>
            <a:ext cx="1273340" cy="1548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556792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Identification and transfer of practices in the food sector between NICHE regions</a:t>
            </a:r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 smtClean="0"/>
          </a:p>
          <a:p>
            <a:endParaRPr lang="en-US" sz="1600" i="1" dirty="0"/>
          </a:p>
          <a:p>
            <a:endParaRPr lang="en-GB" sz="1600" i="1" dirty="0" smtClean="0"/>
          </a:p>
          <a:p>
            <a:endParaRPr lang="en-US" sz="16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smtClean="0"/>
              <a:t>Analysis of the food sector in the participant regions including: </a:t>
            </a:r>
          </a:p>
          <a:p>
            <a:r>
              <a:rPr lang="en-US" sz="1600" i="1" u="sng" dirty="0" smtClean="0"/>
              <a:t>policy review </a:t>
            </a:r>
            <a:r>
              <a:rPr lang="en-US" sz="1600" i="1" dirty="0" smtClean="0"/>
              <a:t>and </a:t>
            </a:r>
            <a:r>
              <a:rPr lang="en-US" sz="1600" i="1" u="sng" dirty="0" smtClean="0"/>
              <a:t>innovation in food companies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i="1" u="sng" dirty="0"/>
          </a:p>
          <a:p>
            <a:endParaRPr lang="en-US" sz="1600" i="1" dirty="0" smtClean="0"/>
          </a:p>
          <a:p>
            <a:endParaRPr lang="en-US" sz="1600" i="1" dirty="0" smtClean="0"/>
          </a:p>
          <a:p>
            <a:endParaRPr lang="en-US" sz="16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smtClean="0"/>
              <a:t> Networking and business cooperation facilitation between </a:t>
            </a:r>
            <a:r>
              <a:rPr lang="en-US" sz="1600" i="1" dirty="0" err="1" smtClean="0"/>
              <a:t>organisations</a:t>
            </a:r>
            <a:r>
              <a:rPr lang="en-US" sz="1600" i="1" dirty="0" smtClean="0"/>
              <a:t>  from the partner regions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smtClean="0"/>
              <a:t>Creating synergies with other initiatives in NICHE regions</a:t>
            </a:r>
            <a:endParaRPr lang="en-GB" sz="1600" i="1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pic>
        <p:nvPicPr>
          <p:cNvPr id="9" name="Picture 8" descr="Food Coast Logo 2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79776"/>
            <a:ext cx="1342056" cy="806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941" y="1977788"/>
            <a:ext cx="1301082" cy="90830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068" y="2107378"/>
            <a:ext cx="1392104" cy="763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4193" y="3429000"/>
            <a:ext cx="1608127" cy="1274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33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97747"/>
              </p:ext>
            </p:extLst>
          </p:nvPr>
        </p:nvGraphicFramePr>
        <p:xfrm>
          <a:off x="685800" y="396875"/>
          <a:ext cx="5562600" cy="304800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West RDA – good practices</a:t>
                      </a:r>
                      <a:endParaRPr lang="en-GB" sz="20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Picture 2" descr="http://www.opiniatimisoarei.ro/wp-content/uploads/2014/05/USAMV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140" y="4397269"/>
            <a:ext cx="2664296" cy="178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625904"/>
            <a:ext cx="2687264" cy="179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084117" y="1409492"/>
            <a:ext cx="3823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Association for the Support of Small-Scale Farming </a:t>
            </a:r>
            <a:endParaRPr lang="en-GB" sz="1400" b="1" i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608" y="3635867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/>
              <a:t>Research Platform - Organic Sustainable Agriculture and Food Safety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02179" y="3311612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dirty="0"/>
              <a:t>ZAX Farm Software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465" y="1843342"/>
            <a:ext cx="3769290" cy="1385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4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88959"/>
              </p:ext>
            </p:extLst>
          </p:nvPr>
        </p:nvGraphicFramePr>
        <p:xfrm>
          <a:off x="323528" y="396875"/>
          <a:ext cx="8820472" cy="304800"/>
        </p:xfrm>
        <a:graphic>
          <a:graphicData uri="http://schemas.openxmlformats.org/drawingml/2006/table">
            <a:tbl>
              <a:tblPr/>
              <a:tblGrid>
                <a:gridCol w="8820472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Niche Synergies with EEN – promote business impact not just policy learning</a:t>
                      </a:r>
                      <a:endParaRPr lang="en-GB" sz="20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666176" y="2060848"/>
            <a:ext cx="7010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Region of Crete - February 18-20, 2017 </a:t>
            </a:r>
            <a:r>
              <a:rPr lang="en-GB" sz="1600" dirty="0" smtClean="0"/>
              <a:t>related </a:t>
            </a:r>
            <a:r>
              <a:rPr lang="en-GB" sz="1600" dirty="0"/>
              <a:t>to </a:t>
            </a:r>
            <a:r>
              <a:rPr lang="en-GB" sz="1600" i="1" dirty="0"/>
              <a:t>Cretan Wine Fair Festival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Derry </a:t>
            </a:r>
            <a:r>
              <a:rPr lang="en-GB" sz="1600" b="1" dirty="0"/>
              <a:t>- March 2017</a:t>
            </a:r>
            <a:r>
              <a:rPr lang="en-GB" sz="1600" dirty="0"/>
              <a:t>, </a:t>
            </a:r>
            <a:r>
              <a:rPr lang="en-GB" sz="1600" dirty="0" smtClean="0"/>
              <a:t>- </a:t>
            </a:r>
            <a:r>
              <a:rPr lang="en-GB" sz="1600" dirty="0"/>
              <a:t>related to </a:t>
            </a:r>
            <a:r>
              <a:rPr lang="en-GB" sz="1600" i="1" dirty="0" err="1"/>
              <a:t>LegenDerry</a:t>
            </a:r>
            <a:r>
              <a:rPr lang="en-GB" sz="1600" i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Tartu </a:t>
            </a:r>
            <a:r>
              <a:rPr lang="en-GB" sz="1600" b="1" dirty="0"/>
              <a:t>Region </a:t>
            </a:r>
            <a:r>
              <a:rPr lang="en-GB" sz="1600" dirty="0"/>
              <a:t>- April 19-21, 2017 - Related to </a:t>
            </a:r>
            <a:r>
              <a:rPr lang="en-GB" sz="1600" i="1" dirty="0"/>
              <a:t>Food Fair Tartu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South </a:t>
            </a:r>
            <a:r>
              <a:rPr lang="en-GB" sz="1600" b="1" dirty="0"/>
              <a:t>Ostrobothnia </a:t>
            </a:r>
            <a:r>
              <a:rPr lang="en-GB" sz="1600" dirty="0"/>
              <a:t>- June 6-8, 2017 - Related to </a:t>
            </a:r>
            <a:r>
              <a:rPr lang="en-GB" sz="1600" i="1" dirty="0"/>
              <a:t>Food Business Summit </a:t>
            </a:r>
            <a:endParaRPr lang="ro-RO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 smtClean="0"/>
              <a:t>Kujawsko</a:t>
            </a:r>
            <a:r>
              <a:rPr lang="en-GB" sz="1600" b="1" dirty="0" smtClean="0"/>
              <a:t> </a:t>
            </a:r>
            <a:r>
              <a:rPr lang="en-GB" sz="1600" b="1" dirty="0" err="1"/>
              <a:t>Pomorskie</a:t>
            </a:r>
            <a:r>
              <a:rPr lang="en-GB" sz="1600" b="1" dirty="0"/>
              <a:t> </a:t>
            </a:r>
            <a:r>
              <a:rPr lang="en-GB" sz="1600" dirty="0"/>
              <a:t>- August 2017 - Related to </a:t>
            </a:r>
            <a:r>
              <a:rPr lang="en-GB" sz="1600" i="1" dirty="0"/>
              <a:t>Festival of </a:t>
            </a:r>
            <a:r>
              <a:rPr lang="en-GB" sz="1600" i="1" dirty="0" err="1"/>
              <a:t>Flavor</a:t>
            </a:r>
            <a:r>
              <a:rPr lang="en-GB" sz="1600" i="1" dirty="0"/>
              <a:t> in </a:t>
            </a:r>
            <a:r>
              <a:rPr lang="en-GB" sz="1600" i="1" dirty="0" err="1"/>
              <a:t>Gruczno</a:t>
            </a:r>
            <a:endParaRPr lang="en-GB" sz="1600" i="1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95536" y="1556792"/>
            <a:ext cx="83529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fr-BE" altLang="en-US" sz="1800" dirty="0">
                <a:solidFill>
                  <a:srgbClr val="006491"/>
                </a:solidFill>
                <a:latin typeface="Myriad Pro Light" charset="0"/>
                <a:ea typeface="Myriad Pro" charset="0"/>
                <a:cs typeface="Myriad Pro" charset="0"/>
              </a:rPr>
              <a:t>We </a:t>
            </a:r>
            <a:r>
              <a:rPr lang="fr-BE" altLang="en-US" sz="1800" dirty="0" smtClean="0">
                <a:solidFill>
                  <a:srgbClr val="006491"/>
                </a:solidFill>
                <a:latin typeface="Myriad Pro Light" charset="0"/>
                <a:ea typeface="Myriad Pro" charset="0"/>
                <a:cs typeface="Myriad Pro" charset="0"/>
              </a:rPr>
              <a:t>promote project study visits to create opportunities for companies to learn and meet new partners</a:t>
            </a:r>
            <a:endParaRPr lang="en-GB" altLang="en-US" sz="1800" dirty="0">
              <a:solidFill>
                <a:srgbClr val="006491"/>
              </a:solidFill>
              <a:latin typeface="Myriad Pro Light" charset="0"/>
              <a:ea typeface="Myriad Pro" charset="0"/>
              <a:cs typeface="Myriad Pro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5536" y="4149080"/>
            <a:ext cx="83529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fr-BE" altLang="en-US" sz="1800" dirty="0">
                <a:solidFill>
                  <a:srgbClr val="006491"/>
                </a:solidFill>
                <a:latin typeface="Myriad Pro Light" charset="0"/>
                <a:ea typeface="Myriad Pro" charset="0"/>
                <a:cs typeface="Myriad Pro" charset="0"/>
              </a:rPr>
              <a:t>We </a:t>
            </a:r>
            <a:r>
              <a:rPr lang="fr-BE" altLang="en-US" sz="1800" dirty="0" smtClean="0">
                <a:solidFill>
                  <a:srgbClr val="006491"/>
                </a:solidFill>
                <a:latin typeface="Myriad Pro Light" charset="0"/>
                <a:ea typeface="Myriad Pro" charset="0"/>
                <a:cs typeface="Myriad Pro" charset="0"/>
              </a:rPr>
              <a:t>facilitate project activities to focus on business impact: </a:t>
            </a:r>
            <a:r>
              <a:rPr lang="fr-BE" altLang="en-US" sz="1800" dirty="0" smtClean="0">
                <a:latin typeface="Myriad Pro Light" charset="0"/>
                <a:ea typeface="Myriad Pro" charset="0"/>
                <a:cs typeface="Myriad Pro" charset="0"/>
              </a:rPr>
              <a:t>local event for honey bee producers on how to export and how to meet the international standards. </a:t>
            </a:r>
          </a:p>
          <a:p>
            <a:endParaRPr lang="fr-BE" altLang="en-US" sz="1800" dirty="0">
              <a:latin typeface="Myriad Pro Light" charset="0"/>
              <a:ea typeface="Myriad Pro" charset="0"/>
              <a:cs typeface="Myriad Pro" charset="0"/>
            </a:endParaRPr>
          </a:p>
          <a:p>
            <a:pPr marL="285750" indent="-285750">
              <a:buFont typeface="Arial"/>
              <a:buChar char="•"/>
            </a:pPr>
            <a:r>
              <a:rPr lang="fr-BE" altLang="en-US" sz="1800" dirty="0">
                <a:solidFill>
                  <a:srgbClr val="006491"/>
                </a:solidFill>
                <a:latin typeface="Myriad Pro Light" charset="0"/>
                <a:ea typeface="Myriad Pro" charset="0"/>
                <a:cs typeface="Myriad Pro" charset="0"/>
              </a:rPr>
              <a:t>We disseminate information to our agrofood companies regarding new market opportunities </a:t>
            </a:r>
            <a:endParaRPr lang="en-GB" altLang="en-US" sz="1800" dirty="0">
              <a:solidFill>
                <a:srgbClr val="006491"/>
              </a:solidFill>
              <a:latin typeface="Myriad Pro Light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2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ASME_Powerpoint templat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ASME_Powerpoint" id="{5EA34C03-7F97-384C-90AC-28D4F1D12847}" vid="{5790E42D-15F9-EA4D-80DA-10B6C0AE3DEA}"/>
    </a:ext>
  </a:extLst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ASME_Powerpoint" id="{5EA34C03-7F97-384C-90AC-28D4F1D12847}" vid="{AC2C1918-5133-574E-B0B3-859EC5CE1B74}"/>
    </a:ext>
  </a:extLst>
</a:theme>
</file>

<file path=ppt/theme/theme3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ASME_Powerpoint" id="{5EA34C03-7F97-384C-90AC-28D4F1D12847}" vid="{A77D1274-C1D9-C84F-A7C0-9CA40043D0C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EASME_Powerpoint template.potx</Template>
  <TotalTime>267</TotalTime>
  <Words>1038</Words>
  <Application>Microsoft Macintosh PowerPoint</Application>
  <PresentationFormat>On-screen Show (4:3)</PresentationFormat>
  <Paragraphs>304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EASME_Powerpoint template</vt:lpstr>
      <vt:lpstr>Nouvelle présentation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Bianca Tataru</cp:lastModifiedBy>
  <cp:revision>35</cp:revision>
  <cp:lastPrinted>2016-02-22T15:26:33Z</cp:lastPrinted>
  <dcterms:created xsi:type="dcterms:W3CDTF">2016-05-04T08:31:36Z</dcterms:created>
  <dcterms:modified xsi:type="dcterms:W3CDTF">2017-06-23T10:44:17Z</dcterms:modified>
</cp:coreProperties>
</file>