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0" r:id="rId1"/>
    <p:sldMasterId id="2147483648" r:id="rId2"/>
    <p:sldMasterId id="2147483649" r:id="rId3"/>
  </p:sldMasterIdLst>
  <p:notesMasterIdLst>
    <p:notesMasterId r:id="rId22"/>
  </p:notesMasterIdLst>
  <p:handoutMasterIdLst>
    <p:handoutMasterId r:id="rId23"/>
  </p:handoutMasterIdLst>
  <p:sldIdLst>
    <p:sldId id="258" r:id="rId4"/>
    <p:sldId id="388" r:id="rId5"/>
    <p:sldId id="381" r:id="rId6"/>
    <p:sldId id="383" r:id="rId7"/>
    <p:sldId id="384" r:id="rId8"/>
    <p:sldId id="385" r:id="rId9"/>
    <p:sldId id="386" r:id="rId10"/>
    <p:sldId id="382" r:id="rId11"/>
    <p:sldId id="389" r:id="rId12"/>
    <p:sldId id="379" r:id="rId13"/>
    <p:sldId id="392" r:id="rId14"/>
    <p:sldId id="390" r:id="rId15"/>
    <p:sldId id="391" r:id="rId16"/>
    <p:sldId id="344" r:id="rId17"/>
    <p:sldId id="377" r:id="rId18"/>
    <p:sldId id="394" r:id="rId19"/>
    <p:sldId id="393" r:id="rId20"/>
    <p:sldId id="332" r:id="rId21"/>
  </p:sldIdLst>
  <p:sldSz cx="9144000" cy="6858000" type="screen4x3"/>
  <p:notesSz cx="6805613" cy="9944100"/>
  <p:custDataLst>
    <p:tags r:id="rId24"/>
  </p:custDataLst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Arial Unicode MS" charset="0"/>
        <a:cs typeface="Arial Unicode MS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Arial Unicode MS" charset="0"/>
        <a:cs typeface="Arial Unicode MS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Arial Unicode MS" charset="0"/>
        <a:cs typeface="Arial Unicode MS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Arial Unicode MS" charset="0"/>
        <a:cs typeface="Arial Unicode MS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Arial Unicode MS" charset="0"/>
        <a:cs typeface="Arial Unicode MS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Arial Unicode MS" charset="0"/>
        <a:cs typeface="Arial Unicode MS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Arial Unicode MS" charset="0"/>
        <a:cs typeface="Arial Unicode MS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Arial Unicode MS" charset="0"/>
        <a:cs typeface="Arial Unicode MS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Arial Unicode MS" charset="0"/>
        <a:cs typeface="Arial Unicode MS" charset="0"/>
      </a:defRPr>
    </a:lvl9pPr>
  </p:defaultTextStyle>
  <p:extLst>
    <p:ext uri="{EFAFB233-063F-42B5-8137-9DF3F51BA10A}">
      <p15:sldGuideLst xmlns="" xmlns:p15="http://schemas.microsoft.com/office/powerpoint/2012/main" xmlns:mv="urn:schemas-microsoft-com:mac:vml" xmlns:mc="http://schemas.openxmlformats.org/markup-compatibility/2006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 xmlns:mv="urn:schemas-microsoft-com:mac:vml" xmlns:mc="http://schemas.openxmlformats.org/markup-compatibility/2006">
        <p15:guide id="1" orient="horz" pos="3132">
          <p15:clr>
            <a:srgbClr val="A4A3A4"/>
          </p15:clr>
        </p15:guide>
        <p15:guide id="2" pos="214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A209"/>
    <a:srgbClr val="3B8944"/>
    <a:srgbClr val="006491"/>
    <a:srgbClr val="64B4E6"/>
    <a:srgbClr val="46A451"/>
    <a:srgbClr val="CCCCCC"/>
    <a:srgbClr val="6B6B6B"/>
    <a:srgbClr val="000000"/>
    <a:srgbClr val="AA7100"/>
    <a:srgbClr val="005F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xmlns:mv="urn:schemas-microsoft-com:mac:vml" xmlns:mc="http://schemas.openxmlformats.org/markup-compatibility/2006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439"/>
    <p:restoredTop sz="94743" autoAdjust="0"/>
  </p:normalViewPr>
  <p:slideViewPr>
    <p:cSldViewPr>
      <p:cViewPr>
        <p:scale>
          <a:sx n="110" d="100"/>
          <a:sy n="110" d="100"/>
        </p:scale>
        <p:origin x="-164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3570" y="648"/>
      </p:cViewPr>
      <p:guideLst>
        <p:guide orient="horz" pos="3132"/>
        <p:guide pos="214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gs" Target="tags/tag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SMS % in funded projects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109565868342671"/>
          <c:y val="0.18018736554524245"/>
          <c:w val="0.50762260983347529"/>
          <c:h val="0.73019159487329688"/>
        </c:manualLayout>
      </c:layout>
      <c:lineChart>
        <c:grouping val="stacked"/>
        <c:varyColors val="0"/>
        <c:ser>
          <c:idx val="0"/>
          <c:order val="0"/>
          <c:tx>
            <c:strRef>
              <c:f>Sheet1!$B$4</c:f>
              <c:strCache>
                <c:ptCount val="1"/>
                <c:pt idx="0">
                  <c:v>% of beneficiaries</c:v>
                </c:pt>
              </c:strCache>
            </c:strRef>
          </c:tx>
          <c:cat>
            <c:numRef>
              <c:f>Sheet1!$A$5:$A$8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Sheet1!$B$5:$B$8</c:f>
              <c:numCache>
                <c:formatCode>General</c:formatCode>
                <c:ptCount val="4"/>
                <c:pt idx="0">
                  <c:v>38</c:v>
                </c:pt>
                <c:pt idx="1">
                  <c:v>38</c:v>
                </c:pt>
                <c:pt idx="2">
                  <c:v>36</c:v>
                </c:pt>
                <c:pt idx="3">
                  <c:v>34.93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9608064"/>
        <c:axId val="99609600"/>
      </c:lineChart>
      <c:catAx>
        <c:axId val="996080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9609600"/>
        <c:crosses val="autoZero"/>
        <c:auto val="1"/>
        <c:lblAlgn val="ctr"/>
        <c:lblOffset val="100"/>
        <c:noMultiLvlLbl val="0"/>
      </c:catAx>
      <c:valAx>
        <c:axId val="996096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9608064"/>
        <c:crosses val="autoZero"/>
        <c:crossBetween val="between"/>
      </c:valAx>
    </c:plotArea>
    <c:legend>
      <c:legendPos val="r"/>
      <c:layout/>
      <c:overlay val="0"/>
    </c:legend>
    <c:plotVisOnly val="1"/>
    <c:dispBlanksAs val="zero"/>
    <c:showDLblsOverMax val="0"/>
  </c:chart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688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 alt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6038" y="0"/>
            <a:ext cx="2949575" cy="49688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fr-FR" alt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7213"/>
            <a:ext cx="2949575" cy="496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 alt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6038" y="9447213"/>
            <a:ext cx="2949575" cy="496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9F6CD69-F708-6840-939A-7019D1D21B29}" type="slidenum">
              <a:rPr lang="fr-FR" altLang="en-US"/>
              <a:pPr/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5997648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688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 alt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6038" y="0"/>
            <a:ext cx="2949575" cy="49688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fr-FR" altLang="en-U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6125"/>
            <a:ext cx="4972050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8050" y="4722813"/>
            <a:ext cx="4989513" cy="4475162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noProof="0" smtClean="0"/>
              <a:t>Cliquez pour modifier les styles du texte du masque</a:t>
            </a:r>
          </a:p>
          <a:p>
            <a:pPr lvl="1"/>
            <a:r>
              <a:rPr lang="fr-FR" altLang="en-US" noProof="0" smtClean="0"/>
              <a:t>Deuxième niveau</a:t>
            </a:r>
          </a:p>
          <a:p>
            <a:pPr lvl="2"/>
            <a:r>
              <a:rPr lang="fr-FR" altLang="en-US" noProof="0" smtClean="0"/>
              <a:t>Troisième niveau</a:t>
            </a:r>
          </a:p>
          <a:p>
            <a:pPr lvl="3"/>
            <a:r>
              <a:rPr lang="fr-FR" altLang="en-US" noProof="0" smtClean="0"/>
              <a:t>Quatrième niveau</a:t>
            </a:r>
          </a:p>
          <a:p>
            <a:pPr lvl="4"/>
            <a:r>
              <a:rPr lang="fr-FR" altLang="en-US" noProof="0" smtClean="0"/>
              <a:t>Cinquième niveau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7213"/>
            <a:ext cx="2949575" cy="496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 alt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038" y="9447213"/>
            <a:ext cx="2949575" cy="496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47BF7BC-8F6B-C94E-A9E2-2E80BB0F2B4F}" type="slidenum">
              <a:rPr lang="fr-FR" altLang="en-US"/>
              <a:pPr/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5974558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fld id="{49B3753B-E4B5-6A4B-A89E-B774D67C59E3}" type="slidenum">
              <a:rPr lang="fr-FR" altLang="en-US" sz="1200"/>
              <a:pPr/>
              <a:t>1</a:t>
            </a:fld>
            <a:endParaRPr lang="fr-FR" altLang="en-US" sz="1200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dirty="0">
              <a:ea typeface="Arial Unicode MS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8012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smtClean="0">
                <a:latin typeface="Arial" pitchFamily="34" charset="0"/>
              </a:rPr>
              <a:t>Two main models exist: EU + Industry or the tripartite: EU + Industry + Members States. In SESAR the EU is represented by Commission and Eurocontrol, </a:t>
            </a: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C992061-4B2C-4D80-B793-173D5E65A5EB}" type="slidenum">
              <a:rPr lang="en-US" altLang="en-US" smtClean="0">
                <a:latin typeface="Calibri" pitchFamily="34" charset="0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3</a:t>
            </a:fld>
            <a:endParaRPr lang="en-US" altLang="en-US" smtClean="0"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fr-BE" altLang="en-US" smtClean="0">
                <a:latin typeface="EC Square Sans Pro" pitchFamily="34" charset="0"/>
              </a:rPr>
              <a:t>Technical procurement is still an option, it is not yet implemented</a:t>
            </a:r>
            <a:endParaRPr lang="en-US" altLang="en-US" smtClean="0">
              <a:latin typeface="Arial" pitchFamily="34" charset="0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F0264C7-426E-476B-A5E3-E763ABDCA181}" type="slidenum">
              <a:rPr lang="en-GB" altLang="en-US" smtClean="0"/>
              <a:pPr eaLnBrk="1" hangingPunct="1">
                <a:spcBef>
                  <a:spcPct val="0"/>
                </a:spcBef>
              </a:pPr>
              <a:t>6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GB" altLang="en-US" smtClean="0">
                <a:latin typeface="Arial" pitchFamily="34" charset="0"/>
              </a:rPr>
              <a:t>2011: Number of SMEs in funded projects: 38%</a:t>
            </a:r>
            <a:r>
              <a:rPr lang="en-GB" altLang="en-US" baseline="30000" smtClean="0">
                <a:latin typeface="Arial" pitchFamily="34" charset="0"/>
              </a:rPr>
              <a:t> </a:t>
            </a:r>
            <a:endParaRPr lang="en-GB" altLang="en-US" smtClean="0">
              <a:latin typeface="Arial" pitchFamily="34" charset="0"/>
            </a:endParaRPr>
          </a:p>
          <a:p>
            <a:r>
              <a:rPr lang="en-GB" altLang="en-US" smtClean="0">
                <a:latin typeface="Arial" pitchFamily="34" charset="0"/>
              </a:rPr>
              <a:t>2012: Number of SMEs in funded projects: 38% with a 50% success rate</a:t>
            </a:r>
          </a:p>
          <a:p>
            <a:r>
              <a:rPr lang="en-GB" altLang="en-US" smtClean="0">
                <a:latin typeface="Arial" pitchFamily="34" charset="0"/>
              </a:rPr>
              <a:t>2013: Number of SMEs in funded projects: 36% </a:t>
            </a:r>
          </a:p>
          <a:p>
            <a:r>
              <a:rPr lang="en-GB" altLang="en-US" smtClean="0">
                <a:latin typeface="Arial" pitchFamily="34" charset="0"/>
              </a:rPr>
              <a:t>2014: Number of SMEs in funded projects: 34.93%</a:t>
            </a:r>
          </a:p>
          <a:p>
            <a:r>
              <a:rPr lang="en-GB" altLang="en-US" smtClean="0">
                <a:latin typeface="Arial" pitchFamily="34" charset="0"/>
              </a:rPr>
              <a:t> </a:t>
            </a:r>
          </a:p>
          <a:p>
            <a:r>
              <a:rPr lang="en-GB" altLang="en-US" smtClean="0">
                <a:latin typeface="Arial" pitchFamily="34" charset="0"/>
              </a:rPr>
              <a:t>SMEs funding share overall (i.e. since the launching of CS under FP7): 34% </a:t>
            </a:r>
          </a:p>
          <a:p>
            <a:endParaRPr lang="fr-BE" altLang="en-US" smtClean="0">
              <a:latin typeface="Arial" pitchFamily="34" charset="0"/>
            </a:endParaRPr>
          </a:p>
          <a:p>
            <a:r>
              <a:rPr lang="fr-BE" altLang="en-US" smtClean="0">
                <a:latin typeface="Arial" pitchFamily="34" charset="0"/>
              </a:rPr>
              <a:t>Sources:</a:t>
            </a:r>
            <a:endParaRPr lang="en-GB" altLang="en-US" smtClean="0">
              <a:latin typeface="Arial" pitchFamily="34" charset="0"/>
            </a:endParaRPr>
          </a:p>
          <a:p>
            <a:r>
              <a:rPr lang="en-GB" altLang="en-US" smtClean="0">
                <a:latin typeface="Arial" pitchFamily="34" charset="0"/>
              </a:rPr>
              <a:t>COM(2012) 758 final </a:t>
            </a:r>
          </a:p>
          <a:p>
            <a:r>
              <a:rPr lang="en-GB" altLang="en-US" smtClean="0">
                <a:latin typeface="Arial" pitchFamily="34" charset="0"/>
              </a:rPr>
              <a:t>COM(2013) 935 final</a:t>
            </a:r>
          </a:p>
          <a:p>
            <a:r>
              <a:rPr lang="en-GB" altLang="en-US" smtClean="0">
                <a:latin typeface="Arial" pitchFamily="34" charset="0"/>
              </a:rPr>
              <a:t>Clean Sky Annual Activity report 2013 : http://www.cleansky.eu/sites/default/files/documents/csju_annual_activity_report_2013.pdf</a:t>
            </a:r>
          </a:p>
          <a:p>
            <a:r>
              <a:rPr lang="en-GB" altLang="en-US" smtClean="0">
                <a:latin typeface="Arial" pitchFamily="34" charset="0"/>
              </a:rPr>
              <a:t>Clean Sky Annual Activity report 2014: http://www.cleansky.eu/sites/default/files/documents/cs-gb-2015-06-23_doc9_final_aar_2014.compressed.pdf</a:t>
            </a:r>
          </a:p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24CCBDD-A2B9-4AB5-B79B-38905F918A85}" type="slidenum">
              <a:rPr lang="en-GB" altLang="en-US" smtClean="0"/>
              <a:pPr eaLnBrk="1" hangingPunct="1">
                <a:spcBef>
                  <a:spcPct val="0"/>
                </a:spcBef>
              </a:pPr>
              <a:t>7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>
              <a:latin typeface="Arial" pitchFamily="34" charset="0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845CA8F-8E6E-47D5-8DCC-4D2E9CAABCCF}" type="slidenum">
              <a:rPr lang="en-US" altLang="en-US" smtClean="0">
                <a:latin typeface="Calibri" pitchFamily="34" charset="0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8</a:t>
            </a:fld>
            <a:endParaRPr lang="en-US" altLang="en-US" smtClean="0"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BF7BC-8F6B-C94E-A9E2-2E80BB0F2B4F}" type="slidenum">
              <a:rPr lang="fr-FR" altLang="en-US" smtClean="0"/>
              <a:pPr/>
              <a:t>14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7952623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BF7BC-8F6B-C94E-A9E2-2E80BB0F2B4F}" type="slidenum">
              <a:rPr lang="fr-FR" altLang="en-US" smtClean="0"/>
              <a:pPr/>
              <a:t>15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7952623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0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737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fld id="{ED6B8CF1-14A3-40EB-87A6-A60A156066B1}" type="slidenum">
              <a:rPr lang="fr-FR" altLang="en-US" sz="1200"/>
              <a:pPr/>
              <a:t>18</a:t>
            </a:fld>
            <a:endParaRPr lang="fr-FR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0042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0486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-Step-Visual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n 2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Imagen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5805488"/>
            <a:ext cx="2220912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ángulo 24"/>
          <p:cNvSpPr>
            <a:spLocks noChangeArrowheads="1"/>
          </p:cNvSpPr>
          <p:nvPr userDrawn="1"/>
        </p:nvSpPr>
        <p:spPr bwMode="auto">
          <a:xfrm>
            <a:off x="468313" y="6515100"/>
            <a:ext cx="1404937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>
              <a:defRPr/>
            </a:pPr>
            <a:r>
              <a:rPr lang="es-ES_tradnl" altLang="es-ES_tradnl" sz="2000" baseline="30000" smtClean="0">
                <a:solidFill>
                  <a:srgbClr val="00567A"/>
                </a:solidFill>
                <a:latin typeface="MyriadPro-Regular" charset="0"/>
              </a:rPr>
              <a:t>een.ec.europa.eu</a:t>
            </a:r>
          </a:p>
        </p:txBody>
      </p:sp>
    </p:spTree>
    <p:extLst>
      <p:ext uri="{BB962C8B-B14F-4D97-AF65-F5344CB8AC3E}">
        <p14:creationId xmlns:p14="http://schemas.microsoft.com/office/powerpoint/2010/main" val="2109321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-Step-Visual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n 2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Imagen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5805488"/>
            <a:ext cx="2220912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ángulo 24"/>
          <p:cNvSpPr>
            <a:spLocks noChangeArrowheads="1"/>
          </p:cNvSpPr>
          <p:nvPr userDrawn="1"/>
        </p:nvSpPr>
        <p:spPr bwMode="auto">
          <a:xfrm>
            <a:off x="468313" y="6515100"/>
            <a:ext cx="1404937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>
              <a:defRPr/>
            </a:pPr>
            <a:r>
              <a:rPr lang="es-ES_tradnl" altLang="es-ES_tradnl" sz="2000" baseline="30000" smtClean="0">
                <a:solidFill>
                  <a:srgbClr val="00567A"/>
                </a:solidFill>
                <a:latin typeface="MyriadPro-Regular" charset="0"/>
              </a:rPr>
              <a:t>een.ec.europa.eu</a:t>
            </a:r>
          </a:p>
        </p:txBody>
      </p:sp>
    </p:spTree>
    <p:extLst>
      <p:ext uri="{BB962C8B-B14F-4D97-AF65-F5344CB8AC3E}">
        <p14:creationId xmlns:p14="http://schemas.microsoft.com/office/powerpoint/2010/main" val="710523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56271"/>
            <a:ext cx="8229600" cy="9366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63378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 i="0"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37288"/>
            <a:ext cx="2895600" cy="4841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0F92F87B-A409-4C20-A1D6-F6D06D408F1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7391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985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75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jpeg"/><Relationship Id="rId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Imagen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Imagen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5805488"/>
            <a:ext cx="2220912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ángulo 4"/>
          <p:cNvSpPr>
            <a:spLocks noChangeArrowheads="1"/>
          </p:cNvSpPr>
          <p:nvPr userDrawn="1"/>
        </p:nvSpPr>
        <p:spPr bwMode="auto">
          <a:xfrm>
            <a:off x="684213" y="6515100"/>
            <a:ext cx="1404937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>
              <a:defRPr/>
            </a:pPr>
            <a:r>
              <a:rPr lang="es-ES_tradnl" altLang="es-ES_tradnl" sz="2000" baseline="30000" smtClean="0">
                <a:solidFill>
                  <a:srgbClr val="00567A"/>
                </a:solidFill>
                <a:latin typeface="MyriadPro-Regular" charset="0"/>
              </a:rPr>
              <a:t>een.ec.europa.eu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8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0" i="0" u="none">
          <a:solidFill>
            <a:schemeClr val="tx2"/>
          </a:solidFill>
          <a:latin typeface="+mj-lt"/>
          <a:ea typeface="ＭＳ Ｐゴシック" pitchFamily="4" charset="-128"/>
          <a:cs typeface="ＭＳ Ｐゴシック" pitchFamily="4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4" charset="-128"/>
          <a:cs typeface="ＭＳ Ｐゴシック" pitchFamily="4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4" charset="-128"/>
          <a:cs typeface="ＭＳ Ｐゴシック" pitchFamily="4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4" charset="-128"/>
          <a:cs typeface="ＭＳ Ｐゴシック" pitchFamily="4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4" charset="-128"/>
          <a:cs typeface="ＭＳ Ｐゴシック" pitchFamily="4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4" charset="-128"/>
          <a:cs typeface="ＭＳ Ｐゴシック" pitchFamily="4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4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14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5805488"/>
            <a:ext cx="2220912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ángulo 8"/>
          <p:cNvSpPr>
            <a:spLocks noChangeArrowheads="1"/>
          </p:cNvSpPr>
          <p:nvPr userDrawn="1"/>
        </p:nvSpPr>
        <p:spPr bwMode="auto">
          <a:xfrm>
            <a:off x="468313" y="6515100"/>
            <a:ext cx="1404937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>
              <a:defRPr/>
            </a:pPr>
            <a:r>
              <a:rPr lang="es-ES_tradnl" altLang="es-ES_tradnl" sz="2000" baseline="30000" smtClean="0">
                <a:solidFill>
                  <a:srgbClr val="00567A"/>
                </a:solidFill>
                <a:latin typeface="MyriadPro-Regular" charset="0"/>
              </a:rPr>
              <a:t>een.ec.europa.eu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3" r:id="rId1"/>
    <p:sldLayoutId id="2147484146" r:id="rId2"/>
    <p:sldLayoutId id="2147484147" r:id="rId3"/>
    <p:sldLayoutId id="2147484151" r:id="rId4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649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6491"/>
          </a:solidFill>
          <a:latin typeface="Arial" charset="0"/>
          <a:ea typeface="Arial Unicode MS" pitchFamily="34" charset="-128"/>
          <a:cs typeface="Arial Unicode MS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6491"/>
          </a:solidFill>
          <a:latin typeface="Arial" charset="0"/>
          <a:ea typeface="Arial Unicode MS" pitchFamily="34" charset="-128"/>
          <a:cs typeface="Arial Unicode MS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6491"/>
          </a:solidFill>
          <a:latin typeface="Arial" charset="0"/>
          <a:ea typeface="Arial Unicode MS" pitchFamily="34" charset="-128"/>
          <a:cs typeface="Arial Unicode MS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6491"/>
          </a:solidFill>
          <a:latin typeface="Arial" charset="0"/>
          <a:ea typeface="Arial Unicode MS" pitchFamily="34" charset="-128"/>
          <a:cs typeface="Arial Unicode MS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005FA9"/>
          </a:solidFill>
          <a:latin typeface="Arial" charset="0"/>
          <a:ea typeface="Arial Unicode MS" pitchFamily="34" charset="-128"/>
          <a:cs typeface="Arial Unicode MS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005FA9"/>
          </a:solidFill>
          <a:latin typeface="Arial" charset="0"/>
          <a:ea typeface="Arial Unicode MS" pitchFamily="34" charset="-128"/>
          <a:cs typeface="Arial Unicode MS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005FA9"/>
          </a:solidFill>
          <a:latin typeface="Arial" charset="0"/>
          <a:ea typeface="Arial Unicode MS" pitchFamily="34" charset="-128"/>
          <a:cs typeface="Arial Unicode MS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005FA9"/>
          </a:solidFill>
          <a:latin typeface="Arial" charset="0"/>
          <a:ea typeface="Arial Unicode MS" pitchFamily="34" charset="-128"/>
          <a:cs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6491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64B4E6"/>
        </a:buClr>
        <a:buFont typeface="Wingdings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649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64B4E6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6491"/>
        </a:buClr>
        <a:buFont typeface="Time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5FA9"/>
        </a:buClr>
        <a:buFont typeface="Times" pitchFamily="18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5FA9"/>
        </a:buClr>
        <a:buFont typeface="Times" pitchFamily="18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5FA9"/>
        </a:buClr>
        <a:buFont typeface="Times" pitchFamily="18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5FA9"/>
        </a:buClr>
        <a:buFont typeface="Times" pitchFamily="18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Imagen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Imagen 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5805488"/>
            <a:ext cx="2220912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Rectángulo 4"/>
          <p:cNvSpPr>
            <a:spLocks noChangeArrowheads="1"/>
          </p:cNvSpPr>
          <p:nvPr userDrawn="1"/>
        </p:nvSpPr>
        <p:spPr bwMode="auto">
          <a:xfrm>
            <a:off x="468313" y="6515100"/>
            <a:ext cx="1404937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>
              <a:defRPr/>
            </a:pPr>
            <a:r>
              <a:rPr lang="es-ES_tradnl" altLang="es-ES_tradnl" sz="2000" baseline="30000" smtClean="0">
                <a:solidFill>
                  <a:srgbClr val="00567A"/>
                </a:solidFill>
                <a:latin typeface="MyriadPro-Regular" charset="0"/>
              </a:rPr>
              <a:t>een.ec.europa.eu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0" r:id="rId1"/>
    <p:sldLayoutId id="2147484150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4" charset="-128"/>
          <a:cs typeface="ＭＳ Ｐゴシック" pitchFamily="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4" charset="-128"/>
          <a:cs typeface="ＭＳ Ｐゴシック" pitchFamily="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4" charset="-128"/>
          <a:cs typeface="ＭＳ Ｐゴシック" pitchFamily="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4" charset="-128"/>
          <a:cs typeface="ＭＳ Ｐゴシック" pitchFamily="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4" charset="-128"/>
          <a:cs typeface="ＭＳ Ｐゴシック" pitchFamily="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4" charset="-128"/>
          <a:cs typeface="ＭＳ Ｐゴシック" pitchFamily="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bruno.mastantuono@cleansky.eu" TargetMode="External"/><Relationship Id="rId2" Type="http://schemas.openxmlformats.org/officeDocument/2006/relationships/hyperlink" Target="mailto:Beatrice.paduroiu@research.gov.ro" TargetMode="Externa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28"/>
          <p:cNvSpPr>
            <a:spLocks noChangeArrowheads="1"/>
          </p:cNvSpPr>
          <p:nvPr/>
        </p:nvSpPr>
        <p:spPr bwMode="auto">
          <a:xfrm>
            <a:off x="251521" y="3607569"/>
            <a:ext cx="5904804" cy="161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algn="ctr"/>
            <a:r>
              <a:rPr lang="en-GB" altLang="en-US" sz="2800" b="1" dirty="0" smtClean="0">
                <a:solidFill>
                  <a:srgbClr val="1F497D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Constanta, national meeting 2017</a:t>
            </a:r>
          </a:p>
          <a:p>
            <a:pPr algn="ctr"/>
            <a:endParaRPr lang="en-GB" altLang="en-US" sz="900" b="1" dirty="0" smtClean="0">
              <a:solidFill>
                <a:srgbClr val="1F497D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ctr"/>
            <a:r>
              <a:rPr lang="en-GB" sz="2000" b="1" dirty="0">
                <a:solidFill>
                  <a:srgbClr val="0070C0"/>
                </a:solidFill>
                <a:latin typeface="Calibri" panose="020F0502020204030204" pitchFamily="34" charset="0"/>
              </a:rPr>
              <a:t>Reinforcing the cooperation in the Aeronautic, the </a:t>
            </a:r>
            <a:r>
              <a:rPr lang="en-GB" sz="2000" b="1" dirty="0" err="1">
                <a:solidFill>
                  <a:srgbClr val="0070C0"/>
                </a:solidFill>
                <a:latin typeface="Calibri" panose="020F0502020204030204" pitchFamily="34" charset="0"/>
              </a:rPr>
              <a:t>MoU</a:t>
            </a:r>
            <a:r>
              <a:rPr lang="en-GB" sz="2000" b="1" dirty="0">
                <a:solidFill>
                  <a:srgbClr val="0070C0"/>
                </a:solidFill>
                <a:latin typeface="Calibri" panose="020F0502020204030204" pitchFamily="34" charset="0"/>
              </a:rPr>
              <a:t> signed with Clean Sky Joint Undertaking</a:t>
            </a:r>
          </a:p>
          <a:p>
            <a:pPr algn="ctr"/>
            <a:endParaRPr lang="en-GB" altLang="en-US" sz="2800" b="1" dirty="0" smtClean="0">
              <a:solidFill>
                <a:srgbClr val="1F497D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708920"/>
            <a:ext cx="2719135" cy="263724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749"/>
            <a:ext cx="9144000" cy="2552067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 bwMode="auto">
          <a:xfrm>
            <a:off x="3348038" y="6021388"/>
            <a:ext cx="2808287" cy="6477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endParaRPr lang="es-ES_tradnl" altLang="es-ES_tradnl"/>
          </a:p>
        </p:txBody>
      </p:sp>
      <p:sp>
        <p:nvSpPr>
          <p:cNvPr id="9" name="Rectángulo 19"/>
          <p:cNvSpPr>
            <a:spLocks noChangeArrowheads="1"/>
          </p:cNvSpPr>
          <p:nvPr/>
        </p:nvSpPr>
        <p:spPr bwMode="auto">
          <a:xfrm>
            <a:off x="3348038" y="6248400"/>
            <a:ext cx="28082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algn="ctr"/>
            <a:r>
              <a:rPr lang="en-US" altLang="en-US" sz="1200" dirty="0">
                <a:latin typeface="Myriad Pro Light" charset="0"/>
              </a:rPr>
              <a:t>PLACE PARTNER’S LOGO HERE</a:t>
            </a:r>
            <a:endParaRPr lang="fr-FR" altLang="en-US" sz="1200" dirty="0">
              <a:latin typeface="Myriad Pro Light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3131840" y="5816352"/>
            <a:ext cx="3096344" cy="86409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5733255"/>
            <a:ext cx="38525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Anna Sibilla, EASME Country </a:t>
            </a:r>
            <a:r>
              <a:rPr lang="fr-BE" sz="1600" b="1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Officer</a:t>
            </a:r>
            <a:endParaRPr lang="en-GB" sz="16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5515448"/>
              </p:ext>
            </p:extLst>
          </p:nvPr>
        </p:nvGraphicFramePr>
        <p:xfrm>
          <a:off x="1043608" y="548680"/>
          <a:ext cx="7128792" cy="53465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8" name="Acrobat Document" r:id="rId3" imgW="6857865" imgH="5143500" progId="AcroExch.Document.11">
                  <p:embed/>
                </p:oleObj>
              </mc:Choice>
              <mc:Fallback>
                <p:oleObj name="Acrobat Document" r:id="rId3" imgW="6857865" imgH="514350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43608" y="548680"/>
                        <a:ext cx="7128792" cy="53465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582774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5095216"/>
              </p:ext>
            </p:extLst>
          </p:nvPr>
        </p:nvGraphicFramePr>
        <p:xfrm>
          <a:off x="1115616" y="404664"/>
          <a:ext cx="6858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3" name="Acrobat Document" r:id="rId3" imgW="6857865" imgH="5143500" progId="AcroExch.Document.11">
                  <p:embed/>
                </p:oleObj>
              </mc:Choice>
              <mc:Fallback>
                <p:oleObj name="Acrobat Document" r:id="rId3" imgW="6857865" imgH="514350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15616" y="404664"/>
                        <a:ext cx="6858000" cy="514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134024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5" y="1556271"/>
            <a:ext cx="6624737" cy="936625"/>
          </a:xfrm>
        </p:spPr>
        <p:txBody>
          <a:bodyPr/>
          <a:lstStyle/>
          <a:p>
            <a:r>
              <a:rPr lang="fr-BE" sz="2800" dirty="0">
                <a:solidFill>
                  <a:srgbClr val="FF6600"/>
                </a:solidFill>
                <a:latin typeface="Calibri" panose="020F0502020204030204" pitchFamily="34" charset="0"/>
              </a:rPr>
              <a:t>Memoranda of </a:t>
            </a:r>
            <a:r>
              <a:rPr lang="fr-BE" sz="2800" dirty="0" err="1" smtClean="0">
                <a:solidFill>
                  <a:srgbClr val="FF6600"/>
                </a:solidFill>
                <a:latin typeface="Calibri" panose="020F0502020204030204" pitchFamily="34" charset="0"/>
              </a:rPr>
              <a:t>Understanding</a:t>
            </a:r>
            <a:r>
              <a:rPr lang="fr-BE" sz="2800" dirty="0" smtClean="0">
                <a:solidFill>
                  <a:srgbClr val="FF6600"/>
                </a:solidFill>
                <a:latin typeface="Calibri" panose="020F0502020204030204" pitchFamily="34" charset="0"/>
              </a:rPr>
              <a:t>… </a:t>
            </a:r>
            <a:r>
              <a:rPr lang="fr-BE" sz="2800" dirty="0" err="1" smtClean="0">
                <a:solidFill>
                  <a:srgbClr val="FF6600"/>
                </a:solidFill>
                <a:latin typeface="Calibri" panose="020F0502020204030204" pitchFamily="34" charset="0"/>
              </a:rPr>
              <a:t>what</a:t>
            </a:r>
            <a:r>
              <a:rPr lang="fr-BE" sz="2800" dirty="0" smtClean="0">
                <a:solidFill>
                  <a:srgbClr val="FF6600"/>
                </a:solidFill>
                <a:latin typeface="Calibri" panose="020F0502020204030204" pitchFamily="34" charset="0"/>
              </a:rPr>
              <a:t> </a:t>
            </a:r>
            <a:r>
              <a:rPr lang="fr-BE" sz="2800" dirty="0">
                <a:solidFill>
                  <a:srgbClr val="FF6600"/>
                </a:solidFill>
                <a:latin typeface="Calibri" panose="020F0502020204030204" pitchFamily="34" charset="0"/>
              </a:rPr>
              <a:t>for?</a:t>
            </a:r>
            <a:endParaRPr lang="en-GB" sz="2800" dirty="0">
              <a:solidFill>
                <a:srgbClr val="FF66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204864"/>
            <a:ext cx="8229600" cy="3633788"/>
          </a:xfrm>
        </p:spPr>
        <p:txBody>
          <a:bodyPr/>
          <a:lstStyle/>
          <a:p>
            <a:pPr marL="0" indent="0" algn="just">
              <a:buNone/>
            </a:pPr>
            <a:r>
              <a:rPr lang="en-GB" sz="2000" dirty="0">
                <a:latin typeface="Calibri" panose="020F0502020204030204" pitchFamily="34" charset="0"/>
              </a:rPr>
              <a:t>Five scenarios have been identified which outline the </a:t>
            </a:r>
            <a:r>
              <a:rPr lang="en-GB" sz="2000" dirty="0" smtClean="0">
                <a:latin typeface="Calibri" panose="020F0502020204030204" pitchFamily="34" charset="0"/>
              </a:rPr>
              <a:t>appropriate and </a:t>
            </a:r>
            <a:r>
              <a:rPr lang="en-GB" sz="2000" dirty="0">
                <a:latin typeface="Calibri" panose="020F0502020204030204" pitchFamily="34" charset="0"/>
              </a:rPr>
              <a:t>possible mechanisms for cooperation. </a:t>
            </a:r>
            <a:r>
              <a:rPr lang="en-GB" sz="2000" dirty="0" smtClean="0">
                <a:latin typeface="Calibri" panose="020F0502020204030204" pitchFamily="34" charset="0"/>
              </a:rPr>
              <a:t>These scenarios </a:t>
            </a:r>
            <a:r>
              <a:rPr lang="en-GB" sz="2000" dirty="0">
                <a:latin typeface="Calibri" panose="020F0502020204030204" pitchFamily="34" charset="0"/>
              </a:rPr>
              <a:t>should </a:t>
            </a:r>
            <a:r>
              <a:rPr lang="en-GB" sz="2000" dirty="0" smtClean="0">
                <a:latin typeface="Calibri" panose="020F0502020204030204" pitchFamily="34" charset="0"/>
              </a:rPr>
              <a:t>be considered </a:t>
            </a:r>
            <a:r>
              <a:rPr lang="en-GB" sz="2000" dirty="0">
                <a:latin typeface="Calibri" panose="020F0502020204030204" pitchFamily="34" charset="0"/>
              </a:rPr>
              <a:t>and adapted according to </a:t>
            </a:r>
            <a:r>
              <a:rPr lang="en-GB" sz="2000" dirty="0" smtClean="0">
                <a:latin typeface="Calibri" panose="020F0502020204030204" pitchFamily="34" charset="0"/>
              </a:rPr>
              <a:t>the regional </a:t>
            </a:r>
            <a:r>
              <a:rPr lang="en-GB" sz="2000" dirty="0">
                <a:latin typeface="Calibri" panose="020F0502020204030204" pitchFamily="34" charset="0"/>
              </a:rPr>
              <a:t>funding schemes envisaged under the OPs, rules </a:t>
            </a:r>
            <a:r>
              <a:rPr lang="en-GB" sz="2000" dirty="0" smtClean="0">
                <a:latin typeface="Calibri" panose="020F0502020204030204" pitchFamily="34" charset="0"/>
              </a:rPr>
              <a:t>and processes </a:t>
            </a:r>
            <a:r>
              <a:rPr lang="en-GB" sz="2000" dirty="0">
                <a:latin typeface="Calibri" panose="020F0502020204030204" pitchFamily="34" charset="0"/>
              </a:rPr>
              <a:t>while keeping the CS programme/calls in line with </a:t>
            </a:r>
            <a:r>
              <a:rPr lang="en-GB" sz="2000" dirty="0" smtClean="0">
                <a:latin typeface="Calibri" panose="020F0502020204030204" pitchFamily="34" charset="0"/>
              </a:rPr>
              <a:t>its own </a:t>
            </a:r>
            <a:r>
              <a:rPr lang="en-GB" sz="2000" dirty="0">
                <a:latin typeface="Calibri" panose="020F0502020204030204" pitchFamily="34" charset="0"/>
              </a:rPr>
              <a:t>rules</a:t>
            </a:r>
            <a:r>
              <a:rPr lang="en-GB" sz="2000" dirty="0" smtClean="0">
                <a:latin typeface="Calibri" panose="020F0502020204030204" pitchFamily="34" charset="0"/>
              </a:rPr>
              <a:t>:</a:t>
            </a:r>
          </a:p>
          <a:p>
            <a:pPr marL="0" indent="0">
              <a:buNone/>
            </a:pPr>
            <a:r>
              <a:rPr lang="en-GB" sz="2000" dirty="0">
                <a:latin typeface="Calibri" panose="020F0502020204030204" pitchFamily="34" charset="0"/>
              </a:rPr>
              <a:t>1. Upstream </a:t>
            </a:r>
            <a:r>
              <a:rPr lang="en-GB" sz="2000" dirty="0" smtClean="0">
                <a:latin typeface="Calibri" panose="020F0502020204030204" pitchFamily="34" charset="0"/>
              </a:rPr>
              <a:t>support</a:t>
            </a:r>
          </a:p>
          <a:p>
            <a:pPr marL="0" indent="0">
              <a:buNone/>
            </a:pPr>
            <a:r>
              <a:rPr lang="en-GB" sz="2000" dirty="0">
                <a:latin typeface="Calibri" panose="020F0502020204030204" pitchFamily="34" charset="0"/>
              </a:rPr>
              <a:t>2. Parallel </a:t>
            </a:r>
            <a:r>
              <a:rPr lang="en-GB" sz="2000" dirty="0" smtClean="0">
                <a:latin typeface="Calibri" panose="020F0502020204030204" pitchFamily="34" charset="0"/>
              </a:rPr>
              <a:t>funding</a:t>
            </a:r>
          </a:p>
          <a:p>
            <a:pPr marL="0" indent="0">
              <a:buNone/>
            </a:pPr>
            <a:r>
              <a:rPr lang="en-GB" sz="2000" dirty="0">
                <a:latin typeface="Calibri" panose="020F0502020204030204" pitchFamily="34" charset="0"/>
              </a:rPr>
              <a:t>3. Sequential funding/downstream </a:t>
            </a:r>
            <a:r>
              <a:rPr lang="en-GB" sz="2000" dirty="0" smtClean="0">
                <a:latin typeface="Calibri" panose="020F0502020204030204" pitchFamily="34" charset="0"/>
              </a:rPr>
              <a:t>support</a:t>
            </a:r>
          </a:p>
          <a:p>
            <a:pPr marL="0" indent="0">
              <a:buNone/>
            </a:pPr>
            <a:r>
              <a:rPr lang="en-GB" sz="2000" dirty="0">
                <a:latin typeface="Calibri" panose="020F0502020204030204" pitchFamily="34" charset="0"/>
              </a:rPr>
              <a:t>4. Thematic </a:t>
            </a:r>
            <a:r>
              <a:rPr lang="en-GB" sz="2000" dirty="0" smtClean="0">
                <a:latin typeface="Calibri" panose="020F0502020204030204" pitchFamily="34" charset="0"/>
              </a:rPr>
              <a:t>approach</a:t>
            </a:r>
          </a:p>
          <a:p>
            <a:pPr marL="0" indent="0">
              <a:buNone/>
            </a:pPr>
            <a:r>
              <a:rPr lang="en-GB" sz="2000" dirty="0">
                <a:latin typeface="Calibri" panose="020F0502020204030204" pitchFamily="34" charset="0"/>
              </a:rPr>
              <a:t>5. “Seal of Excellence” – “Clean Sky synergy label”</a:t>
            </a:r>
          </a:p>
        </p:txBody>
      </p:sp>
    </p:spTree>
    <p:extLst>
      <p:ext uri="{BB962C8B-B14F-4D97-AF65-F5344CB8AC3E}">
        <p14:creationId xmlns:p14="http://schemas.microsoft.com/office/powerpoint/2010/main" val="27636177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1196753"/>
            <a:ext cx="5472608" cy="576064"/>
          </a:xfrm>
        </p:spPr>
        <p:txBody>
          <a:bodyPr/>
          <a:lstStyle/>
          <a:p>
            <a:pPr algn="ctr"/>
            <a:r>
              <a:rPr lang="fr-BE" sz="2800" dirty="0">
                <a:solidFill>
                  <a:srgbClr val="FF6600"/>
                </a:solidFill>
                <a:latin typeface="Calibri" panose="020F0502020204030204" pitchFamily="34" charset="0"/>
              </a:rPr>
              <a:t>The </a:t>
            </a:r>
            <a:r>
              <a:rPr lang="fr-BE" sz="2800" dirty="0" err="1">
                <a:solidFill>
                  <a:srgbClr val="FF6600"/>
                </a:solidFill>
                <a:latin typeface="Calibri" panose="020F0502020204030204" pitchFamily="34" charset="0"/>
              </a:rPr>
              <a:t>MoU</a:t>
            </a:r>
            <a:r>
              <a:rPr lang="fr-BE" sz="2800" dirty="0">
                <a:solidFill>
                  <a:srgbClr val="FF6600"/>
                </a:solidFill>
                <a:latin typeface="Calibri" panose="020F0502020204030204" pitchFamily="34" charset="0"/>
              </a:rPr>
              <a:t> </a:t>
            </a:r>
            <a:r>
              <a:rPr lang="fr-BE" sz="2800" dirty="0" err="1">
                <a:solidFill>
                  <a:srgbClr val="FF6600"/>
                </a:solidFill>
                <a:latin typeface="Calibri" panose="020F0502020204030204" pitchFamily="34" charset="0"/>
              </a:rPr>
              <a:t>with</a:t>
            </a:r>
            <a:r>
              <a:rPr lang="fr-BE" sz="2800" dirty="0">
                <a:solidFill>
                  <a:srgbClr val="FF6600"/>
                </a:solidFill>
                <a:latin typeface="Calibri" panose="020F0502020204030204" pitchFamily="34" charset="0"/>
              </a:rPr>
              <a:t> Romania</a:t>
            </a:r>
            <a:endParaRPr lang="en-GB" sz="2800" dirty="0">
              <a:solidFill>
                <a:srgbClr val="FF66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5040560"/>
          </a:xfrm>
        </p:spPr>
        <p:txBody>
          <a:bodyPr/>
          <a:lstStyle/>
          <a:p>
            <a:pPr marL="0" indent="0" algn="ctr">
              <a:buNone/>
            </a:pPr>
            <a:r>
              <a:rPr lang="fr-BE" sz="2000" b="1" i="1" dirty="0" err="1" smtClean="0">
                <a:latin typeface="Calibri" panose="020F0502020204030204" pitchFamily="34" charset="0"/>
              </a:rPr>
              <a:t>MoU</a:t>
            </a:r>
            <a:r>
              <a:rPr lang="fr-BE" sz="2000" b="1" i="1" dirty="0" smtClean="0">
                <a:latin typeface="Calibri" panose="020F0502020204030204" pitchFamily="34" charset="0"/>
              </a:rPr>
              <a:t> </a:t>
            </a:r>
            <a:r>
              <a:rPr lang="fr-BE" sz="2000" b="1" i="1" dirty="0" err="1" smtClean="0">
                <a:latin typeface="Calibri" panose="020F0502020204030204" pitchFamily="34" charset="0"/>
              </a:rPr>
              <a:t>signed</a:t>
            </a:r>
            <a:r>
              <a:rPr lang="fr-BE" sz="2000" b="1" i="1" dirty="0" smtClean="0">
                <a:latin typeface="Calibri" panose="020F0502020204030204" pitchFamily="34" charset="0"/>
              </a:rPr>
              <a:t> </a:t>
            </a:r>
            <a:r>
              <a:rPr lang="fr-BE" sz="2000" b="1" i="1" dirty="0" err="1" smtClean="0">
                <a:latin typeface="Calibri" panose="020F0502020204030204" pitchFamily="34" charset="0"/>
              </a:rPr>
              <a:t>between</a:t>
            </a:r>
            <a:r>
              <a:rPr lang="fr-BE" sz="2000" b="1" i="1" dirty="0" smtClean="0">
                <a:latin typeface="Calibri" panose="020F0502020204030204" pitchFamily="34" charset="0"/>
              </a:rPr>
              <a:t> </a:t>
            </a:r>
            <a:r>
              <a:rPr lang="fr-BE" sz="2000" b="1" i="1" dirty="0">
                <a:latin typeface="Calibri" panose="020F0502020204030204" pitchFamily="34" charset="0"/>
              </a:rPr>
              <a:t>the</a:t>
            </a:r>
            <a:r>
              <a:rPr lang="ro-RO" sz="2000" b="1" i="1" dirty="0">
                <a:latin typeface="Calibri" panose="020F0502020204030204" pitchFamily="34" charset="0"/>
              </a:rPr>
              <a:t> </a:t>
            </a:r>
            <a:r>
              <a:rPr lang="ro-RO" sz="2000" b="1" i="1" dirty="0" err="1">
                <a:latin typeface="Calibri" panose="020F0502020204030204" pitchFamily="34" charset="0"/>
              </a:rPr>
              <a:t>Ministry</a:t>
            </a:r>
            <a:r>
              <a:rPr lang="ro-RO" sz="2000" b="1" i="1" dirty="0">
                <a:latin typeface="Calibri" panose="020F0502020204030204" pitchFamily="34" charset="0"/>
              </a:rPr>
              <a:t> for </a:t>
            </a:r>
            <a:r>
              <a:rPr lang="ro-RO" sz="2000" b="1" i="1" dirty="0" err="1">
                <a:latin typeface="Calibri" panose="020F0502020204030204" pitchFamily="34" charset="0"/>
              </a:rPr>
              <a:t>Research</a:t>
            </a:r>
            <a:r>
              <a:rPr lang="ro-RO" sz="2000" b="1" i="1" dirty="0">
                <a:latin typeface="Calibri" panose="020F0502020204030204" pitchFamily="34" charset="0"/>
              </a:rPr>
              <a:t> </a:t>
            </a:r>
            <a:r>
              <a:rPr lang="ro-RO" sz="2000" b="1" i="1" dirty="0" err="1">
                <a:latin typeface="Calibri" panose="020F0502020204030204" pitchFamily="34" charset="0"/>
              </a:rPr>
              <a:t>and</a:t>
            </a:r>
            <a:r>
              <a:rPr lang="ro-RO" sz="2000" b="1" i="1" dirty="0">
                <a:latin typeface="Calibri" panose="020F0502020204030204" pitchFamily="34" charset="0"/>
              </a:rPr>
              <a:t> </a:t>
            </a:r>
            <a:r>
              <a:rPr lang="ro-RO" sz="2000" b="1" i="1" dirty="0" err="1">
                <a:latin typeface="Calibri" panose="020F0502020204030204" pitchFamily="34" charset="0"/>
              </a:rPr>
              <a:t>Innovation</a:t>
            </a:r>
            <a:r>
              <a:rPr lang="ro-RO" sz="2000" b="1" i="1" dirty="0">
                <a:latin typeface="Calibri" panose="020F0502020204030204" pitchFamily="34" charset="0"/>
              </a:rPr>
              <a:t> </a:t>
            </a:r>
            <a:r>
              <a:rPr lang="ro-RO" sz="2000" b="1" i="1" dirty="0" err="1">
                <a:latin typeface="Calibri" panose="020F0502020204030204" pitchFamily="34" charset="0"/>
              </a:rPr>
              <a:t>from</a:t>
            </a:r>
            <a:r>
              <a:rPr lang="ro-RO" sz="2000" b="1" i="1" dirty="0">
                <a:latin typeface="Calibri" panose="020F0502020204030204" pitchFamily="34" charset="0"/>
              </a:rPr>
              <a:t> Romania</a:t>
            </a:r>
            <a:r>
              <a:rPr lang="fr-BE" sz="2000" b="1" i="1" dirty="0">
                <a:latin typeface="Calibri" panose="020F0502020204030204" pitchFamily="34" charset="0"/>
              </a:rPr>
              <a:t> </a:t>
            </a:r>
            <a:r>
              <a:rPr lang="fr-BE" sz="2000" b="1" i="1" dirty="0" smtClean="0">
                <a:latin typeface="Calibri" panose="020F0502020204030204" pitchFamily="34" charset="0"/>
              </a:rPr>
              <a:t>and Clean </a:t>
            </a:r>
            <a:r>
              <a:rPr lang="fr-BE" sz="2000" b="1" i="1" dirty="0" err="1" smtClean="0">
                <a:latin typeface="Calibri" panose="020F0502020204030204" pitchFamily="34" charset="0"/>
              </a:rPr>
              <a:t>Sky</a:t>
            </a:r>
            <a:r>
              <a:rPr lang="fr-BE" sz="2000" b="1" i="1" dirty="0" smtClean="0">
                <a:latin typeface="Calibri" panose="020F0502020204030204" pitchFamily="34" charset="0"/>
              </a:rPr>
              <a:t> JU (CSJU)</a:t>
            </a:r>
            <a:endParaRPr lang="fr-BE" sz="2000" dirty="0" smtClean="0">
              <a:latin typeface="Calibri" panose="020F0502020204030204" pitchFamily="34" charset="0"/>
            </a:endParaRPr>
          </a:p>
          <a:p>
            <a:pPr algn="just"/>
            <a:r>
              <a:rPr lang="ro-RO" sz="2200" dirty="0">
                <a:latin typeface="Calibri" panose="020F0502020204030204" pitchFamily="34" charset="0"/>
              </a:rPr>
              <a:t>The </a:t>
            </a:r>
            <a:r>
              <a:rPr lang="ro-RO" sz="2200" dirty="0" err="1">
                <a:latin typeface="Calibri" panose="020F0502020204030204" pitchFamily="34" charset="0"/>
              </a:rPr>
              <a:t>Ministry</a:t>
            </a:r>
            <a:r>
              <a:rPr lang="ro-RO" sz="2200" dirty="0">
                <a:latin typeface="Calibri" panose="020F0502020204030204" pitchFamily="34" charset="0"/>
              </a:rPr>
              <a:t> for </a:t>
            </a:r>
            <a:r>
              <a:rPr lang="ro-RO" sz="2200" dirty="0" err="1">
                <a:latin typeface="Calibri" panose="020F0502020204030204" pitchFamily="34" charset="0"/>
              </a:rPr>
              <a:t>Research</a:t>
            </a:r>
            <a:r>
              <a:rPr lang="ro-RO" sz="2200" dirty="0">
                <a:latin typeface="Calibri" panose="020F0502020204030204" pitchFamily="34" charset="0"/>
              </a:rPr>
              <a:t> </a:t>
            </a:r>
            <a:r>
              <a:rPr lang="ro-RO" sz="2200" dirty="0" err="1">
                <a:latin typeface="Calibri" panose="020F0502020204030204" pitchFamily="34" charset="0"/>
              </a:rPr>
              <a:t>and</a:t>
            </a:r>
            <a:r>
              <a:rPr lang="ro-RO" sz="2200" dirty="0">
                <a:latin typeface="Calibri" panose="020F0502020204030204" pitchFamily="34" charset="0"/>
              </a:rPr>
              <a:t> </a:t>
            </a:r>
            <a:r>
              <a:rPr lang="ro-RO" sz="2200" dirty="0" err="1">
                <a:latin typeface="Calibri" panose="020F0502020204030204" pitchFamily="34" charset="0"/>
              </a:rPr>
              <a:t>Innovation</a:t>
            </a:r>
            <a:r>
              <a:rPr lang="ro-RO" sz="2200" dirty="0">
                <a:latin typeface="Calibri" panose="020F0502020204030204" pitchFamily="34" charset="0"/>
              </a:rPr>
              <a:t> </a:t>
            </a:r>
            <a:r>
              <a:rPr lang="ro-RO" sz="2200" dirty="0" err="1">
                <a:latin typeface="Calibri" panose="020F0502020204030204" pitchFamily="34" charset="0"/>
              </a:rPr>
              <a:t>from</a:t>
            </a:r>
            <a:r>
              <a:rPr lang="ro-RO" sz="2200" dirty="0">
                <a:latin typeface="Calibri" panose="020F0502020204030204" pitchFamily="34" charset="0"/>
              </a:rPr>
              <a:t> </a:t>
            </a:r>
            <a:r>
              <a:rPr lang="ro-RO" sz="2200" dirty="0" smtClean="0">
                <a:latin typeface="Calibri" panose="020F0502020204030204" pitchFamily="34" charset="0"/>
              </a:rPr>
              <a:t>Romania</a:t>
            </a:r>
            <a:r>
              <a:rPr lang="fr-BE" sz="2200" dirty="0" smtClean="0">
                <a:latin typeface="Calibri" panose="020F0502020204030204" pitchFamily="34" charset="0"/>
              </a:rPr>
              <a:t> </a:t>
            </a:r>
            <a:r>
              <a:rPr lang="en-US" sz="2200" dirty="0" smtClean="0">
                <a:latin typeface="Calibri" panose="020F0502020204030204" pitchFamily="34" charset="0"/>
              </a:rPr>
              <a:t>launched </a:t>
            </a:r>
            <a:r>
              <a:rPr lang="en-US" sz="2200" dirty="0">
                <a:latin typeface="Calibri" panose="020F0502020204030204" pitchFamily="34" charset="0"/>
              </a:rPr>
              <a:t>a dedicated </a:t>
            </a:r>
            <a:r>
              <a:rPr lang="en-US" sz="2200" dirty="0" smtClean="0">
                <a:latin typeface="Calibri" panose="020F0502020204030204" pitchFamily="34" charset="0"/>
              </a:rPr>
              <a:t>action (through call for proposals) </a:t>
            </a:r>
            <a:r>
              <a:rPr lang="en-US" sz="2200" dirty="0">
                <a:latin typeface="Calibri" panose="020F0502020204030204" pitchFamily="34" charset="0"/>
              </a:rPr>
              <a:t>for supporting synergies between </a:t>
            </a:r>
            <a:r>
              <a:rPr lang="en-GB" sz="2200" dirty="0">
                <a:latin typeface="Calibri" panose="020F0502020204030204" pitchFamily="34" charset="0"/>
              </a:rPr>
              <a:t>ESIF </a:t>
            </a:r>
            <a:r>
              <a:rPr lang="en-US" sz="2200" dirty="0">
                <a:latin typeface="Calibri" panose="020F0502020204030204" pitchFamily="34" charset="0"/>
              </a:rPr>
              <a:t>and Horizon 2020 and other international R&amp;D </a:t>
            </a:r>
            <a:r>
              <a:rPr lang="en-US" sz="2200" dirty="0" err="1">
                <a:latin typeface="Calibri" panose="020F0502020204030204" pitchFamily="34" charset="0"/>
              </a:rPr>
              <a:t>programmes</a:t>
            </a:r>
            <a:r>
              <a:rPr lang="en-US" sz="2200" dirty="0">
                <a:latin typeface="Calibri" panose="020F0502020204030204" pitchFamily="34" charset="0"/>
              </a:rPr>
              <a:t>, </a:t>
            </a:r>
            <a:r>
              <a:rPr lang="en-GB" sz="2200" dirty="0">
                <a:latin typeface="Calibri" panose="020F0502020204030204" pitchFamily="34" charset="0"/>
              </a:rPr>
              <a:t>including CSJU. </a:t>
            </a:r>
            <a:endParaRPr lang="en-GB" sz="2200" dirty="0" smtClean="0">
              <a:latin typeface="Calibri" panose="020F0502020204030204" pitchFamily="34" charset="0"/>
            </a:endParaRPr>
          </a:p>
          <a:p>
            <a:pPr algn="just"/>
            <a:r>
              <a:rPr lang="ro-RO" sz="2200" dirty="0">
                <a:latin typeface="Calibri" panose="020F0502020204030204" pitchFamily="34" charset="0"/>
              </a:rPr>
              <a:t>The </a:t>
            </a:r>
            <a:r>
              <a:rPr lang="ro-RO" sz="2200" dirty="0" err="1">
                <a:latin typeface="Calibri" panose="020F0502020204030204" pitchFamily="34" charset="0"/>
              </a:rPr>
              <a:t>action</a:t>
            </a:r>
            <a:r>
              <a:rPr lang="ro-RO" sz="2200" dirty="0">
                <a:latin typeface="Calibri" panose="020F0502020204030204" pitchFamily="34" charset="0"/>
              </a:rPr>
              <a:t> </a:t>
            </a:r>
            <a:r>
              <a:rPr lang="fr-BE" sz="2200" dirty="0" err="1">
                <a:latin typeface="Calibri" panose="020F0502020204030204" pitchFamily="34" charset="0"/>
              </a:rPr>
              <a:t>is</a:t>
            </a:r>
            <a:r>
              <a:rPr lang="fr-BE" sz="2200" dirty="0">
                <a:latin typeface="Calibri" panose="020F0502020204030204" pitchFamily="34" charset="0"/>
              </a:rPr>
              <a:t> </a:t>
            </a:r>
            <a:r>
              <a:rPr lang="ro-RO" sz="2200" dirty="0" err="1">
                <a:latin typeface="Calibri" panose="020F0502020204030204" pitchFamily="34" charset="0"/>
              </a:rPr>
              <a:t>called</a:t>
            </a:r>
            <a:r>
              <a:rPr lang="ro-RO" sz="2200" dirty="0">
                <a:latin typeface="Calibri" panose="020F0502020204030204" pitchFamily="34" charset="0"/>
              </a:rPr>
              <a:t>  „COMPLEMENT”, </a:t>
            </a:r>
            <a:r>
              <a:rPr lang="ro-RO" sz="2200" dirty="0" err="1">
                <a:latin typeface="Calibri" panose="020F0502020204030204" pitchFamily="34" charset="0"/>
              </a:rPr>
              <a:t>gives</a:t>
            </a:r>
            <a:r>
              <a:rPr lang="ro-RO" sz="2200" dirty="0">
                <a:latin typeface="Calibri" panose="020F0502020204030204" pitchFamily="34" charset="0"/>
              </a:rPr>
              <a:t> </a:t>
            </a:r>
            <a:r>
              <a:rPr lang="ro-RO" sz="2200" dirty="0" err="1">
                <a:latin typeface="Calibri" panose="020F0502020204030204" pitchFamily="34" charset="0"/>
              </a:rPr>
              <a:t>financial</a:t>
            </a:r>
            <a:r>
              <a:rPr lang="ro-RO" sz="2200" dirty="0">
                <a:latin typeface="Calibri" panose="020F0502020204030204" pitchFamily="34" charset="0"/>
              </a:rPr>
              <a:t> </a:t>
            </a:r>
            <a:r>
              <a:rPr lang="ro-RO" sz="2200" dirty="0" err="1">
                <a:latin typeface="Calibri" panose="020F0502020204030204" pitchFamily="34" charset="0"/>
              </a:rPr>
              <a:t>support</a:t>
            </a:r>
            <a:r>
              <a:rPr lang="ro-RO" sz="2200" dirty="0">
                <a:latin typeface="Calibri" panose="020F0502020204030204" pitchFamily="34" charset="0"/>
              </a:rPr>
              <a:t> </a:t>
            </a:r>
            <a:r>
              <a:rPr lang="ro-RO" sz="2200" dirty="0" err="1">
                <a:latin typeface="Calibri" panose="020F0502020204030204" pitchFamily="34" charset="0"/>
              </a:rPr>
              <a:t>by</a:t>
            </a:r>
            <a:r>
              <a:rPr lang="ro-RO" sz="2200" dirty="0">
                <a:latin typeface="Calibri" panose="020F0502020204030204" pitchFamily="34" charset="0"/>
              </a:rPr>
              <a:t> Structural </a:t>
            </a:r>
            <a:r>
              <a:rPr lang="ro-RO" sz="2200" dirty="0" err="1">
                <a:latin typeface="Calibri" panose="020F0502020204030204" pitchFamily="34" charset="0"/>
              </a:rPr>
              <a:t>Funds</a:t>
            </a:r>
            <a:r>
              <a:rPr lang="ro-RO" sz="2200" dirty="0">
                <a:latin typeface="Calibri" panose="020F0502020204030204" pitchFamily="34" charset="0"/>
              </a:rPr>
              <a:t> </a:t>
            </a:r>
            <a:r>
              <a:rPr lang="ro-RO" sz="2200" dirty="0" err="1">
                <a:latin typeface="Calibri" panose="020F0502020204030204" pitchFamily="34" charset="0"/>
              </a:rPr>
              <a:t>to</a:t>
            </a:r>
            <a:r>
              <a:rPr lang="ro-RO" sz="2200" dirty="0">
                <a:latin typeface="Calibri" panose="020F0502020204030204" pitchFamily="34" charset="0"/>
              </a:rPr>
              <a:t> RTD&amp;I </a:t>
            </a:r>
            <a:r>
              <a:rPr lang="ro-RO" sz="2200" dirty="0" err="1">
                <a:latin typeface="Calibri" panose="020F0502020204030204" pitchFamily="34" charset="0"/>
              </a:rPr>
              <a:t>projects</a:t>
            </a:r>
            <a:r>
              <a:rPr lang="fr-BE" sz="2200" dirty="0">
                <a:latin typeface="Calibri" panose="020F0502020204030204" pitchFamily="34" charset="0"/>
              </a:rPr>
              <a:t> to </a:t>
            </a:r>
            <a:r>
              <a:rPr lang="fr-BE" sz="2200" dirty="0" err="1">
                <a:latin typeface="Calibri" panose="020F0502020204030204" pitchFamily="34" charset="0"/>
              </a:rPr>
              <a:t>complement</a:t>
            </a:r>
            <a:r>
              <a:rPr lang="fr-BE" sz="2200" dirty="0">
                <a:latin typeface="Calibri" panose="020F0502020204030204" pitchFamily="34" charset="0"/>
              </a:rPr>
              <a:t> </a:t>
            </a:r>
            <a:r>
              <a:rPr lang="fr-BE" sz="2200" dirty="0" err="1" smtClean="0">
                <a:latin typeface="Calibri" panose="020F0502020204030204" pitchFamily="34" charset="0"/>
              </a:rPr>
              <a:t>projects</a:t>
            </a:r>
            <a:r>
              <a:rPr lang="fr-BE" sz="2200" dirty="0" smtClean="0">
                <a:latin typeface="Calibri" panose="020F0502020204030204" pitchFamily="34" charset="0"/>
              </a:rPr>
              <a:t> </a:t>
            </a:r>
            <a:r>
              <a:rPr lang="fr-BE" sz="2200" dirty="0" err="1">
                <a:latin typeface="Calibri" panose="020F0502020204030204" pitchFamily="34" charset="0"/>
              </a:rPr>
              <a:t>undertaken</a:t>
            </a:r>
            <a:r>
              <a:rPr lang="fr-BE" sz="2200" dirty="0">
                <a:latin typeface="Calibri" panose="020F0502020204030204" pitchFamily="34" charset="0"/>
              </a:rPr>
              <a:t> at the </a:t>
            </a:r>
            <a:r>
              <a:rPr lang="fr-BE" sz="2200" dirty="0" err="1">
                <a:latin typeface="Calibri" panose="020F0502020204030204" pitchFamily="34" charset="0"/>
              </a:rPr>
              <a:t>level</a:t>
            </a:r>
            <a:r>
              <a:rPr lang="fr-BE" sz="2200" dirty="0">
                <a:latin typeface="Calibri" panose="020F0502020204030204" pitchFamily="34" charset="0"/>
              </a:rPr>
              <a:t> of the Joint </a:t>
            </a:r>
            <a:r>
              <a:rPr lang="fr-BE" sz="2200" dirty="0" err="1">
                <a:latin typeface="Calibri" panose="020F0502020204030204" pitchFamily="34" charset="0"/>
              </a:rPr>
              <a:t>Undertaking</a:t>
            </a:r>
            <a:r>
              <a:rPr lang="fr-BE" sz="2200" dirty="0">
                <a:latin typeface="Calibri" panose="020F0502020204030204" pitchFamily="34" charset="0"/>
              </a:rPr>
              <a:t> (in the case of Clean </a:t>
            </a:r>
            <a:r>
              <a:rPr lang="fr-BE" sz="2200" dirty="0" err="1">
                <a:latin typeface="Calibri" panose="020F0502020204030204" pitchFamily="34" charset="0"/>
              </a:rPr>
              <a:t>Sky</a:t>
            </a:r>
            <a:r>
              <a:rPr lang="fr-BE" sz="2200" dirty="0">
                <a:latin typeface="Calibri" panose="020F0502020204030204" pitchFamily="34" charset="0"/>
              </a:rPr>
              <a:t> JU).</a:t>
            </a:r>
            <a:r>
              <a:rPr lang="ro-RO" sz="2200" dirty="0">
                <a:latin typeface="Calibri" panose="020F0502020204030204" pitchFamily="34" charset="0"/>
              </a:rPr>
              <a:t>  </a:t>
            </a:r>
            <a:endParaRPr lang="fr-BE" sz="2200" dirty="0" smtClean="0">
              <a:latin typeface="Calibri" panose="020F0502020204030204" pitchFamily="34" charset="0"/>
            </a:endParaRPr>
          </a:p>
          <a:p>
            <a:pPr algn="just"/>
            <a:r>
              <a:rPr lang="fr-BE" sz="2200" dirty="0" smtClean="0">
                <a:latin typeface="Calibri" panose="020F0502020204030204" pitchFamily="34" charset="0"/>
              </a:rPr>
              <a:t>"COMPLEMENT</a:t>
            </a:r>
            <a:r>
              <a:rPr lang="ro-RO" sz="2200" dirty="0" smtClean="0">
                <a:latin typeface="Calibri" panose="020F0502020204030204" pitchFamily="34" charset="0"/>
              </a:rPr>
              <a:t> </a:t>
            </a:r>
            <a:r>
              <a:rPr lang="ro-RO" sz="2200" dirty="0" err="1" smtClean="0">
                <a:latin typeface="Calibri" panose="020F0502020204030204" pitchFamily="34" charset="0"/>
              </a:rPr>
              <a:t>projects</a:t>
            </a:r>
            <a:r>
              <a:rPr lang="fr-BE" sz="2200" dirty="0" smtClean="0">
                <a:latin typeface="Calibri" panose="020F0502020204030204" pitchFamily="34" charset="0"/>
              </a:rPr>
              <a:t>"</a:t>
            </a:r>
            <a:r>
              <a:rPr lang="ro-RO" sz="2200" dirty="0">
                <a:latin typeface="Calibri" panose="020F0502020204030204" pitchFamily="34" charset="0"/>
              </a:rPr>
              <a:t>  are </a:t>
            </a:r>
            <a:r>
              <a:rPr lang="ro-RO" sz="2200" dirty="0" err="1">
                <a:latin typeface="Calibri" panose="020F0502020204030204" pitchFamily="34" charset="0"/>
              </a:rPr>
              <a:t>complementary</a:t>
            </a:r>
            <a:r>
              <a:rPr lang="ro-RO" sz="2200" dirty="0">
                <a:latin typeface="Calibri" panose="020F0502020204030204" pitchFamily="34" charset="0"/>
              </a:rPr>
              <a:t> </a:t>
            </a:r>
            <a:r>
              <a:rPr lang="ro-RO" sz="2200" dirty="0" err="1">
                <a:latin typeface="Calibri" panose="020F0502020204030204" pitchFamily="34" charset="0"/>
              </a:rPr>
              <a:t>to</a:t>
            </a:r>
            <a:r>
              <a:rPr lang="ro-RO" sz="2200" dirty="0">
                <a:latin typeface="Calibri" panose="020F0502020204030204" pitchFamily="34" charset="0"/>
              </a:rPr>
              <a:t> </a:t>
            </a:r>
            <a:r>
              <a:rPr lang="ro-RO" sz="2200" dirty="0" err="1">
                <a:latin typeface="Calibri" panose="020F0502020204030204" pitchFamily="34" charset="0"/>
              </a:rPr>
              <a:t>the</a:t>
            </a:r>
            <a:r>
              <a:rPr lang="ro-RO" sz="2200" dirty="0">
                <a:latin typeface="Calibri" panose="020F0502020204030204" pitchFamily="34" charset="0"/>
              </a:rPr>
              <a:t> </a:t>
            </a:r>
            <a:r>
              <a:rPr lang="ro-RO" sz="2200" dirty="0" err="1">
                <a:latin typeface="Calibri" panose="020F0502020204030204" pitchFamily="34" charset="0"/>
              </a:rPr>
              <a:t>activities</a:t>
            </a:r>
            <a:r>
              <a:rPr lang="ro-RO" sz="2200" dirty="0">
                <a:latin typeface="Calibri" panose="020F0502020204030204" pitchFamily="34" charset="0"/>
              </a:rPr>
              <a:t> in </a:t>
            </a:r>
            <a:r>
              <a:rPr lang="ro-RO" sz="2200" dirty="0" err="1">
                <a:latin typeface="Calibri" panose="020F0502020204030204" pitchFamily="34" charset="0"/>
              </a:rPr>
              <a:t>the</a:t>
            </a:r>
            <a:r>
              <a:rPr lang="ro-RO" sz="2200" dirty="0">
                <a:latin typeface="Calibri" panose="020F0502020204030204" pitchFamily="34" charset="0"/>
              </a:rPr>
              <a:t> </a:t>
            </a:r>
            <a:r>
              <a:rPr lang="ro-RO" sz="2200" dirty="0" err="1">
                <a:latin typeface="Calibri" panose="020F0502020204030204" pitchFamily="34" charset="0"/>
              </a:rPr>
              <a:t>Work</a:t>
            </a:r>
            <a:r>
              <a:rPr lang="ro-RO" sz="2200" dirty="0">
                <a:latin typeface="Calibri" panose="020F0502020204030204" pitchFamily="34" charset="0"/>
              </a:rPr>
              <a:t> Plan </a:t>
            </a:r>
            <a:r>
              <a:rPr lang="ro-RO" sz="2200" dirty="0" err="1">
                <a:latin typeface="Calibri" panose="020F0502020204030204" pitchFamily="34" charset="0"/>
              </a:rPr>
              <a:t>and</a:t>
            </a:r>
            <a:r>
              <a:rPr lang="ro-RO" sz="2200" dirty="0">
                <a:latin typeface="Calibri" panose="020F0502020204030204" pitchFamily="34" charset="0"/>
              </a:rPr>
              <a:t> </a:t>
            </a:r>
            <a:r>
              <a:rPr lang="ro-RO" sz="2200" dirty="0" err="1">
                <a:latin typeface="Calibri" panose="020F0502020204030204" pitchFamily="34" charset="0"/>
              </a:rPr>
              <a:t>contribute</a:t>
            </a:r>
            <a:r>
              <a:rPr lang="ro-RO" sz="2200" dirty="0">
                <a:latin typeface="Calibri" panose="020F0502020204030204" pitchFamily="34" charset="0"/>
              </a:rPr>
              <a:t> </a:t>
            </a:r>
            <a:r>
              <a:rPr lang="ro-RO" sz="2200" dirty="0" err="1">
                <a:latin typeface="Calibri" panose="020F0502020204030204" pitchFamily="34" charset="0"/>
              </a:rPr>
              <a:t>to</a:t>
            </a:r>
            <a:r>
              <a:rPr lang="ro-RO" sz="2200" dirty="0">
                <a:latin typeface="Calibri" panose="020F0502020204030204" pitchFamily="34" charset="0"/>
              </a:rPr>
              <a:t> </a:t>
            </a:r>
            <a:r>
              <a:rPr lang="ro-RO" sz="2200" dirty="0" err="1" smtClean="0">
                <a:latin typeface="Calibri" panose="020F0502020204030204" pitchFamily="34" charset="0"/>
              </a:rPr>
              <a:t>achiev</a:t>
            </a:r>
            <a:r>
              <a:rPr lang="fr-BE" sz="2200" dirty="0" smtClean="0">
                <a:latin typeface="Calibri" panose="020F0502020204030204" pitchFamily="34" charset="0"/>
              </a:rPr>
              <a:t>e</a:t>
            </a:r>
            <a:r>
              <a:rPr lang="ro-RO" sz="2200" dirty="0" smtClean="0">
                <a:latin typeface="Calibri" panose="020F0502020204030204" pitchFamily="34" charset="0"/>
              </a:rPr>
              <a:t> </a:t>
            </a:r>
            <a:r>
              <a:rPr lang="ro-RO" sz="2200" dirty="0" err="1">
                <a:latin typeface="Calibri" panose="020F0502020204030204" pitchFamily="34" charset="0"/>
              </a:rPr>
              <a:t>the</a:t>
            </a:r>
            <a:r>
              <a:rPr lang="ro-RO" sz="2200" dirty="0">
                <a:latin typeface="Calibri" panose="020F0502020204030204" pitchFamily="34" charset="0"/>
              </a:rPr>
              <a:t> </a:t>
            </a:r>
            <a:r>
              <a:rPr lang="ro-RO" sz="2200" dirty="0" err="1">
                <a:latin typeface="Calibri" panose="020F0502020204030204" pitchFamily="34" charset="0"/>
              </a:rPr>
              <a:t>JTI's</a:t>
            </a:r>
            <a:r>
              <a:rPr lang="ro-RO" sz="2200" dirty="0">
                <a:latin typeface="Calibri" panose="020F0502020204030204" pitchFamily="34" charset="0"/>
              </a:rPr>
              <a:t> </a:t>
            </a:r>
            <a:r>
              <a:rPr lang="ro-RO" sz="2200" dirty="0" err="1">
                <a:latin typeface="Calibri" panose="020F0502020204030204" pitchFamily="34" charset="0"/>
              </a:rPr>
              <a:t>objectives</a:t>
            </a:r>
            <a:r>
              <a:rPr lang="ro-RO" sz="2200" dirty="0">
                <a:latin typeface="Calibri" panose="020F0502020204030204" pitchFamily="34" charset="0"/>
              </a:rPr>
              <a:t>. </a:t>
            </a:r>
            <a:endParaRPr lang="en-GB" sz="22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GB" sz="2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8786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 bwMode="auto">
          <a:xfrm>
            <a:off x="3348038" y="6021388"/>
            <a:ext cx="2808287" cy="6477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endParaRPr lang="es-ES_tradnl" altLang="es-ES_tradnl"/>
          </a:p>
        </p:txBody>
      </p:sp>
      <p:sp>
        <p:nvSpPr>
          <p:cNvPr id="8" name="Rectángulo 19"/>
          <p:cNvSpPr>
            <a:spLocks noChangeArrowheads="1"/>
          </p:cNvSpPr>
          <p:nvPr/>
        </p:nvSpPr>
        <p:spPr bwMode="auto">
          <a:xfrm>
            <a:off x="3348038" y="6248400"/>
            <a:ext cx="28082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algn="ctr"/>
            <a:r>
              <a:rPr lang="en-US" altLang="en-US" sz="1200" dirty="0">
                <a:latin typeface="Myriad Pro Light" charset="0"/>
              </a:rPr>
              <a:t>PLACE PARTNER’S LOGO HERE</a:t>
            </a:r>
            <a:endParaRPr lang="fr-FR" altLang="en-US" sz="1200" dirty="0">
              <a:latin typeface="Myriad Pro Light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131840" y="5877272"/>
            <a:ext cx="3096344" cy="86409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11560" y="1268760"/>
            <a:ext cx="8208912" cy="507647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649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649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649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649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649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5FA9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5FA9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5FA9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5FA9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BE" sz="2200" b="0" dirty="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Selected</a:t>
            </a:r>
            <a:r>
              <a:rPr lang="fr-BE" sz="2200" b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 for </a:t>
            </a:r>
            <a:r>
              <a:rPr lang="fr-BE" sz="2200" b="0" dirty="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funding</a:t>
            </a:r>
            <a:r>
              <a:rPr lang="fr-BE" sz="2200" b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fr-BE" sz="2200" b="0" dirty="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projects</a:t>
            </a:r>
            <a:r>
              <a:rPr lang="fr-BE" sz="2200" b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ro-RO" sz="2200" b="0" dirty="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have</a:t>
            </a:r>
            <a:r>
              <a:rPr lang="ro-RO" sz="2200" b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ro-RO" sz="2200" b="0" dirty="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undergone</a:t>
            </a:r>
            <a:r>
              <a:rPr lang="ro-RO" sz="2200" b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 formal </a:t>
            </a:r>
            <a:r>
              <a:rPr lang="ro-RO" sz="2200" b="0" dirty="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verification</a:t>
            </a:r>
            <a:r>
              <a:rPr lang="ro-RO" sz="2200" b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ro-RO" sz="2200" b="0" dirty="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and</a:t>
            </a:r>
            <a:r>
              <a:rPr lang="ro-RO" sz="2200" b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ro-RO" sz="2200" b="0" dirty="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eligibility</a:t>
            </a:r>
            <a:r>
              <a:rPr lang="ro-RO" sz="2200" b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ro-RO" sz="2200" b="0" dirty="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and</a:t>
            </a:r>
            <a:r>
              <a:rPr lang="ro-RO" sz="2200" b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 are </a:t>
            </a:r>
            <a:r>
              <a:rPr lang="ro-RO" sz="2200" b="0" dirty="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funded</a:t>
            </a:r>
            <a:r>
              <a:rPr lang="ro-RO" sz="2200" b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ro-RO" sz="2200" b="0" dirty="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within</a:t>
            </a:r>
            <a:r>
              <a:rPr lang="ro-RO" sz="2200" b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ro-RO" sz="2200" b="0" dirty="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the</a:t>
            </a:r>
            <a:r>
              <a:rPr lang="ro-RO" sz="2200" b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ro-RO" sz="2200" b="0" dirty="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allocated</a:t>
            </a:r>
            <a:r>
              <a:rPr lang="ro-RO" sz="2200" b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 budget,</a:t>
            </a:r>
            <a:endParaRPr lang="fr-BE" sz="2200" b="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BE" sz="2200" b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The </a:t>
            </a:r>
            <a:r>
              <a:rPr lang="fr-BE" sz="2200" b="0" dirty="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scoring</a:t>
            </a:r>
            <a:r>
              <a:rPr lang="fr-BE" sz="2200" b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fr-BE" sz="2200" b="0" dirty="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is</a:t>
            </a:r>
            <a:r>
              <a:rPr lang="fr-BE" sz="2200" b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fr-BE" sz="2200" b="0" dirty="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attributed</a:t>
            </a:r>
            <a:r>
              <a:rPr lang="fr-BE" sz="2200" b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  </a:t>
            </a:r>
            <a:r>
              <a:rPr lang="fr-BE" sz="2200" b="0" dirty="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taking</a:t>
            </a:r>
            <a:r>
              <a:rPr lang="fr-BE" sz="2200" b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fr-BE" sz="2200" b="0" dirty="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into</a:t>
            </a:r>
            <a:r>
              <a:rPr lang="fr-BE" sz="2200" b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fr-BE" sz="2200" b="0" dirty="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consideration</a:t>
            </a:r>
            <a:r>
              <a:rPr lang="fr-BE" sz="2200" b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  </a:t>
            </a:r>
            <a:r>
              <a:rPr lang="fr-BE" sz="2200" b="0" dirty="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both</a:t>
            </a:r>
            <a:r>
              <a:rPr lang="fr-BE" sz="2200" b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n-GB" sz="2200" b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ESIF  and the associated </a:t>
            </a:r>
            <a:r>
              <a:rPr lang="ro-RO" sz="2200" b="0" dirty="0" err="1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Horizon</a:t>
            </a:r>
            <a:r>
              <a:rPr lang="ro-RO" sz="2200" b="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 2020/</a:t>
            </a:r>
            <a:r>
              <a:rPr lang="ro-RO" sz="2200" b="0" dirty="0" err="1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JTIs</a:t>
            </a:r>
            <a:r>
              <a:rPr lang="ro-RO" sz="2200" b="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fr-BE" sz="2200" b="0" dirty="0" err="1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proposals</a:t>
            </a:r>
            <a:r>
              <a:rPr lang="ro-RO" sz="2200" b="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.</a:t>
            </a:r>
            <a:r>
              <a:rPr lang="fr-BE" sz="2200" b="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fr-BE" sz="2200" b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The </a:t>
            </a:r>
            <a:r>
              <a:rPr lang="fr-BE" sz="2200" b="0" dirty="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ranking</a:t>
            </a:r>
            <a:r>
              <a:rPr lang="fr-BE" sz="2200" b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fr-BE" sz="2200" b="0" dirty="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list</a:t>
            </a:r>
            <a:r>
              <a:rPr lang="fr-BE" sz="2200" b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fr-BE" sz="2200" b="0" dirty="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is</a:t>
            </a:r>
            <a:r>
              <a:rPr lang="fr-BE" sz="2200" b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 made in </a:t>
            </a:r>
            <a:r>
              <a:rPr lang="fr-BE" sz="2200" b="0" dirty="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decreasing</a:t>
            </a:r>
            <a:r>
              <a:rPr lang="fr-BE" sz="2200" b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fr-BE" sz="2200" b="0" dirty="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order</a:t>
            </a:r>
            <a:r>
              <a:rPr lang="fr-BE" sz="2200" b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  to the </a:t>
            </a:r>
            <a:r>
              <a:rPr lang="fr-BE" sz="2200" b="0" dirty="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consumption</a:t>
            </a:r>
            <a:r>
              <a:rPr lang="fr-BE" sz="2200" b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 of the </a:t>
            </a:r>
            <a:r>
              <a:rPr lang="fr-BE" sz="2200" b="0" dirty="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allocated</a:t>
            </a:r>
            <a:r>
              <a:rPr lang="fr-BE" sz="2200" b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 budget </a:t>
            </a:r>
            <a:endParaRPr lang="en-GB" sz="2200" b="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o-RO" sz="2200" b="0" dirty="0" err="1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Participants</a:t>
            </a:r>
            <a:r>
              <a:rPr lang="ro-RO" sz="2200" b="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ro-RO" sz="2200" b="0" dirty="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from</a:t>
            </a:r>
            <a:r>
              <a:rPr lang="ro-RO" sz="2200" b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 Romania </a:t>
            </a:r>
            <a:r>
              <a:rPr lang="ro-RO" sz="2200" b="0" dirty="0" err="1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to</a:t>
            </a:r>
            <a:r>
              <a:rPr lang="ro-RO" sz="2200" b="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ro-RO" sz="2200" b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CLEANSKY2 as </a:t>
            </a:r>
            <a:r>
              <a:rPr lang="ro-RO" sz="2200" b="0" dirty="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well</a:t>
            </a:r>
            <a:r>
              <a:rPr lang="ro-RO" sz="2200" b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ro-RO" sz="2200" b="0" dirty="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as</a:t>
            </a:r>
            <a:r>
              <a:rPr lang="ro-RO" sz="2200" b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ro-RO" sz="2200" b="0" dirty="0" err="1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to</a:t>
            </a:r>
            <a:r>
              <a:rPr lang="ro-RO" sz="2200" b="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ro-RO" sz="2200" b="0" dirty="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other</a:t>
            </a:r>
            <a:r>
              <a:rPr lang="ro-RO" sz="2200" b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ro-RO" sz="2200" b="0" dirty="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Joint</a:t>
            </a:r>
            <a:r>
              <a:rPr lang="ro-RO" sz="2200" b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 Technology </a:t>
            </a:r>
            <a:r>
              <a:rPr lang="ro-RO" sz="2200" b="0" dirty="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Initiatives</a:t>
            </a:r>
            <a:r>
              <a:rPr lang="ro-RO" sz="2200" b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 (</a:t>
            </a:r>
            <a:r>
              <a:rPr lang="ro-RO" sz="2200" b="0" dirty="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JTIs</a:t>
            </a:r>
            <a:r>
              <a:rPr lang="ro-RO" sz="2200" b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) </a:t>
            </a:r>
            <a:r>
              <a:rPr lang="ro-RO" sz="2200" b="0" dirty="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funded</a:t>
            </a:r>
            <a:r>
              <a:rPr lang="ro-RO" sz="2200" b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ro-RO" sz="2200" b="0" dirty="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by</a:t>
            </a:r>
            <a:r>
              <a:rPr lang="ro-RO" sz="2200" b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ro-RO" sz="2200" b="0" dirty="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Horizon</a:t>
            </a:r>
            <a:r>
              <a:rPr lang="ro-RO" sz="2200" b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 2020 </a:t>
            </a:r>
            <a:r>
              <a:rPr lang="ro-RO" sz="2200" b="0" dirty="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may</a:t>
            </a:r>
            <a:r>
              <a:rPr lang="ro-RO" sz="2200" b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ro-RO" sz="2200" b="0" dirty="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apply</a:t>
            </a:r>
            <a:r>
              <a:rPr lang="ro-RO" sz="2200" b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fr-BE" sz="2200" b="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to the COMPLEMENT action</a:t>
            </a:r>
            <a:r>
              <a:rPr lang="ro-RO" sz="2200" b="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ro-RO" sz="2200" b="0" dirty="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provided</a:t>
            </a:r>
            <a:r>
              <a:rPr lang="ro-RO" sz="2200" b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ro-RO" sz="2200" b="0" dirty="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that</a:t>
            </a:r>
            <a:r>
              <a:rPr lang="fr-BE" sz="2200" b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fr-BE" sz="2200" b="0" dirty="0" err="1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requirements</a:t>
            </a:r>
            <a:r>
              <a:rPr lang="fr-BE" sz="2200" b="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 are </a:t>
            </a:r>
            <a:r>
              <a:rPr lang="fr-BE" sz="2200" b="0" dirty="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respected</a:t>
            </a:r>
            <a:r>
              <a:rPr lang="fr-BE" sz="2200" b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. </a:t>
            </a:r>
            <a:r>
              <a:rPr lang="fr-BE" sz="2200" b="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(*)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o-RO" sz="2200" b="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In </a:t>
            </a:r>
            <a:r>
              <a:rPr lang="ro-RO" sz="2200" b="0" dirty="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order</a:t>
            </a:r>
            <a:r>
              <a:rPr lang="ro-RO" sz="2200" b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ro-RO" sz="2200" b="0" dirty="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to</a:t>
            </a:r>
            <a:r>
              <a:rPr lang="ro-RO" sz="2200" b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ro-RO" sz="2200" b="0" dirty="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be</a:t>
            </a:r>
            <a:r>
              <a:rPr lang="ro-RO" sz="2200" b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ro-RO" sz="2200" b="0" dirty="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eligible</a:t>
            </a:r>
            <a:r>
              <a:rPr lang="ro-RO" sz="2200" b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 for </a:t>
            </a:r>
            <a:r>
              <a:rPr lang="ro-RO" sz="2200" b="0" dirty="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funding</a:t>
            </a:r>
            <a:r>
              <a:rPr lang="ro-RO" sz="2200" b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ro-RO" sz="2200" b="0" dirty="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under</a:t>
            </a:r>
            <a:r>
              <a:rPr lang="ro-RO" sz="2200" b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fr-BE" sz="2200" b="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COMPLEMENT,</a:t>
            </a:r>
            <a:r>
              <a:rPr lang="ro-RO" sz="2200" b="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ro-RO" sz="2200" b="0" dirty="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the</a:t>
            </a:r>
            <a:r>
              <a:rPr lang="ro-RO" sz="2200" b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ro-RO" sz="2200" b="0" dirty="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complementary</a:t>
            </a:r>
            <a:r>
              <a:rPr lang="ro-RO" sz="2200" b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 RDI </a:t>
            </a:r>
            <a:r>
              <a:rPr lang="ro-RO" sz="2200" b="0" dirty="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package</a:t>
            </a:r>
            <a:r>
              <a:rPr lang="ro-RO" sz="2200" b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 must </a:t>
            </a:r>
            <a:r>
              <a:rPr lang="ro-RO" sz="2200" b="0" dirty="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receive</a:t>
            </a:r>
            <a:r>
              <a:rPr lang="ro-RO" sz="2200" b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ro-RO" sz="2200" b="0" dirty="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from</a:t>
            </a:r>
            <a:r>
              <a:rPr lang="ro-RO" sz="2200" b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ro-RO" sz="2200" b="0" dirty="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the</a:t>
            </a:r>
            <a:r>
              <a:rPr lang="ro-RO" sz="2200" b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 JTI </a:t>
            </a:r>
            <a:r>
              <a:rPr lang="ro-RO" sz="2200" b="0" dirty="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evaluators</a:t>
            </a:r>
            <a:r>
              <a:rPr lang="ro-RO" sz="2200" b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 a </a:t>
            </a:r>
            <a:r>
              <a:rPr lang="ro-RO" sz="2200" b="0" dirty="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Synergy</a:t>
            </a:r>
            <a:r>
              <a:rPr lang="ro-RO" sz="2200" b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ro-RO" sz="2200" b="0" dirty="0" err="1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Label</a:t>
            </a:r>
            <a:r>
              <a:rPr lang="fr-BE" sz="2200" b="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ro-RO" sz="2200" b="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(CLEANSKY2</a:t>
            </a:r>
            <a:r>
              <a:rPr lang="ro-RO" sz="2200" b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) or </a:t>
            </a:r>
            <a:r>
              <a:rPr lang="ro-RO" sz="2200" b="0" dirty="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equivalent</a:t>
            </a:r>
            <a:r>
              <a:rPr lang="ro-RO" sz="2200" b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ro-RO" sz="2400" b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(</a:t>
            </a:r>
            <a:r>
              <a:rPr lang="ro-RO" sz="2400" b="0" dirty="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others</a:t>
            </a:r>
            <a:r>
              <a:rPr lang="ro-RO" sz="2400" b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)</a:t>
            </a:r>
            <a:endParaRPr lang="en-GB" sz="2400" b="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endParaRPr>
          </a:p>
          <a:p>
            <a:r>
              <a:rPr lang="ro-RO" sz="2000" b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 </a:t>
            </a:r>
            <a:endParaRPr lang="fr-BE" sz="2000" b="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endParaRPr>
          </a:p>
          <a:p>
            <a:r>
              <a:rPr lang="fr-BE" sz="1400" dirty="0" smtClean="0">
                <a:latin typeface="Calibri" panose="020F0502020204030204" pitchFamily="34" charset="0"/>
              </a:rPr>
              <a:t>(*)</a:t>
            </a:r>
            <a:r>
              <a:rPr lang="ro-RO" sz="1400" dirty="0" err="1" smtClean="0">
                <a:latin typeface="Calibri" panose="020F0502020204030204" pitchFamily="34" charset="0"/>
              </a:rPr>
              <a:t>See</a:t>
            </a:r>
            <a:r>
              <a:rPr lang="ro-RO" sz="1400" dirty="0" smtClean="0">
                <a:latin typeface="Calibri" panose="020F0502020204030204" pitchFamily="34" charset="0"/>
              </a:rPr>
              <a:t> </a:t>
            </a:r>
            <a:r>
              <a:rPr lang="ro-RO" sz="1400" dirty="0">
                <a:latin typeface="Calibri" panose="020F0502020204030204" pitchFamily="34" charset="0"/>
              </a:rPr>
              <a:t>CLEANSKY2 "</a:t>
            </a:r>
            <a:r>
              <a:rPr lang="ro-RO" sz="1400" dirty="0" err="1">
                <a:latin typeface="Calibri" panose="020F0502020204030204" pitchFamily="34" charset="0"/>
              </a:rPr>
              <a:t>Guidance</a:t>
            </a:r>
            <a:r>
              <a:rPr lang="ro-RO" sz="1400" dirty="0">
                <a:latin typeface="Calibri" panose="020F0502020204030204" pitchFamily="34" charset="0"/>
              </a:rPr>
              <a:t> Note on </a:t>
            </a:r>
            <a:r>
              <a:rPr lang="ro-RO" sz="1400" dirty="0" err="1">
                <a:latin typeface="Calibri" panose="020F0502020204030204" pitchFamily="34" charset="0"/>
              </a:rPr>
              <a:t>how</a:t>
            </a:r>
            <a:r>
              <a:rPr lang="fr-BE" sz="1400" dirty="0">
                <a:latin typeface="Calibri" panose="020F0502020204030204" pitchFamily="34" charset="0"/>
              </a:rPr>
              <a:t> and </a:t>
            </a:r>
            <a:r>
              <a:rPr lang="fr-BE" sz="1400" dirty="0" err="1">
                <a:latin typeface="Calibri" panose="020F0502020204030204" pitchFamily="34" charset="0"/>
              </a:rPr>
              <a:t>what</a:t>
            </a:r>
            <a:r>
              <a:rPr lang="ro-RO" sz="1400" dirty="0">
                <a:latin typeface="Calibri" panose="020F0502020204030204" pitchFamily="34" charset="0"/>
              </a:rPr>
              <a:t> </a:t>
            </a:r>
            <a:r>
              <a:rPr lang="ro-RO" sz="1400" dirty="0" err="1">
                <a:latin typeface="Calibri" panose="020F0502020204030204" pitchFamily="34" charset="0"/>
              </a:rPr>
              <a:t>to</a:t>
            </a:r>
            <a:r>
              <a:rPr lang="ro-RO" sz="1400" dirty="0">
                <a:latin typeface="Calibri" panose="020F0502020204030204" pitchFamily="34" charset="0"/>
              </a:rPr>
              <a:t> include </a:t>
            </a:r>
            <a:r>
              <a:rPr lang="fr-BE" sz="1400" dirty="0">
                <a:latin typeface="Calibri" panose="020F0502020204030204" pitchFamily="34" charset="0"/>
              </a:rPr>
              <a:t> in </a:t>
            </a:r>
            <a:r>
              <a:rPr lang="ro-RO" sz="1400" dirty="0" err="1">
                <a:latin typeface="Calibri" panose="020F0502020204030204" pitchFamily="34" charset="0"/>
              </a:rPr>
              <a:t>the</a:t>
            </a:r>
            <a:r>
              <a:rPr lang="ro-RO" sz="1400" dirty="0">
                <a:latin typeface="Calibri" panose="020F0502020204030204" pitchFamily="34" charset="0"/>
              </a:rPr>
              <a:t> </a:t>
            </a:r>
            <a:r>
              <a:rPr lang="ro-RO" sz="1400" dirty="0" err="1">
                <a:latin typeface="Calibri" panose="020F0502020204030204" pitchFamily="34" charset="0"/>
              </a:rPr>
              <a:t>proposal</a:t>
            </a:r>
            <a:r>
              <a:rPr lang="ro-RO" sz="1400" dirty="0">
                <a:latin typeface="Calibri" panose="020F0502020204030204" pitchFamily="34" charset="0"/>
              </a:rPr>
              <a:t> of </a:t>
            </a:r>
            <a:r>
              <a:rPr lang="ro-RO" sz="1400" dirty="0" err="1">
                <a:latin typeface="Calibri" panose="020F0502020204030204" pitchFamily="34" charset="0"/>
              </a:rPr>
              <a:t>complementary</a:t>
            </a:r>
            <a:r>
              <a:rPr lang="ro-RO" sz="1400" dirty="0">
                <a:latin typeface="Calibri" panose="020F0502020204030204" pitchFamily="34" charset="0"/>
              </a:rPr>
              <a:t> </a:t>
            </a:r>
            <a:r>
              <a:rPr lang="ro-RO" sz="1400" dirty="0" err="1">
                <a:latin typeface="Calibri" panose="020F0502020204030204" pitchFamily="34" charset="0"/>
              </a:rPr>
              <a:t>activities</a:t>
            </a:r>
            <a:r>
              <a:rPr lang="ro-RO" sz="1400" dirty="0">
                <a:latin typeface="Calibri" panose="020F0502020204030204" pitchFamily="34" charset="0"/>
              </a:rPr>
              <a:t> </a:t>
            </a:r>
            <a:r>
              <a:rPr lang="ro-RO" sz="1400" dirty="0" err="1">
                <a:latin typeface="Calibri" panose="020F0502020204030204" pitchFamily="34" charset="0"/>
              </a:rPr>
              <a:t>supported</a:t>
            </a:r>
            <a:r>
              <a:rPr lang="ro-RO" sz="1400" dirty="0">
                <a:latin typeface="Calibri" panose="020F0502020204030204" pitchFamily="34" charset="0"/>
              </a:rPr>
              <a:t> </a:t>
            </a:r>
            <a:r>
              <a:rPr lang="ro-RO" sz="1400" dirty="0" err="1">
                <a:latin typeface="Calibri" panose="020F0502020204030204" pitchFamily="34" charset="0"/>
              </a:rPr>
              <a:t>by</a:t>
            </a:r>
            <a:r>
              <a:rPr lang="ro-RO" sz="1400" dirty="0">
                <a:latin typeface="Calibri" panose="020F0502020204030204" pitchFamily="34" charset="0"/>
              </a:rPr>
              <a:t> ESIF")</a:t>
            </a:r>
            <a:endParaRPr lang="en-GB" sz="1400" dirty="0">
              <a:latin typeface="Calibri" panose="020F0502020204030204" pitchFamily="34" charset="0"/>
            </a:endParaRPr>
          </a:p>
          <a:p>
            <a:endParaRPr lang="fr-BE" sz="2000" b="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endParaRPr>
          </a:p>
          <a:p>
            <a:endParaRPr lang="fr-BE" sz="1200" dirty="0"/>
          </a:p>
          <a:p>
            <a:endParaRPr lang="fr-BE" sz="1200" dirty="0" smtClean="0"/>
          </a:p>
          <a:p>
            <a:endParaRPr lang="fr-BE" sz="1200" dirty="0"/>
          </a:p>
          <a:p>
            <a:pPr algn="ctr"/>
            <a:endParaRPr lang="en-GB" sz="1200" kern="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78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 bwMode="auto">
          <a:xfrm>
            <a:off x="3348038" y="6021388"/>
            <a:ext cx="2808287" cy="6477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endParaRPr lang="es-ES_tradnl" altLang="es-ES_tradnl"/>
          </a:p>
        </p:txBody>
      </p:sp>
      <p:sp>
        <p:nvSpPr>
          <p:cNvPr id="8" name="Rectángulo 19"/>
          <p:cNvSpPr>
            <a:spLocks noChangeArrowheads="1"/>
          </p:cNvSpPr>
          <p:nvPr/>
        </p:nvSpPr>
        <p:spPr bwMode="auto">
          <a:xfrm>
            <a:off x="3348038" y="6248400"/>
            <a:ext cx="28082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algn="ctr"/>
            <a:r>
              <a:rPr lang="en-US" altLang="en-US" sz="1200" dirty="0">
                <a:latin typeface="Myriad Pro Light" charset="0"/>
              </a:rPr>
              <a:t>PLACE PARTNER’S LOGO HERE</a:t>
            </a:r>
            <a:endParaRPr lang="fr-FR" altLang="en-US" sz="1200" dirty="0">
              <a:latin typeface="Myriad Pro Light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131840" y="5877272"/>
            <a:ext cx="3096344" cy="86409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11560" y="1484784"/>
            <a:ext cx="7988424" cy="4860454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649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649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649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649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649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5FA9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5FA9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5FA9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5FA9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/>
            <a:endParaRPr lang="en-GB" sz="1200" kern="0" dirty="0">
              <a:solidFill>
                <a:srgbClr val="7030A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4524551"/>
              </p:ext>
            </p:extLst>
          </p:nvPr>
        </p:nvGraphicFramePr>
        <p:xfrm>
          <a:off x="1619672" y="2543016"/>
          <a:ext cx="5259283" cy="3312414"/>
        </p:xfrm>
        <a:graphic>
          <a:graphicData uri="http://schemas.openxmlformats.org/drawingml/2006/table">
            <a:tbl>
              <a:tblPr firstRow="1" firstCol="1" bandRow="1"/>
              <a:tblGrid>
                <a:gridCol w="3201883"/>
                <a:gridCol w="685800"/>
                <a:gridCol w="792837"/>
                <a:gridCol w="578763"/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1400" i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Activity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1100" i="1">
                          <a:effectLst/>
                          <a:latin typeface="Calibri"/>
                          <a:ea typeface="Calibri"/>
                          <a:cs typeface="Times New Roman"/>
                        </a:rPr>
                        <a:t>Enterprise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1400" i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Large 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1400" i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Medium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1400" i="1">
                          <a:effectLst/>
                          <a:latin typeface="Calibri"/>
                          <a:ea typeface="Calibri"/>
                          <a:cs typeface="Times New Roman"/>
                        </a:rPr>
                        <a:t>Small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525"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Basic research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100%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525"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Industrial research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50%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60%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70%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525"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Industrial research in effective collaboration or  with dissemination of results 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65%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75%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525"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Experimental development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25%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35%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45%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Experimental development in effective collaboration or  with dissemination of results 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40% 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50%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60%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Preparing preparatory feasibility studies for RD activities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50%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60%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685"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Obtain, validate and protect industrial property rights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50%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610645" y="1515561"/>
            <a:ext cx="727372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o-RO" sz="1800" dirty="0">
                <a:latin typeface="Calibri" panose="020F0502020204030204" pitchFamily="34" charset="0"/>
              </a:rPr>
              <a:t>The table </a:t>
            </a:r>
            <a:r>
              <a:rPr lang="ro-RO" sz="1800" dirty="0" err="1" smtClean="0">
                <a:latin typeface="Calibri" panose="020F0502020204030204" pitchFamily="34" charset="0"/>
              </a:rPr>
              <a:t>shows</a:t>
            </a:r>
            <a:r>
              <a:rPr lang="ro-RO" sz="1800" dirty="0" smtClean="0">
                <a:latin typeface="Calibri" panose="020F0502020204030204" pitchFamily="34" charset="0"/>
              </a:rPr>
              <a:t> </a:t>
            </a:r>
            <a:r>
              <a:rPr lang="ro-RO" sz="1800" dirty="0">
                <a:latin typeface="Calibri" panose="020F0502020204030204" pitchFamily="34" charset="0"/>
              </a:rPr>
              <a:t>a maximum </a:t>
            </a:r>
            <a:r>
              <a:rPr lang="ro-RO" sz="1800" dirty="0" err="1">
                <a:latin typeface="Calibri" panose="020F0502020204030204" pitchFamily="34" charset="0"/>
              </a:rPr>
              <a:t>amount</a:t>
            </a:r>
            <a:r>
              <a:rPr lang="ro-RO" sz="1800" dirty="0">
                <a:latin typeface="Calibri" panose="020F0502020204030204" pitchFamily="34" charset="0"/>
              </a:rPr>
              <a:t> of </a:t>
            </a:r>
            <a:r>
              <a:rPr lang="ro-RO" sz="1800" dirty="0" err="1">
                <a:latin typeface="Calibri" panose="020F0502020204030204" pitchFamily="34" charset="0"/>
              </a:rPr>
              <a:t>funding</a:t>
            </a:r>
            <a:r>
              <a:rPr lang="ro-RO" sz="1800" dirty="0">
                <a:latin typeface="Calibri" panose="020F0502020204030204" pitchFamily="34" charset="0"/>
              </a:rPr>
              <a:t>, </a:t>
            </a:r>
            <a:r>
              <a:rPr lang="ro-RO" sz="1800" dirty="0" err="1">
                <a:latin typeface="Calibri" panose="020F0502020204030204" pitchFamily="34" charset="0"/>
              </a:rPr>
              <a:t>by</a:t>
            </a:r>
            <a:r>
              <a:rPr lang="ro-RO" sz="1800" dirty="0">
                <a:latin typeface="Calibri" panose="020F0502020204030204" pitchFamily="34" charset="0"/>
              </a:rPr>
              <a:t> </a:t>
            </a:r>
            <a:r>
              <a:rPr lang="fr-BE" sz="1800" dirty="0" smtClean="0">
                <a:latin typeface="Calibri" panose="020F0502020204030204" pitchFamily="34" charset="0"/>
              </a:rPr>
              <a:t>type of </a:t>
            </a:r>
            <a:r>
              <a:rPr lang="ro-RO" sz="1800" dirty="0" err="1" smtClean="0">
                <a:latin typeface="Calibri" panose="020F0502020204030204" pitchFamily="34" charset="0"/>
              </a:rPr>
              <a:t>activity</a:t>
            </a:r>
            <a:r>
              <a:rPr lang="ro-RO" sz="1800" dirty="0" smtClean="0">
                <a:latin typeface="Calibri" panose="020F0502020204030204" pitchFamily="34" charset="0"/>
              </a:rPr>
              <a:t> </a:t>
            </a:r>
            <a:r>
              <a:rPr lang="ro-RO" sz="1800" dirty="0" err="1">
                <a:latin typeface="Calibri" panose="020F0502020204030204" pitchFamily="34" charset="0"/>
              </a:rPr>
              <a:t>and</a:t>
            </a:r>
            <a:r>
              <a:rPr lang="ro-RO" sz="1800" dirty="0">
                <a:latin typeface="Calibri" panose="020F0502020204030204" pitchFamily="34" charset="0"/>
              </a:rPr>
              <a:t> </a:t>
            </a:r>
            <a:r>
              <a:rPr lang="ro-RO" sz="1800" dirty="0" err="1" smtClean="0">
                <a:latin typeface="Calibri" panose="020F0502020204030204" pitchFamily="34" charset="0"/>
              </a:rPr>
              <a:t>beneficiaries</a:t>
            </a:r>
            <a:r>
              <a:rPr lang="ro-RO" sz="1800" dirty="0" smtClean="0">
                <a:latin typeface="Calibri" panose="020F0502020204030204" pitchFamily="34" charset="0"/>
              </a:rPr>
              <a:t> </a:t>
            </a:r>
            <a:r>
              <a:rPr lang="ro-RO" sz="1800" dirty="0">
                <a:latin typeface="Calibri" panose="020F0502020204030204" pitchFamily="34" charset="0"/>
              </a:rPr>
              <a:t>(</a:t>
            </a:r>
            <a:r>
              <a:rPr lang="ro-RO" sz="1800" dirty="0" err="1">
                <a:latin typeface="Calibri" panose="020F0502020204030204" pitchFamily="34" charset="0"/>
              </a:rPr>
              <a:t>enterprises</a:t>
            </a:r>
            <a:r>
              <a:rPr lang="ro-RO" sz="1800" dirty="0" smtClean="0">
                <a:latin typeface="Calibri" panose="020F0502020204030204" pitchFamily="34" charset="0"/>
              </a:rPr>
              <a:t>)</a:t>
            </a:r>
            <a:endParaRPr kumimoji="0" lang="en-GB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956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1412776"/>
            <a:ext cx="784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800" b="1" dirty="0">
                <a:solidFill>
                  <a:srgbClr val="FF6600"/>
                </a:solidFill>
                <a:latin typeface="Calibri" panose="020F0502020204030204" pitchFamily="34" charset="0"/>
                <a:ea typeface="+mj-ea"/>
                <a:cs typeface="+mj-cs"/>
              </a:rPr>
              <a:t>Are synergies </a:t>
            </a:r>
            <a:r>
              <a:rPr lang="fr-BE" sz="2800" b="1" dirty="0" err="1">
                <a:solidFill>
                  <a:srgbClr val="FF6600"/>
                </a:solidFill>
                <a:latin typeface="Calibri" panose="020F0502020204030204" pitchFamily="34" charset="0"/>
                <a:ea typeface="+mj-ea"/>
                <a:cs typeface="+mj-cs"/>
              </a:rPr>
              <a:t>with</a:t>
            </a:r>
            <a:r>
              <a:rPr lang="fr-BE" sz="2800" b="1" dirty="0">
                <a:solidFill>
                  <a:srgbClr val="FF6600"/>
                </a:solidFill>
                <a:latin typeface="Calibri" panose="020F0502020204030204" pitchFamily="34" charset="0"/>
                <a:ea typeface="+mj-ea"/>
                <a:cs typeface="+mj-cs"/>
              </a:rPr>
              <a:t> the </a:t>
            </a:r>
            <a:r>
              <a:rPr lang="fr-BE" sz="2800" b="1" dirty="0" err="1">
                <a:solidFill>
                  <a:srgbClr val="FF6600"/>
                </a:solidFill>
                <a:latin typeface="Calibri" panose="020F0502020204030204" pitchFamily="34" charset="0"/>
                <a:ea typeface="+mj-ea"/>
                <a:cs typeface="+mj-cs"/>
              </a:rPr>
              <a:t>Romanian</a:t>
            </a:r>
            <a:r>
              <a:rPr lang="fr-BE" sz="2800" b="1" dirty="0">
                <a:solidFill>
                  <a:srgbClr val="FF6600"/>
                </a:solidFill>
                <a:latin typeface="Calibri" panose="020F0502020204030204" pitchFamily="34" charset="0"/>
                <a:ea typeface="+mj-ea"/>
                <a:cs typeface="+mj-cs"/>
              </a:rPr>
              <a:t> EEN possible? </a:t>
            </a:r>
            <a:endParaRPr lang="en-GB" sz="2800" b="1" dirty="0">
              <a:solidFill>
                <a:srgbClr val="FF6600"/>
              </a:solidFill>
              <a:latin typeface="Calibri" panose="020F0502020204030204" pitchFamily="34" charset="0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1935996"/>
            <a:ext cx="75608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BE" dirty="0" err="1" smtClean="0">
                <a:latin typeface="Calibri" panose="020F0502020204030204" pitchFamily="34" charset="0"/>
              </a:rPr>
              <a:t>Participating</a:t>
            </a:r>
            <a:r>
              <a:rPr lang="fr-BE" dirty="0" smtClean="0">
                <a:latin typeface="Calibri" panose="020F0502020204030204" pitchFamily="34" charset="0"/>
              </a:rPr>
              <a:t> to the Transport </a:t>
            </a:r>
            <a:r>
              <a:rPr lang="fr-BE" dirty="0" err="1" smtClean="0">
                <a:latin typeface="Calibri" panose="020F0502020204030204" pitchFamily="34" charset="0"/>
              </a:rPr>
              <a:t>Sector</a:t>
            </a:r>
            <a:r>
              <a:rPr lang="fr-BE" dirty="0" smtClean="0">
                <a:latin typeface="Calibri" panose="020F0502020204030204" pitchFamily="34" charset="0"/>
              </a:rPr>
              <a:t> Group,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BE" dirty="0" smtClean="0">
                <a:latin typeface="Calibri" panose="020F0502020204030204" pitchFamily="34" charset="0"/>
              </a:rPr>
              <a:t>Promotion of Clean </a:t>
            </a:r>
            <a:r>
              <a:rPr lang="fr-BE" dirty="0" err="1" smtClean="0">
                <a:latin typeface="Calibri" panose="020F0502020204030204" pitchFamily="34" charset="0"/>
              </a:rPr>
              <a:t>Sky</a:t>
            </a:r>
            <a:r>
              <a:rPr lang="fr-BE" dirty="0" smtClean="0">
                <a:latin typeface="Calibri" panose="020F0502020204030204" pitchFamily="34" charset="0"/>
              </a:rPr>
              <a:t> calls </a:t>
            </a:r>
            <a:r>
              <a:rPr lang="fr-BE" dirty="0" err="1">
                <a:latin typeface="Calibri" panose="020F0502020204030204" pitchFamily="34" charset="0"/>
              </a:rPr>
              <a:t>during</a:t>
            </a:r>
            <a:r>
              <a:rPr lang="fr-BE" dirty="0">
                <a:latin typeface="Calibri" panose="020F0502020204030204" pitchFamily="34" charset="0"/>
              </a:rPr>
              <a:t> </a:t>
            </a:r>
            <a:r>
              <a:rPr lang="fr-BE" dirty="0" smtClean="0">
                <a:latin typeface="Calibri" panose="020F0502020204030204" pitchFamily="34" charset="0"/>
              </a:rPr>
              <a:t>local/</a:t>
            </a:r>
            <a:r>
              <a:rPr lang="fr-BE" dirty="0" err="1" smtClean="0">
                <a:latin typeface="Calibri" panose="020F0502020204030204" pitchFamily="34" charset="0"/>
              </a:rPr>
              <a:t>regional</a:t>
            </a:r>
            <a:r>
              <a:rPr lang="fr-BE" dirty="0" smtClean="0">
                <a:latin typeface="Calibri" panose="020F0502020204030204" pitchFamily="34" charset="0"/>
              </a:rPr>
              <a:t>/national </a:t>
            </a:r>
            <a:r>
              <a:rPr lang="fr-BE" dirty="0" err="1" smtClean="0">
                <a:latin typeface="Calibri" panose="020F0502020204030204" pitchFamily="34" charset="0"/>
              </a:rPr>
              <a:t>events</a:t>
            </a:r>
            <a:r>
              <a:rPr lang="fr-BE" dirty="0" smtClean="0">
                <a:latin typeface="Calibri" panose="020F0502020204030204" pitchFamily="34" charset="0"/>
              </a:rPr>
              <a:t>,</a:t>
            </a:r>
            <a:endParaRPr lang="fr-BE" dirty="0">
              <a:latin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BE" dirty="0" smtClean="0">
                <a:latin typeface="Calibri" panose="020F0502020204030204" pitchFamily="34" charset="0"/>
              </a:rPr>
              <a:t>Promotion of the "COMPLEMENT action" of </a:t>
            </a:r>
            <a:r>
              <a:rPr lang="fr-BE" dirty="0" err="1" smtClean="0">
                <a:latin typeface="Calibri" panose="020F0502020204030204" pitchFamily="34" charset="0"/>
              </a:rPr>
              <a:t>your</a:t>
            </a:r>
            <a:r>
              <a:rPr lang="fr-BE" dirty="0" smtClean="0">
                <a:latin typeface="Calibri" panose="020F0502020204030204" pitchFamily="34" charset="0"/>
              </a:rPr>
              <a:t> Ministry </a:t>
            </a:r>
            <a:r>
              <a:rPr lang="fr-BE" dirty="0" err="1" smtClean="0">
                <a:latin typeface="Calibri" panose="020F0502020204030204" pitchFamily="34" charset="0"/>
              </a:rPr>
              <a:t>during</a:t>
            </a:r>
            <a:r>
              <a:rPr lang="fr-BE" dirty="0" smtClean="0">
                <a:latin typeface="Calibri" panose="020F0502020204030204" pitchFamily="34" charset="0"/>
              </a:rPr>
              <a:t> local/</a:t>
            </a:r>
            <a:r>
              <a:rPr lang="fr-BE" dirty="0" err="1" smtClean="0">
                <a:latin typeface="Calibri" panose="020F0502020204030204" pitchFamily="34" charset="0"/>
              </a:rPr>
              <a:t>regional</a:t>
            </a:r>
            <a:r>
              <a:rPr lang="fr-BE" dirty="0" smtClean="0">
                <a:latin typeface="Calibri" panose="020F0502020204030204" pitchFamily="34" charset="0"/>
              </a:rPr>
              <a:t>/national </a:t>
            </a:r>
            <a:r>
              <a:rPr lang="fr-BE" dirty="0" err="1" smtClean="0">
                <a:latin typeface="Calibri" panose="020F0502020204030204" pitchFamily="34" charset="0"/>
              </a:rPr>
              <a:t>events</a:t>
            </a:r>
            <a:r>
              <a:rPr lang="fr-BE" dirty="0" smtClean="0">
                <a:latin typeface="Calibri" panose="020F0502020204030204" pitchFamily="34" charset="0"/>
              </a:rPr>
              <a:t>,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BE" dirty="0" smtClean="0">
                <a:latin typeface="Calibri" panose="020F0502020204030204" pitchFamily="34" charset="0"/>
              </a:rPr>
              <a:t>Contact </a:t>
            </a:r>
            <a:r>
              <a:rPr lang="fr-BE" dirty="0" err="1" smtClean="0">
                <a:latin typeface="Calibri" panose="020F0502020204030204" pitchFamily="34" charset="0"/>
              </a:rPr>
              <a:t>with</a:t>
            </a:r>
            <a:r>
              <a:rPr lang="fr-BE" dirty="0" smtClean="0">
                <a:latin typeface="Calibri" panose="020F0502020204030204" pitchFamily="34" charset="0"/>
              </a:rPr>
              <a:t> the </a:t>
            </a:r>
            <a:r>
              <a:rPr lang="fr-BE" dirty="0" err="1" smtClean="0">
                <a:latin typeface="Calibri" panose="020F0502020204030204" pitchFamily="34" charset="0"/>
              </a:rPr>
              <a:t>referents</a:t>
            </a:r>
            <a:r>
              <a:rPr lang="fr-BE" dirty="0" smtClean="0">
                <a:latin typeface="Calibri" panose="020F0502020204030204" pitchFamily="34" charset="0"/>
              </a:rPr>
              <a:t> at the Ministry and at Clean </a:t>
            </a:r>
            <a:r>
              <a:rPr lang="fr-BE" dirty="0" err="1" smtClean="0">
                <a:latin typeface="Calibri" panose="020F0502020204030204" pitchFamily="34" charset="0"/>
              </a:rPr>
              <a:t>Sky</a:t>
            </a:r>
            <a:r>
              <a:rPr lang="fr-BE" dirty="0" smtClean="0">
                <a:latin typeface="Calibri" panose="020F0502020204030204" pitchFamily="34" charset="0"/>
              </a:rPr>
              <a:t> to </a:t>
            </a:r>
            <a:r>
              <a:rPr lang="fr-BE" dirty="0" err="1" smtClean="0">
                <a:latin typeface="Calibri" panose="020F0502020204030204" pitchFamily="34" charset="0"/>
              </a:rPr>
              <a:t>establish</a:t>
            </a:r>
            <a:r>
              <a:rPr lang="fr-BE" dirty="0" smtClean="0">
                <a:latin typeface="Calibri" panose="020F0502020204030204" pitchFamily="34" charset="0"/>
              </a:rPr>
              <a:t> connections and </a:t>
            </a:r>
            <a:r>
              <a:rPr lang="fr-BE" dirty="0" err="1" smtClean="0">
                <a:latin typeface="Calibri" panose="020F0502020204030204" pitchFamily="34" charset="0"/>
              </a:rPr>
              <a:t>get</a:t>
            </a:r>
            <a:r>
              <a:rPr lang="fr-BE" dirty="0" smtClean="0">
                <a:latin typeface="Calibri" panose="020F0502020204030204" pitchFamily="34" charset="0"/>
              </a:rPr>
              <a:t> a </a:t>
            </a:r>
            <a:r>
              <a:rPr lang="fr-BE" dirty="0" err="1" smtClean="0">
                <a:latin typeface="Calibri" panose="020F0502020204030204" pitchFamily="34" charset="0"/>
              </a:rPr>
              <a:t>better</a:t>
            </a:r>
            <a:r>
              <a:rPr lang="fr-BE" dirty="0" smtClean="0">
                <a:latin typeface="Calibri" panose="020F0502020204030204" pitchFamily="34" charset="0"/>
              </a:rPr>
              <a:t> </a:t>
            </a:r>
            <a:r>
              <a:rPr lang="fr-BE" dirty="0" err="1" smtClean="0">
                <a:latin typeface="Calibri" panose="020F0502020204030204" pitchFamily="34" charset="0"/>
              </a:rPr>
              <a:t>understanding</a:t>
            </a:r>
            <a:r>
              <a:rPr lang="fr-BE" dirty="0" smtClean="0">
                <a:latin typeface="Calibri" panose="020F0502020204030204" pitchFamily="34" charset="0"/>
              </a:rPr>
              <a:t> of </a:t>
            </a:r>
            <a:r>
              <a:rPr lang="fr-BE" dirty="0" err="1" smtClean="0">
                <a:latin typeface="Calibri" panose="020F0502020204030204" pitchFamily="34" charset="0"/>
              </a:rPr>
              <a:t>opportunities</a:t>
            </a:r>
            <a:r>
              <a:rPr lang="fr-BE" dirty="0" smtClean="0">
                <a:latin typeface="Calibri" panose="020F0502020204030204" pitchFamily="34" charset="0"/>
              </a:rPr>
              <a:t>,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BE" dirty="0" err="1" smtClean="0">
                <a:latin typeface="Calibri" panose="020F0502020204030204" pitchFamily="34" charset="0"/>
              </a:rPr>
              <a:t>October</a:t>
            </a:r>
            <a:r>
              <a:rPr lang="fr-BE" dirty="0" smtClean="0">
                <a:latin typeface="Calibri" panose="020F0502020204030204" pitchFamily="34" charset="0"/>
              </a:rPr>
              <a:t> 2017: Clean </a:t>
            </a:r>
            <a:r>
              <a:rPr lang="fr-BE" dirty="0" err="1" smtClean="0">
                <a:latin typeface="Calibri" panose="020F0502020204030204" pitchFamily="34" charset="0"/>
              </a:rPr>
              <a:t>Sky</a:t>
            </a:r>
            <a:r>
              <a:rPr lang="fr-BE" smtClean="0">
                <a:latin typeface="Calibri" panose="020F0502020204030204" pitchFamily="34" charset="0"/>
              </a:rPr>
              <a:t> </a:t>
            </a:r>
            <a:r>
              <a:rPr lang="fr-BE" smtClean="0">
                <a:latin typeface="Calibri" panose="020F0502020204030204" pitchFamily="34" charset="0"/>
              </a:rPr>
              <a:t>plans </a:t>
            </a:r>
            <a:r>
              <a:rPr lang="fr-BE" dirty="0" smtClean="0">
                <a:latin typeface="Calibri" panose="020F0502020204030204" pitchFamily="34" charset="0"/>
              </a:rPr>
              <a:t>a major </a:t>
            </a:r>
            <a:r>
              <a:rPr lang="fr-BE" dirty="0" err="1" smtClean="0">
                <a:latin typeface="Calibri" panose="020F0502020204030204" pitchFamily="34" charset="0"/>
              </a:rPr>
              <a:t>event</a:t>
            </a:r>
            <a:r>
              <a:rPr lang="fr-BE" dirty="0" smtClean="0">
                <a:latin typeface="Calibri" panose="020F0502020204030204" pitchFamily="34" charset="0"/>
              </a:rPr>
              <a:t> to </a:t>
            </a:r>
            <a:r>
              <a:rPr lang="fr-BE" dirty="0" err="1" smtClean="0">
                <a:latin typeface="Calibri" panose="020F0502020204030204" pitchFamily="34" charset="0"/>
              </a:rPr>
              <a:t>launch</a:t>
            </a:r>
            <a:r>
              <a:rPr lang="fr-BE" dirty="0" smtClean="0">
                <a:latin typeface="Calibri" panose="020F0502020204030204" pitchFamily="34" charset="0"/>
              </a:rPr>
              <a:t> </a:t>
            </a:r>
            <a:r>
              <a:rPr lang="fr-BE" dirty="0" err="1" smtClean="0">
                <a:latin typeface="Calibri" panose="020F0502020204030204" pitchFamily="34" charset="0"/>
              </a:rPr>
              <a:t>its</a:t>
            </a:r>
            <a:r>
              <a:rPr lang="fr-BE" dirty="0" smtClean="0">
                <a:latin typeface="Calibri" panose="020F0502020204030204" pitchFamily="34" charset="0"/>
              </a:rPr>
              <a:t> call in </a:t>
            </a:r>
            <a:r>
              <a:rPr lang="fr-BE" dirty="0" err="1" smtClean="0">
                <a:latin typeface="Calibri" panose="020F0502020204030204" pitchFamily="34" charset="0"/>
              </a:rPr>
              <a:t>Bucharest</a:t>
            </a:r>
            <a:r>
              <a:rPr lang="fr-BE" dirty="0" smtClean="0">
                <a:latin typeface="Calibri" panose="020F0502020204030204" pitchFamily="34" charset="0"/>
              </a:rPr>
              <a:t>, </a:t>
            </a:r>
            <a:r>
              <a:rPr lang="fr-BE" dirty="0" err="1" smtClean="0">
                <a:latin typeface="Calibri" panose="020F0502020204030204" pitchFamily="34" charset="0"/>
              </a:rPr>
              <a:t>there</a:t>
            </a:r>
            <a:r>
              <a:rPr lang="fr-BE" dirty="0" smtClean="0">
                <a:latin typeface="Calibri" panose="020F0502020204030204" pitchFamily="34" charset="0"/>
              </a:rPr>
              <a:t> </a:t>
            </a:r>
            <a:r>
              <a:rPr lang="fr-BE" dirty="0" err="1" smtClean="0">
                <a:latin typeface="Calibri" panose="020F0502020204030204" pitchFamily="34" charset="0"/>
              </a:rPr>
              <a:t>is</a:t>
            </a:r>
            <a:r>
              <a:rPr lang="fr-BE" dirty="0" smtClean="0">
                <a:latin typeface="Calibri" panose="020F0502020204030204" pitchFamily="34" charset="0"/>
              </a:rPr>
              <a:t> the </a:t>
            </a:r>
            <a:r>
              <a:rPr lang="fr-BE" dirty="0" err="1" smtClean="0">
                <a:latin typeface="Calibri" panose="020F0502020204030204" pitchFamily="34" charset="0"/>
              </a:rPr>
              <a:t>availability</a:t>
            </a:r>
            <a:r>
              <a:rPr lang="fr-BE" dirty="0" smtClean="0">
                <a:latin typeface="Calibri" panose="020F0502020204030204" pitchFamily="34" charset="0"/>
              </a:rPr>
              <a:t> of the JU to organise </a:t>
            </a:r>
            <a:r>
              <a:rPr lang="fr-BE" dirty="0" err="1" smtClean="0">
                <a:latin typeface="Calibri" panose="020F0502020204030204" pitchFamily="34" charset="0"/>
              </a:rPr>
              <a:t>this</a:t>
            </a:r>
            <a:r>
              <a:rPr lang="fr-BE" dirty="0" smtClean="0">
                <a:latin typeface="Calibri" panose="020F0502020204030204" pitchFamily="34" charset="0"/>
              </a:rPr>
              <a:t> </a:t>
            </a:r>
            <a:r>
              <a:rPr lang="fr-BE" dirty="0" err="1" smtClean="0">
                <a:latin typeface="Calibri" panose="020F0502020204030204" pitchFamily="34" charset="0"/>
              </a:rPr>
              <a:t>with</a:t>
            </a:r>
            <a:r>
              <a:rPr lang="fr-BE" dirty="0" smtClean="0">
                <a:latin typeface="Calibri" panose="020F0502020204030204" pitchFamily="34" charset="0"/>
              </a:rPr>
              <a:t> Network </a:t>
            </a:r>
            <a:r>
              <a:rPr lang="fr-BE" dirty="0" err="1" smtClean="0">
                <a:latin typeface="Calibri" panose="020F0502020204030204" pitchFamily="34" charset="0"/>
              </a:rPr>
              <a:t>partners</a:t>
            </a:r>
            <a:r>
              <a:rPr lang="fr-BE" dirty="0" smtClean="0">
                <a:latin typeface="Calibri" panose="020F0502020204030204" pitchFamily="34" charset="0"/>
              </a:rPr>
              <a:t>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89291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1484784"/>
            <a:ext cx="712879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 </a:t>
            </a:r>
            <a:endParaRPr lang="en-GB" dirty="0"/>
          </a:p>
          <a:p>
            <a:r>
              <a:rPr lang="en-US" sz="2000" b="1" dirty="0" smtClean="0">
                <a:latin typeface="Calibri" panose="020F0502020204030204" pitchFamily="34" charset="0"/>
              </a:rPr>
              <a:t>Beatrice </a:t>
            </a:r>
            <a:r>
              <a:rPr lang="en-US" sz="2000" b="1" dirty="0" err="1">
                <a:latin typeface="Calibri" panose="020F0502020204030204" pitchFamily="34" charset="0"/>
              </a:rPr>
              <a:t>Paduroiu</a:t>
            </a:r>
            <a:endParaRPr lang="en-GB" sz="2000" b="1" dirty="0">
              <a:latin typeface="Calibri" panose="020F0502020204030204" pitchFamily="34" charset="0"/>
            </a:endParaRPr>
          </a:p>
          <a:p>
            <a:r>
              <a:rPr lang="en-US" sz="2000" dirty="0" err="1">
                <a:latin typeface="Calibri" panose="020F0502020204030204" pitchFamily="34" charset="0"/>
              </a:rPr>
              <a:t>Consilier</a:t>
            </a:r>
            <a:r>
              <a:rPr lang="en-US" sz="2000" dirty="0">
                <a:latin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</a:rPr>
              <a:t>pentru</a:t>
            </a:r>
            <a:r>
              <a:rPr lang="en-US" sz="2000" dirty="0">
                <a:latin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</a:rPr>
              <a:t>afaceri</a:t>
            </a:r>
            <a:r>
              <a:rPr lang="en-US" sz="2000" dirty="0">
                <a:latin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</a:rPr>
              <a:t>europene</a:t>
            </a:r>
            <a:endParaRPr lang="en-GB" sz="2000" dirty="0">
              <a:latin typeface="Calibri" panose="020F0502020204030204" pitchFamily="34" charset="0"/>
            </a:endParaRPr>
          </a:p>
          <a:p>
            <a:r>
              <a:rPr lang="ro-RO" sz="2000" dirty="0">
                <a:latin typeface="Calibri" panose="020F0502020204030204" pitchFamily="34" charset="0"/>
              </a:rPr>
              <a:t>Direcția </a:t>
            </a:r>
            <a:r>
              <a:rPr lang="ro-RO" sz="2000" dirty="0" err="1">
                <a:latin typeface="Calibri" panose="020F0502020204030204" pitchFamily="34" charset="0"/>
              </a:rPr>
              <a:t>Relatii</a:t>
            </a:r>
            <a:r>
              <a:rPr lang="ro-RO" sz="2000" dirty="0">
                <a:latin typeface="Calibri" panose="020F0502020204030204" pitchFamily="34" charset="0"/>
              </a:rPr>
              <a:t> </a:t>
            </a:r>
            <a:r>
              <a:rPr lang="ro-RO" sz="2000" dirty="0" err="1">
                <a:latin typeface="Calibri" panose="020F0502020204030204" pitchFamily="34" charset="0"/>
              </a:rPr>
              <a:t>Internationale</a:t>
            </a:r>
            <a:r>
              <a:rPr lang="ro-RO" sz="2000" dirty="0">
                <a:latin typeface="Calibri" panose="020F0502020204030204" pitchFamily="34" charset="0"/>
              </a:rPr>
              <a:t> si Europene</a:t>
            </a:r>
            <a:endParaRPr lang="en-GB" sz="2000" dirty="0">
              <a:latin typeface="Calibri" panose="020F0502020204030204" pitchFamily="34" charset="0"/>
            </a:endParaRPr>
          </a:p>
          <a:p>
            <a:r>
              <a:rPr lang="en-US" sz="2000" dirty="0" err="1">
                <a:latin typeface="Calibri" panose="020F0502020204030204" pitchFamily="34" charset="0"/>
              </a:rPr>
              <a:t>Ministerul</a:t>
            </a:r>
            <a:r>
              <a:rPr lang="en-US" sz="2000" dirty="0">
                <a:latin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</a:rPr>
              <a:t>Cercetarii</a:t>
            </a:r>
            <a:r>
              <a:rPr lang="en-US" sz="2000" dirty="0">
                <a:latin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</a:rPr>
              <a:t>si</a:t>
            </a:r>
            <a:r>
              <a:rPr lang="en-US" sz="2000" dirty="0">
                <a:latin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</a:rPr>
              <a:t>Inovarii</a:t>
            </a:r>
            <a:endParaRPr lang="en-GB" sz="2000" dirty="0">
              <a:latin typeface="Calibri" panose="020F0502020204030204" pitchFamily="34" charset="0"/>
            </a:endParaRPr>
          </a:p>
          <a:p>
            <a:r>
              <a:rPr lang="en-US" sz="2000" dirty="0">
                <a:latin typeface="Calibri" panose="020F0502020204030204" pitchFamily="34" charset="0"/>
              </a:rPr>
              <a:t>Mendeleev 21-25, </a:t>
            </a:r>
            <a:r>
              <a:rPr lang="en-US" sz="2000" dirty="0" err="1">
                <a:latin typeface="Calibri" panose="020F0502020204030204" pitchFamily="34" charset="0"/>
              </a:rPr>
              <a:t>Bucuresti</a:t>
            </a:r>
            <a:r>
              <a:rPr lang="en-US" sz="2000" dirty="0">
                <a:latin typeface="Calibri" panose="020F0502020204030204" pitchFamily="34" charset="0"/>
              </a:rPr>
              <a:t>, Romania</a:t>
            </a:r>
            <a:endParaRPr lang="en-GB" sz="2000" dirty="0">
              <a:latin typeface="Calibri" panose="020F0502020204030204" pitchFamily="34" charset="0"/>
            </a:endParaRPr>
          </a:p>
          <a:p>
            <a:r>
              <a:rPr lang="en-US" sz="2000" u="sng" dirty="0">
                <a:latin typeface="Calibri" panose="020F0502020204030204" pitchFamily="34" charset="0"/>
                <a:hlinkClick r:id="rId2"/>
              </a:rPr>
              <a:t>Beatrice.paduroiu@research.gov.ro</a:t>
            </a:r>
            <a:endParaRPr lang="en-GB" sz="2000" dirty="0">
              <a:latin typeface="Calibri" panose="020F0502020204030204" pitchFamily="34" charset="0"/>
            </a:endParaRPr>
          </a:p>
          <a:p>
            <a:r>
              <a:rPr lang="en-US" sz="2000" dirty="0">
                <a:latin typeface="Calibri" panose="020F0502020204030204" pitchFamily="34" charset="0"/>
              </a:rPr>
              <a:t>Tel: +40 021 318 30 65</a:t>
            </a:r>
            <a:endParaRPr lang="en-GB" sz="2000" dirty="0">
              <a:latin typeface="Calibri" panose="020F0502020204030204" pitchFamily="34" charset="0"/>
            </a:endParaRPr>
          </a:p>
          <a:p>
            <a:r>
              <a:rPr lang="en-US" dirty="0"/>
              <a:t> </a:t>
            </a:r>
            <a:endParaRPr lang="en-US" dirty="0" smtClean="0"/>
          </a:p>
          <a:p>
            <a:r>
              <a:rPr lang="en-GB" sz="2000" b="1" dirty="0" smtClean="0">
                <a:latin typeface="Calibri" panose="020F0502020204030204" pitchFamily="34" charset="0"/>
              </a:rPr>
              <a:t>Bruno </a:t>
            </a:r>
            <a:r>
              <a:rPr lang="en-GB" sz="2000" b="1" dirty="0" err="1" smtClean="0">
                <a:latin typeface="Calibri" panose="020F0502020204030204" pitchFamily="34" charset="0"/>
              </a:rPr>
              <a:t>Mastantuono</a:t>
            </a:r>
            <a:endParaRPr lang="en-GB" sz="2000" b="1" dirty="0" smtClean="0">
              <a:latin typeface="Calibri" panose="020F0502020204030204" pitchFamily="34" charset="0"/>
            </a:endParaRPr>
          </a:p>
          <a:p>
            <a:r>
              <a:rPr lang="en-GB" sz="2000" dirty="0" smtClean="0">
                <a:latin typeface="Calibri" panose="020F0502020204030204" pitchFamily="34" charset="0"/>
              </a:rPr>
              <a:t>CLEANSKY Joint Undertaking</a:t>
            </a:r>
          </a:p>
          <a:p>
            <a:r>
              <a:rPr lang="en-GB" sz="2000" dirty="0">
                <a:latin typeface="Calibri" panose="020F0502020204030204" pitchFamily="34" charset="0"/>
              </a:rPr>
              <a:t>White Atrium Building TO56 – 4th floor – B-1049 Brussels</a:t>
            </a:r>
          </a:p>
          <a:p>
            <a:r>
              <a:rPr lang="en-GB" sz="2000" dirty="0" smtClean="0">
                <a:latin typeface="Calibri" panose="020F0502020204030204" pitchFamily="34" charset="0"/>
                <a:hlinkClick r:id="rId3"/>
              </a:rPr>
              <a:t>bruno.mastantuono@cleansky.eu</a:t>
            </a:r>
            <a:endParaRPr lang="en-GB" sz="2000" dirty="0" smtClean="0">
              <a:latin typeface="Calibri" panose="020F0502020204030204" pitchFamily="34" charset="0"/>
            </a:endParaRPr>
          </a:p>
          <a:p>
            <a:r>
              <a:rPr lang="fr-BE" sz="2000" dirty="0" smtClean="0">
                <a:latin typeface="Calibri" panose="020F0502020204030204" pitchFamily="34" charset="0"/>
              </a:rPr>
              <a:t>Tel: +32 2 541 8230</a:t>
            </a:r>
            <a:endParaRPr lang="en-GB" sz="2000" dirty="0">
              <a:latin typeface="Calibri" panose="020F0502020204030204" pitchFamily="34" charset="0"/>
            </a:endParaRPr>
          </a:p>
          <a:p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611560" y="1412776"/>
            <a:ext cx="712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800" b="1" dirty="0" smtClean="0">
                <a:solidFill>
                  <a:srgbClr val="FF6600"/>
                </a:solidFill>
                <a:latin typeface="Calibri" panose="020F0502020204030204" pitchFamily="34" charset="0"/>
                <a:ea typeface="+mj-ea"/>
                <a:cs typeface="+mj-cs"/>
              </a:rPr>
              <a:t>Contact </a:t>
            </a:r>
            <a:r>
              <a:rPr lang="fr-BE" sz="2800" b="1" dirty="0" err="1" smtClean="0">
                <a:solidFill>
                  <a:srgbClr val="FF6600"/>
                </a:solidFill>
                <a:latin typeface="Calibri" panose="020F0502020204030204" pitchFamily="34" charset="0"/>
                <a:ea typeface="+mj-ea"/>
                <a:cs typeface="+mj-cs"/>
              </a:rPr>
              <a:t>persons</a:t>
            </a:r>
            <a:r>
              <a:rPr lang="fr-BE" sz="2800" b="1" dirty="0" smtClean="0">
                <a:solidFill>
                  <a:srgbClr val="FF6600"/>
                </a:solidFill>
                <a:latin typeface="Calibri" panose="020F0502020204030204" pitchFamily="34" charset="0"/>
                <a:ea typeface="+mj-ea"/>
                <a:cs typeface="+mj-cs"/>
              </a:rPr>
              <a:t>:</a:t>
            </a:r>
            <a:endParaRPr lang="en-GB" sz="2800" b="1" dirty="0">
              <a:solidFill>
                <a:srgbClr val="FF6600"/>
              </a:solidFill>
              <a:latin typeface="Calibri" panose="020F050202020403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268351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1"/>
          <p:cNvSpPr>
            <a:spLocks noChangeArrowheads="1"/>
          </p:cNvSpPr>
          <p:nvPr/>
        </p:nvSpPr>
        <p:spPr bwMode="auto">
          <a:xfrm>
            <a:off x="4756150" y="2627313"/>
            <a:ext cx="33448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US" altLang="en-US">
                <a:solidFill>
                  <a:srgbClr val="006491"/>
                </a:solidFill>
              </a:rPr>
              <a:t>Follow us at</a:t>
            </a:r>
          </a:p>
        </p:txBody>
      </p:sp>
      <p:sp>
        <p:nvSpPr>
          <p:cNvPr id="5" name="Rectángulo 4"/>
          <p:cNvSpPr/>
          <p:nvPr/>
        </p:nvSpPr>
        <p:spPr bwMode="auto">
          <a:xfrm>
            <a:off x="3348038" y="6021388"/>
            <a:ext cx="2808287" cy="6477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endParaRPr lang="es-ES_tradnl" altLang="es-ES_tradnl"/>
          </a:p>
        </p:txBody>
      </p:sp>
      <p:sp>
        <p:nvSpPr>
          <p:cNvPr id="72709" name="Rectángulo 9"/>
          <p:cNvSpPr>
            <a:spLocks noChangeArrowheads="1"/>
          </p:cNvSpPr>
          <p:nvPr/>
        </p:nvSpPr>
        <p:spPr bwMode="auto">
          <a:xfrm>
            <a:off x="3348038" y="6248400"/>
            <a:ext cx="28082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/>
            <a:r>
              <a:rPr lang="en-US" altLang="en-US" sz="1200">
                <a:latin typeface="Myriad Pro Light" pitchFamily="34" charset="0"/>
              </a:rPr>
              <a:t>PLACE PARTNER’S LOGO HERE</a:t>
            </a:r>
            <a:endParaRPr lang="fr-FR" altLang="en-US" sz="1200">
              <a:latin typeface="Myriad Pro Light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25571" y="1340768"/>
            <a:ext cx="3873176" cy="2369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b="1" dirty="0" smtClean="0">
                <a:solidFill>
                  <a:schemeClr val="bg1"/>
                </a:solidFill>
              </a:rPr>
              <a:t>Anna Sibilla</a:t>
            </a:r>
            <a:endParaRPr lang="en-GB" b="1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GB" sz="1600" dirty="0">
                <a:solidFill>
                  <a:schemeClr val="bg1"/>
                </a:solidFill>
              </a:rPr>
              <a:t>Project Adviser</a:t>
            </a:r>
          </a:p>
          <a:p>
            <a:pPr>
              <a:defRPr/>
            </a:pPr>
            <a:r>
              <a:rPr lang="en-GB" sz="1200" dirty="0">
                <a:solidFill>
                  <a:schemeClr val="bg1"/>
                </a:solidFill>
              </a:rPr>
              <a:t>Department A - COSME, H2020 SME and EMFF</a:t>
            </a:r>
          </a:p>
          <a:p>
            <a:pPr>
              <a:defRPr/>
            </a:pPr>
            <a:r>
              <a:rPr lang="en-GB" sz="1200" dirty="0">
                <a:solidFill>
                  <a:schemeClr val="bg1"/>
                </a:solidFill>
              </a:rPr>
              <a:t>Unit A.1 COSME</a:t>
            </a:r>
          </a:p>
          <a:p>
            <a:pPr>
              <a:defRPr/>
            </a:pPr>
            <a:r>
              <a:rPr lang="en-GB" sz="1200" dirty="0">
                <a:solidFill>
                  <a:schemeClr val="bg1"/>
                </a:solidFill>
              </a:rPr>
              <a:t>Sector A.1.1 Evaluation &amp; Monitoring</a:t>
            </a:r>
          </a:p>
          <a:p>
            <a:pPr>
              <a:defRPr/>
            </a:pPr>
            <a:r>
              <a:rPr lang="en-GB" u="sng" dirty="0" smtClean="0">
                <a:solidFill>
                  <a:srgbClr val="FFC000"/>
                </a:solidFill>
              </a:rPr>
              <a:t>Anna.sibilla@ec.europa.eu</a:t>
            </a:r>
            <a:endParaRPr lang="en-GB" u="sng" dirty="0">
              <a:solidFill>
                <a:srgbClr val="FFC000"/>
              </a:solidFill>
            </a:endParaRPr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GB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411760" y="980728"/>
            <a:ext cx="4094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64B4E6"/>
                </a:solidFill>
              </a:rPr>
              <a:t>THANKS!!</a:t>
            </a:r>
            <a:endParaRPr lang="en-GB" b="1" dirty="0">
              <a:solidFill>
                <a:srgbClr val="64B4E6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131840" y="5877272"/>
            <a:ext cx="3096344" cy="86409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0290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2420888"/>
            <a:ext cx="7848872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fr-BE" sz="3200" dirty="0" err="1" smtClean="0">
                <a:latin typeface="Calibri" panose="020F0502020204030204" pitchFamily="34" charset="0"/>
              </a:rPr>
              <a:t>What</a:t>
            </a:r>
            <a:r>
              <a:rPr lang="fr-BE" sz="3200" dirty="0" smtClean="0">
                <a:latin typeface="Calibri" panose="020F0502020204030204" pitchFamily="34" charset="0"/>
              </a:rPr>
              <a:t> are Joint </a:t>
            </a:r>
            <a:r>
              <a:rPr lang="fr-BE" sz="3200" dirty="0" err="1" smtClean="0">
                <a:latin typeface="Calibri" panose="020F0502020204030204" pitchFamily="34" charset="0"/>
              </a:rPr>
              <a:t>Technology</a:t>
            </a:r>
            <a:r>
              <a:rPr lang="fr-BE" sz="3200" dirty="0" smtClean="0">
                <a:latin typeface="Calibri" panose="020F0502020204030204" pitchFamily="34" charset="0"/>
              </a:rPr>
              <a:t> Initiative Joint </a:t>
            </a:r>
            <a:r>
              <a:rPr lang="fr-BE" sz="3200" dirty="0" err="1" smtClean="0">
                <a:latin typeface="Calibri" panose="020F0502020204030204" pitchFamily="34" charset="0"/>
              </a:rPr>
              <a:t>Undertakings</a:t>
            </a:r>
            <a:r>
              <a:rPr lang="fr-BE" sz="3200" dirty="0" smtClean="0">
                <a:latin typeface="Calibri" panose="020F0502020204030204" pitchFamily="34" charset="0"/>
              </a:rPr>
              <a:t>?</a:t>
            </a: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fr-BE" sz="3200" dirty="0" err="1" smtClean="0">
                <a:latin typeface="Calibri" panose="020F0502020204030204" pitchFamily="34" charset="0"/>
              </a:rPr>
              <a:t>Specificity</a:t>
            </a:r>
            <a:r>
              <a:rPr lang="fr-BE" sz="3200" dirty="0" smtClean="0">
                <a:latin typeface="Calibri" panose="020F0502020204030204" pitchFamily="34" charset="0"/>
              </a:rPr>
              <a:t> of Clean </a:t>
            </a:r>
            <a:r>
              <a:rPr lang="fr-BE" sz="3200" dirty="0" err="1" smtClean="0">
                <a:latin typeface="Calibri" panose="020F0502020204030204" pitchFamily="34" charset="0"/>
              </a:rPr>
              <a:t>Sky</a:t>
            </a:r>
            <a:endParaRPr lang="fr-BE" sz="3200" dirty="0" smtClean="0">
              <a:latin typeface="Calibri" panose="020F0502020204030204" pitchFamily="34" charset="0"/>
            </a:endParaRP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fr-BE" sz="3200" dirty="0" err="1" smtClean="0">
                <a:latin typeface="Calibri" panose="020F0502020204030204" pitchFamily="34" charset="0"/>
              </a:rPr>
              <a:t>SMEs</a:t>
            </a:r>
            <a:r>
              <a:rPr lang="fr-BE" sz="3200" dirty="0" smtClean="0">
                <a:latin typeface="Calibri" panose="020F0502020204030204" pitchFamily="34" charset="0"/>
              </a:rPr>
              <a:t> in Clean </a:t>
            </a:r>
            <a:r>
              <a:rPr lang="fr-BE" sz="3200" dirty="0" err="1" smtClean="0">
                <a:latin typeface="Calibri" panose="020F0502020204030204" pitchFamily="34" charset="0"/>
              </a:rPr>
              <a:t>Sky</a:t>
            </a:r>
            <a:endParaRPr lang="fr-BE" sz="3200" dirty="0" smtClean="0">
              <a:latin typeface="Calibri" panose="020F0502020204030204" pitchFamily="34" charset="0"/>
            </a:endParaRP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fr-BE" sz="3200" dirty="0" err="1" smtClean="0">
                <a:latin typeface="Calibri" panose="020F0502020204030204" pitchFamily="34" charset="0"/>
              </a:rPr>
              <a:t>Cooperation</a:t>
            </a:r>
            <a:r>
              <a:rPr lang="fr-BE" sz="3200" dirty="0" smtClean="0">
                <a:latin typeface="Calibri" panose="020F0502020204030204" pitchFamily="34" charset="0"/>
              </a:rPr>
              <a:t> </a:t>
            </a:r>
            <a:r>
              <a:rPr lang="fr-BE" sz="3200" dirty="0" err="1" smtClean="0">
                <a:latin typeface="Calibri" panose="020F0502020204030204" pitchFamily="34" charset="0"/>
              </a:rPr>
              <a:t>with</a:t>
            </a:r>
            <a:r>
              <a:rPr lang="fr-BE" sz="3200" dirty="0" smtClean="0">
                <a:latin typeface="Calibri" panose="020F0502020204030204" pitchFamily="34" charset="0"/>
              </a:rPr>
              <a:t> </a:t>
            </a:r>
            <a:r>
              <a:rPr lang="fr-BE" sz="3200" dirty="0" err="1" smtClean="0">
                <a:latin typeface="Calibri" panose="020F0502020204030204" pitchFamily="34" charset="0"/>
              </a:rPr>
              <a:t>Regions</a:t>
            </a:r>
            <a:r>
              <a:rPr lang="fr-BE" sz="3200" dirty="0" smtClean="0">
                <a:latin typeface="Calibri" panose="020F0502020204030204" pitchFamily="34" charset="0"/>
              </a:rPr>
              <a:t> and </a:t>
            </a:r>
            <a:r>
              <a:rPr lang="fr-BE" sz="3200" dirty="0" err="1" smtClean="0">
                <a:latin typeface="Calibri" panose="020F0502020204030204" pitchFamily="34" charset="0"/>
              </a:rPr>
              <a:t>Member</a:t>
            </a:r>
            <a:r>
              <a:rPr lang="fr-BE" sz="3200" dirty="0" smtClean="0">
                <a:latin typeface="Calibri" panose="020F0502020204030204" pitchFamily="34" charset="0"/>
              </a:rPr>
              <a:t> States</a:t>
            </a: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fr-BE" sz="3200" dirty="0" smtClean="0">
                <a:latin typeface="Calibri" panose="020F0502020204030204" pitchFamily="34" charset="0"/>
              </a:rPr>
              <a:t>Clean </a:t>
            </a:r>
            <a:r>
              <a:rPr lang="fr-BE" sz="3200" dirty="0" err="1" smtClean="0">
                <a:latin typeface="Calibri" panose="020F0502020204030204" pitchFamily="34" charset="0"/>
              </a:rPr>
              <a:t>Sky</a:t>
            </a:r>
            <a:r>
              <a:rPr lang="fr-BE" sz="3200" dirty="0" smtClean="0">
                <a:latin typeface="Calibri" panose="020F0502020204030204" pitchFamily="34" charset="0"/>
              </a:rPr>
              <a:t> </a:t>
            </a:r>
            <a:r>
              <a:rPr lang="fr-BE" sz="3200" dirty="0" err="1" smtClean="0">
                <a:latin typeface="Calibri" panose="020F0502020204030204" pitchFamily="34" charset="0"/>
              </a:rPr>
              <a:t>event</a:t>
            </a:r>
            <a:r>
              <a:rPr lang="fr-BE" sz="3200" dirty="0" smtClean="0">
                <a:latin typeface="Calibri" panose="020F0502020204030204" pitchFamily="34" charset="0"/>
              </a:rPr>
              <a:t> in Romania </a:t>
            </a:r>
            <a:r>
              <a:rPr lang="fr-BE" sz="2000" dirty="0" smtClean="0">
                <a:latin typeface="Calibri" panose="020F0502020204030204" pitchFamily="34" charset="0"/>
              </a:rPr>
              <a:t>(</a:t>
            </a:r>
            <a:r>
              <a:rPr lang="fr-BE" sz="2000" dirty="0" err="1" smtClean="0">
                <a:latin typeface="Calibri" panose="020F0502020204030204" pitchFamily="34" charset="0"/>
              </a:rPr>
              <a:t>mid</a:t>
            </a:r>
            <a:r>
              <a:rPr lang="fr-BE" sz="2000" dirty="0" smtClean="0">
                <a:latin typeface="Calibri" panose="020F0502020204030204" pitchFamily="34" charset="0"/>
              </a:rPr>
              <a:t> </a:t>
            </a:r>
            <a:r>
              <a:rPr lang="fr-BE" sz="2000" dirty="0" err="1" smtClean="0">
                <a:latin typeface="Calibri" panose="020F0502020204030204" pitchFamily="34" charset="0"/>
              </a:rPr>
              <a:t>October</a:t>
            </a:r>
            <a:r>
              <a:rPr lang="fr-BE" sz="2000" dirty="0" smtClean="0">
                <a:latin typeface="Calibri" panose="020F0502020204030204" pitchFamily="34" charset="0"/>
              </a:rPr>
              <a:t> 2017)</a:t>
            </a:r>
          </a:p>
          <a:p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3491880" y="1412776"/>
            <a:ext cx="14879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altLang="en-US" sz="2800" b="1" kern="0" dirty="0" smtClean="0">
                <a:solidFill>
                  <a:srgbClr val="FF6600"/>
                </a:solidFill>
                <a:latin typeface="Calibri" panose="020F0502020204030204" pitchFamily="34" charset="0"/>
                <a:ea typeface="Arial Unicode MS"/>
                <a:cs typeface="Arial" pitchFamily="34" charset="0"/>
              </a:rPr>
              <a:t>AGENDA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6185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987675" y="2681288"/>
            <a:ext cx="5575300" cy="14954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 sz="2800" dirty="0"/>
          </a:p>
          <a:p>
            <a:pPr algn="ctr">
              <a:defRPr/>
            </a:pPr>
            <a:r>
              <a:rPr lang="da-DK" sz="1800" dirty="0">
                <a:solidFill>
                  <a:srgbClr val="FF6600"/>
                </a:solidFill>
                <a:latin typeface="Calibri" panose="020F0502020204030204" pitchFamily="34" charset="0"/>
              </a:rPr>
              <a:t>JOINT TECHNOLOGY INITIATIVE</a:t>
            </a:r>
          </a:p>
          <a:p>
            <a:pPr algn="ctr">
              <a:defRPr/>
            </a:pPr>
            <a:r>
              <a:rPr lang="da-DK" sz="1600" dirty="0">
                <a:solidFill>
                  <a:srgbClr val="204388"/>
                </a:solidFill>
                <a:latin typeface="Calibri" panose="020F0502020204030204" pitchFamily="34" charset="0"/>
              </a:rPr>
              <a:t>(Joint </a:t>
            </a:r>
            <a:r>
              <a:rPr lang="en-US" sz="1600" dirty="0">
                <a:solidFill>
                  <a:srgbClr val="204388"/>
                </a:solidFill>
                <a:latin typeface="Calibri" panose="020F0502020204030204" pitchFamily="34" charset="0"/>
              </a:rPr>
              <a:t>Undertaking</a:t>
            </a:r>
            <a:r>
              <a:rPr lang="da-DK" sz="1600" dirty="0">
                <a:solidFill>
                  <a:srgbClr val="204388"/>
                </a:solidFill>
                <a:latin typeface="Calibri" panose="020F0502020204030204" pitchFamily="34" charset="0"/>
              </a:rPr>
              <a:t>)</a:t>
            </a:r>
          </a:p>
          <a:p>
            <a:pPr algn="ctr">
              <a:defRPr/>
            </a:pPr>
            <a:r>
              <a:rPr lang="da-DK" sz="1800" dirty="0">
                <a:solidFill>
                  <a:srgbClr val="204388"/>
                </a:solidFill>
                <a:latin typeface="Calibri" panose="020F0502020204030204" pitchFamily="34" charset="0"/>
              </a:rPr>
              <a:t>Research agenda driven by </a:t>
            </a:r>
            <a:r>
              <a:rPr lang="en-US" sz="1800" dirty="0">
                <a:solidFill>
                  <a:srgbClr val="204388"/>
                </a:solidFill>
                <a:latin typeface="Calibri" panose="020F0502020204030204" pitchFamily="34" charset="0"/>
              </a:rPr>
              <a:t>industry</a:t>
            </a:r>
          </a:p>
          <a:p>
            <a:pPr algn="ctr">
              <a:defRPr/>
            </a:pPr>
            <a:r>
              <a:rPr lang="da-DK" sz="1800" dirty="0">
                <a:solidFill>
                  <a:srgbClr val="204388"/>
                </a:solidFill>
                <a:latin typeface="Calibri" panose="020F0502020204030204" pitchFamily="34" charset="0"/>
              </a:rPr>
              <a:t>Common </a:t>
            </a:r>
            <a:r>
              <a:rPr lang="en-US" sz="1800" dirty="0">
                <a:solidFill>
                  <a:srgbClr val="204388"/>
                </a:solidFill>
                <a:latin typeface="Calibri" panose="020F0502020204030204" pitchFamily="34" charset="0"/>
              </a:rPr>
              <a:t>objectives</a:t>
            </a:r>
          </a:p>
          <a:p>
            <a:pPr algn="ctr">
              <a:defRPr/>
            </a:pPr>
            <a:r>
              <a:rPr lang="da-DK" sz="1800" dirty="0">
                <a:solidFill>
                  <a:srgbClr val="204388"/>
                </a:solidFill>
                <a:latin typeface="Calibri" panose="020F0502020204030204" pitchFamily="34" charset="0"/>
              </a:rPr>
              <a:t>Joint </a:t>
            </a:r>
            <a:r>
              <a:rPr lang="en-US" sz="1800" dirty="0">
                <a:solidFill>
                  <a:srgbClr val="204388"/>
                </a:solidFill>
                <a:latin typeface="Calibri" panose="020F0502020204030204" pitchFamily="34" charset="0"/>
              </a:rPr>
              <a:t>implementation </a:t>
            </a:r>
          </a:p>
          <a:p>
            <a:pPr algn="ctr">
              <a:defRPr/>
            </a:pPr>
            <a:endParaRPr lang="en-US" sz="2800" dirty="0"/>
          </a:p>
        </p:txBody>
      </p:sp>
      <p:sp>
        <p:nvSpPr>
          <p:cNvPr id="17" name="Rounded Rectangle 16"/>
          <p:cNvSpPr/>
          <p:nvPr/>
        </p:nvSpPr>
        <p:spPr>
          <a:xfrm>
            <a:off x="4216400" y="4646613"/>
            <a:ext cx="3473450" cy="6699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rgbClr val="204388"/>
                </a:solidFill>
                <a:latin typeface="Calibri" panose="020F0502020204030204" pitchFamily="34" charset="0"/>
              </a:rPr>
              <a:t>Activities </a:t>
            </a:r>
          </a:p>
          <a:p>
            <a:pPr algn="ctr">
              <a:defRPr/>
            </a:pPr>
            <a:r>
              <a:rPr lang="da-DK" sz="1800" dirty="0">
                <a:solidFill>
                  <a:srgbClr val="204388"/>
                </a:solidFill>
                <a:latin typeface="Calibri" panose="020F0502020204030204" pitchFamily="34" charset="0"/>
              </a:rPr>
              <a:t>open and transparent </a:t>
            </a:r>
          </a:p>
        </p:txBody>
      </p:sp>
      <p:sp>
        <p:nvSpPr>
          <p:cNvPr id="16" name="Right Arrow 15"/>
          <p:cNvSpPr/>
          <p:nvPr/>
        </p:nvSpPr>
        <p:spPr>
          <a:xfrm rot="5400000">
            <a:off x="5638007" y="4079081"/>
            <a:ext cx="431800" cy="642937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5419725" y="1357313"/>
            <a:ext cx="920750" cy="762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a-DK" sz="3200" dirty="0">
                <a:solidFill>
                  <a:srgbClr val="204388"/>
                </a:solidFill>
                <a:latin typeface="Calibri" panose="020F0502020204030204" pitchFamily="34" charset="0"/>
              </a:rPr>
              <a:t>EU</a:t>
            </a:r>
            <a:endParaRPr lang="en-US" sz="3200" dirty="0">
              <a:solidFill>
                <a:srgbClr val="204388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Right Arrow 10"/>
          <p:cNvSpPr/>
          <p:nvPr/>
        </p:nvSpPr>
        <p:spPr>
          <a:xfrm rot="6756473">
            <a:off x="7423150" y="2100263"/>
            <a:ext cx="542925" cy="64135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ight Arrow 9"/>
          <p:cNvSpPr/>
          <p:nvPr/>
        </p:nvSpPr>
        <p:spPr>
          <a:xfrm rot="3020989">
            <a:off x="4009232" y="2099469"/>
            <a:ext cx="584200" cy="642937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3203575" y="5756275"/>
            <a:ext cx="5359400" cy="68421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a-DK" sz="2000" dirty="0">
                <a:solidFill>
                  <a:srgbClr val="204388"/>
                </a:solidFill>
                <a:latin typeface="Calibri" panose="020F0502020204030204" pitchFamily="34" charset="0"/>
              </a:rPr>
              <a:t>IMPACT </a:t>
            </a:r>
          </a:p>
          <a:p>
            <a:pPr algn="ctr">
              <a:defRPr/>
            </a:pPr>
            <a:r>
              <a:rPr lang="da-DK" sz="1800" dirty="0" err="1">
                <a:solidFill>
                  <a:srgbClr val="204388"/>
                </a:solidFill>
                <a:latin typeface="Calibri" panose="020F0502020204030204" pitchFamily="34" charset="0"/>
              </a:rPr>
              <a:t>competitiveness</a:t>
            </a:r>
            <a:r>
              <a:rPr lang="da-DK" sz="1800" dirty="0">
                <a:solidFill>
                  <a:srgbClr val="204388"/>
                </a:solidFill>
                <a:latin typeface="Calibri" panose="020F0502020204030204" pitchFamily="34" charset="0"/>
              </a:rPr>
              <a:t>, gr</a:t>
            </a:r>
            <a:r>
              <a:rPr lang="en-US" sz="1800" dirty="0" err="1">
                <a:solidFill>
                  <a:srgbClr val="204388"/>
                </a:solidFill>
                <a:latin typeface="Calibri" panose="020F0502020204030204" pitchFamily="34" charset="0"/>
              </a:rPr>
              <a:t>owth</a:t>
            </a:r>
            <a:r>
              <a:rPr lang="da-DK" sz="1800" dirty="0">
                <a:solidFill>
                  <a:srgbClr val="204388"/>
                </a:solidFill>
                <a:latin typeface="Calibri" panose="020F0502020204030204" pitchFamily="34" charset="0"/>
              </a:rPr>
              <a:t>, jobs, social </a:t>
            </a:r>
            <a:r>
              <a:rPr lang="en-US" sz="1800" dirty="0">
                <a:solidFill>
                  <a:srgbClr val="204388"/>
                </a:solidFill>
                <a:latin typeface="Calibri" panose="020F0502020204030204" pitchFamily="34" charset="0"/>
              </a:rPr>
              <a:t>benefits</a:t>
            </a:r>
            <a:r>
              <a:rPr lang="da-DK" sz="1800" dirty="0">
                <a:solidFill>
                  <a:srgbClr val="204388"/>
                </a:solidFill>
                <a:latin typeface="Calibri" panose="020F0502020204030204" pitchFamily="34" charset="0"/>
              </a:rPr>
              <a:t> </a:t>
            </a:r>
            <a:endParaRPr lang="en-US" sz="1800" dirty="0">
              <a:solidFill>
                <a:srgbClr val="204388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Right Arrow 13"/>
          <p:cNvSpPr/>
          <p:nvPr/>
        </p:nvSpPr>
        <p:spPr>
          <a:xfrm rot="5400000">
            <a:off x="5663407" y="5223669"/>
            <a:ext cx="431800" cy="642937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1619250" y="1357313"/>
            <a:ext cx="3529013" cy="738187"/>
          </a:xfrm>
          <a:prstGeom prst="roundRect">
            <a:avLst/>
          </a:prstGeom>
          <a:gradFill>
            <a:gsLst>
              <a:gs pos="39150">
                <a:srgbClr val="A2BEC1"/>
              </a:gs>
              <a:gs pos="0">
                <a:schemeClr val="bg1">
                  <a:lumMod val="7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dirty="0">
                <a:solidFill>
                  <a:srgbClr val="204388"/>
                </a:solidFill>
                <a:latin typeface="Calibri" panose="020F0502020204030204" pitchFamily="34" charset="0"/>
              </a:rPr>
              <a:t>Member</a:t>
            </a:r>
            <a:r>
              <a:rPr lang="da-DK" sz="2800" dirty="0">
                <a:solidFill>
                  <a:srgbClr val="204388"/>
                </a:solidFill>
                <a:latin typeface="Calibri" panose="020F0502020204030204" pitchFamily="34" charset="0"/>
              </a:rPr>
              <a:t> States</a:t>
            </a:r>
            <a:endParaRPr lang="en-US" sz="2800" dirty="0">
              <a:solidFill>
                <a:srgbClr val="204388"/>
              </a:solidFill>
              <a:latin typeface="Calibri" panose="020F0502020204030204" pitchFamily="34" charset="0"/>
            </a:endParaRPr>
          </a:p>
        </p:txBody>
      </p:sp>
      <p:sp>
        <p:nvSpPr>
          <p:cNvPr id="20" name="Right Arrow 19"/>
          <p:cNvSpPr/>
          <p:nvPr/>
        </p:nvSpPr>
        <p:spPr>
          <a:xfrm rot="5400000">
            <a:off x="5636419" y="2067719"/>
            <a:ext cx="485775" cy="642937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6573838" y="1382713"/>
            <a:ext cx="2232025" cy="711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a-DK" sz="2800" dirty="0">
                <a:solidFill>
                  <a:srgbClr val="204388"/>
                </a:solidFill>
                <a:latin typeface="Calibri" panose="020F0502020204030204" pitchFamily="34" charset="0"/>
              </a:rPr>
              <a:t>Industry</a:t>
            </a:r>
            <a:endParaRPr lang="en-US" sz="2800" dirty="0">
              <a:solidFill>
                <a:srgbClr val="204388"/>
              </a:solidFill>
              <a:latin typeface="Calibri" panose="020F0502020204030204" pitchFamily="34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 bwMode="auto">
          <a:xfrm rot="16200000">
            <a:off x="737394" y="1712653"/>
            <a:ext cx="1512888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vert"/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2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2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2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2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2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2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2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2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GB" sz="2000" i="1" spc="-150" dirty="0" smtClean="0">
                <a:solidFill>
                  <a:srgbClr val="0033CC"/>
                </a:solidFill>
                <a:latin typeface="Calibri" panose="020F0502020204030204" pitchFamily="34" charset="0"/>
              </a:rPr>
              <a:t>What are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sz="2000" i="1" spc="-150" dirty="0" smtClean="0">
                <a:solidFill>
                  <a:srgbClr val="0033CC"/>
                </a:solidFill>
                <a:latin typeface="Calibri" panose="020F0502020204030204" pitchFamily="34" charset="0"/>
              </a:rPr>
              <a:t>Public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sz="2000" i="1" spc="-150" dirty="0" smtClean="0">
                <a:solidFill>
                  <a:srgbClr val="0033CC"/>
                </a:solidFill>
                <a:latin typeface="Calibri" panose="020F0502020204030204" pitchFamily="34" charset="0"/>
              </a:rPr>
              <a:t>Private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sz="2000" i="1" spc="-150" dirty="0" smtClean="0">
                <a:solidFill>
                  <a:srgbClr val="0033CC"/>
                </a:solidFill>
                <a:latin typeface="Calibri" panose="020F0502020204030204" pitchFamily="34" charset="0"/>
              </a:rPr>
              <a:t>Partnerships</a:t>
            </a:r>
            <a:r>
              <a:rPr lang="en-GB" sz="2000" i="1" spc="-150" dirty="0">
                <a:solidFill>
                  <a:srgbClr val="0033CC"/>
                </a:solidFill>
                <a:latin typeface="EC Square Sans Pro" panose="020B0506040000020004" pitchFamily="34" charset="0"/>
              </a:rPr>
              <a:t>?</a:t>
            </a:r>
            <a:endParaRPr lang="en-GB" sz="2000" i="1" dirty="0">
              <a:solidFill>
                <a:srgbClr val="0033CC"/>
              </a:solidFill>
              <a:latin typeface="EC Square Sans Pro" panose="020B0506040000020004" pitchFamily="34" charset="0"/>
              <a:ea typeface="+mn-ea"/>
              <a:cs typeface="+mn-cs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574675" y="5545138"/>
            <a:ext cx="1836738" cy="936625"/>
          </a:xfrm>
          <a:prstGeom prst="roundRect">
            <a:avLst/>
          </a:prstGeom>
          <a:gradFill>
            <a:gsLst>
              <a:gs pos="39150">
                <a:srgbClr val="A2BEC1"/>
              </a:gs>
              <a:gs pos="0">
                <a:schemeClr val="bg1">
                  <a:lumMod val="7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 sz="2800" dirty="0">
              <a:solidFill>
                <a:srgbClr val="204388"/>
              </a:solidFill>
            </a:endParaRPr>
          </a:p>
          <a:p>
            <a:pPr algn="ctr">
              <a:defRPr/>
            </a:pPr>
            <a:endParaRPr lang="da-DK" sz="1100" dirty="0">
              <a:solidFill>
                <a:srgbClr val="204388"/>
              </a:solidFill>
            </a:endParaRPr>
          </a:p>
          <a:p>
            <a:pPr algn="ctr">
              <a:defRPr/>
            </a:pPr>
            <a:r>
              <a:rPr lang="da-DK" sz="1800" dirty="0">
                <a:solidFill>
                  <a:srgbClr val="204388"/>
                </a:solidFill>
                <a:latin typeface="Calibri" panose="020F0502020204030204" pitchFamily="34" charset="0"/>
              </a:rPr>
              <a:t>ECSEL</a:t>
            </a:r>
          </a:p>
          <a:p>
            <a:pPr algn="ctr">
              <a:defRPr/>
            </a:pPr>
            <a:r>
              <a:rPr lang="da-DK" sz="1800" dirty="0">
                <a:solidFill>
                  <a:srgbClr val="204388"/>
                </a:solidFill>
                <a:latin typeface="Calibri" panose="020F0502020204030204" pitchFamily="34" charset="0"/>
              </a:rPr>
              <a:t>SESAR (JU)</a:t>
            </a:r>
          </a:p>
          <a:p>
            <a:pPr algn="ctr">
              <a:defRPr/>
            </a:pPr>
            <a:endParaRPr lang="en-US" sz="2800" dirty="0">
              <a:solidFill>
                <a:srgbClr val="204388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574675" y="3549650"/>
            <a:ext cx="1836738" cy="176053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 sz="2400" dirty="0">
              <a:solidFill>
                <a:srgbClr val="204388"/>
              </a:solidFill>
            </a:endParaRPr>
          </a:p>
          <a:p>
            <a:pPr algn="ctr">
              <a:defRPr/>
            </a:pPr>
            <a:r>
              <a:rPr lang="da-DK" sz="1800" dirty="0">
                <a:solidFill>
                  <a:srgbClr val="204388"/>
                </a:solidFill>
                <a:latin typeface="Calibri" panose="020F0502020204030204" pitchFamily="34" charset="0"/>
              </a:rPr>
              <a:t>IMI2</a:t>
            </a:r>
          </a:p>
          <a:p>
            <a:pPr algn="ctr">
              <a:defRPr/>
            </a:pPr>
            <a:r>
              <a:rPr lang="da-DK" sz="1800" dirty="0">
                <a:solidFill>
                  <a:srgbClr val="204388"/>
                </a:solidFill>
                <a:latin typeface="Calibri" panose="020F0502020204030204" pitchFamily="34" charset="0"/>
              </a:rPr>
              <a:t>CS2</a:t>
            </a:r>
          </a:p>
          <a:p>
            <a:pPr algn="ctr">
              <a:defRPr/>
            </a:pPr>
            <a:r>
              <a:rPr lang="da-DK" sz="1800" dirty="0">
                <a:solidFill>
                  <a:srgbClr val="204388"/>
                </a:solidFill>
                <a:latin typeface="Calibri" panose="020F0502020204030204" pitchFamily="34" charset="0"/>
              </a:rPr>
              <a:t>FCH2</a:t>
            </a:r>
          </a:p>
          <a:p>
            <a:pPr algn="ctr">
              <a:defRPr/>
            </a:pPr>
            <a:r>
              <a:rPr lang="da-DK" sz="1800" dirty="0">
                <a:solidFill>
                  <a:srgbClr val="204388"/>
                </a:solidFill>
                <a:latin typeface="Calibri" panose="020F0502020204030204" pitchFamily="34" charset="0"/>
              </a:rPr>
              <a:t>BBI</a:t>
            </a:r>
          </a:p>
          <a:p>
            <a:pPr algn="ctr">
              <a:defRPr/>
            </a:pPr>
            <a:r>
              <a:rPr lang="da-DK" sz="1800" dirty="0">
                <a:solidFill>
                  <a:srgbClr val="204388"/>
                </a:solidFill>
                <a:latin typeface="Calibri" panose="020F0502020204030204" pitchFamily="34" charset="0"/>
              </a:rPr>
              <a:t>S2R</a:t>
            </a:r>
          </a:p>
          <a:p>
            <a:pPr algn="ctr">
              <a:defRPr/>
            </a:pPr>
            <a:endParaRPr lang="en-US" sz="3200" dirty="0">
              <a:solidFill>
                <a:srgbClr val="204388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820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6118110-12FD-451F-934C-1F1268AC75CB}" type="slidenum">
              <a:rPr lang="en-GB" altLang="en-US" sz="1400" i="0" smtClean="0">
                <a:solidFill>
                  <a:schemeClr val="tx1"/>
                </a:solidFill>
                <a:latin typeface="Arial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GB" altLang="en-US" sz="1400" i="0" smtClean="0">
              <a:solidFill>
                <a:schemeClr val="tx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566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2" grpId="0" animBg="1"/>
      <p:bldP spid="13" grpId="0" animBg="1"/>
      <p:bldP spid="19" grpId="0" animBg="1"/>
      <p:bldP spid="18" grpId="0" animBg="1"/>
      <p:bldP spid="23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338" y="1700213"/>
            <a:ext cx="8569325" cy="4986337"/>
          </a:xfrm>
        </p:spPr>
        <p:txBody>
          <a:bodyPr/>
          <a:lstStyle/>
          <a:p>
            <a:pPr marL="0" indent="0" algn="ctr" defTabSz="449263" eaLnBrk="1" hangingPunct="1">
              <a:spcAft>
                <a:spcPts val="1200"/>
              </a:spcAft>
              <a:buSzPct val="100000"/>
              <a:buFont typeface="Arial" pitchFamily="34" charset="0"/>
              <a:buNone/>
              <a:defRPr/>
            </a:pPr>
            <a:r>
              <a:rPr lang="en-GB" b="1" kern="1200" dirty="0" smtClean="0">
                <a:solidFill>
                  <a:srgbClr val="FFC000"/>
                </a:solidFill>
                <a:latin typeface="Calibri" panose="020F0502020204030204" pitchFamily="34" charset="0"/>
                <a:cs typeface="Arial" pitchFamily="34" charset="0"/>
              </a:rPr>
              <a:t>Rationale</a:t>
            </a:r>
          </a:p>
          <a:p>
            <a:pPr marL="344487" lvl="1" indent="-342900" algn="just" defTabSz="449263" eaLnBrk="1" hangingPunct="1">
              <a:lnSpc>
                <a:spcPct val="90000"/>
              </a:lnSpc>
              <a:spcBef>
                <a:spcPts val="70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Arial" pitchFamily="34" charset="0"/>
              <a:buChar char="•"/>
              <a:defRPr/>
            </a:pPr>
            <a:r>
              <a:rPr lang="en-GB" sz="1800" b="0" dirty="0" smtClean="0">
                <a:latin typeface="Calibri" panose="020F0502020204030204" pitchFamily="34" charset="0"/>
                <a:ea typeface="Verdana" pitchFamily="34" charset="0"/>
                <a:cs typeface="Verdana" pitchFamily="34" charset="0"/>
              </a:rPr>
              <a:t>To </a:t>
            </a:r>
            <a:r>
              <a:rPr lang="en-GB" sz="1800" b="0" dirty="0">
                <a:latin typeface="Calibri" panose="020F0502020204030204" pitchFamily="34" charset="0"/>
                <a:ea typeface="Verdana" pitchFamily="34" charset="0"/>
                <a:cs typeface="Verdana" pitchFamily="34" charset="0"/>
              </a:rPr>
              <a:t>meet EU targets on climate </a:t>
            </a:r>
            <a:r>
              <a:rPr lang="en-GB" sz="1800" b="0" dirty="0">
                <a:latin typeface="Calibri" panose="020F0502020204030204" pitchFamily="34" charset="0"/>
                <a:ea typeface="Verdana" pitchFamily="34" charset="0"/>
                <a:cs typeface="Verdana" pitchFamily="34" charset="0"/>
                <a:sym typeface="Symbol"/>
              </a:rPr>
              <a:t></a:t>
            </a:r>
            <a:r>
              <a:rPr lang="en-GB" sz="1800" b="0" dirty="0">
                <a:latin typeface="Calibri" panose="020F0502020204030204" pitchFamily="34" charset="0"/>
                <a:ea typeface="Verdana" pitchFamily="34" charset="0"/>
                <a:cs typeface="Verdana" pitchFamily="34" charset="0"/>
              </a:rPr>
              <a:t> energy package we need to </a:t>
            </a:r>
            <a:r>
              <a:rPr lang="en-GB" sz="1800" dirty="0">
                <a:latin typeface="Calibri" panose="020F0502020204030204" pitchFamily="34" charset="0"/>
                <a:ea typeface="Verdana" pitchFamily="34" charset="0"/>
                <a:cs typeface="Verdana" pitchFamily="34" charset="0"/>
              </a:rPr>
              <a:t>reduce</a:t>
            </a:r>
            <a:r>
              <a:rPr lang="en-GB" sz="1800" b="0" dirty="0">
                <a:latin typeface="Calibri" panose="020F0502020204030204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GB" sz="1800" b="0" dirty="0" smtClean="0">
                <a:latin typeface="Calibri" panose="020F0502020204030204" pitchFamily="34" charset="0"/>
                <a:ea typeface="Verdana" pitchFamily="34" charset="0"/>
                <a:cs typeface="Verdana" pitchFamily="34" charset="0"/>
              </a:rPr>
              <a:t>the environmental </a:t>
            </a:r>
            <a:r>
              <a:rPr lang="en-GB" sz="1800" b="0" dirty="0">
                <a:latin typeface="Calibri" panose="020F0502020204030204" pitchFamily="34" charset="0"/>
                <a:ea typeface="Verdana" pitchFamily="34" charset="0"/>
                <a:cs typeface="Verdana" pitchFamily="34" charset="0"/>
              </a:rPr>
              <a:t>impact of aviation. </a:t>
            </a:r>
          </a:p>
          <a:p>
            <a:pPr marL="344487" lvl="1" indent="-342900" algn="just" defTabSz="449263" eaLnBrk="1" hangingPunct="1">
              <a:lnSpc>
                <a:spcPct val="90000"/>
              </a:lnSpc>
              <a:spcBef>
                <a:spcPts val="70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Arial" pitchFamily="34" charset="0"/>
              <a:buChar char="•"/>
              <a:defRPr/>
            </a:pPr>
            <a:r>
              <a:rPr lang="en-GB" sz="1800" b="0" dirty="0">
                <a:latin typeface="Calibri" panose="020F0502020204030204" pitchFamily="34" charset="0"/>
                <a:ea typeface="Verdana" pitchFamily="34" charset="0"/>
                <a:cs typeface="Verdana" pitchFamily="34" charset="0"/>
              </a:rPr>
              <a:t>Aeronautics' future international </a:t>
            </a:r>
            <a:r>
              <a:rPr lang="en-GB" sz="1800" dirty="0">
                <a:latin typeface="Calibri" panose="020F0502020204030204" pitchFamily="34" charset="0"/>
                <a:ea typeface="Verdana" pitchFamily="34" charset="0"/>
                <a:cs typeface="Verdana" pitchFamily="34" charset="0"/>
              </a:rPr>
              <a:t>competitiveness</a:t>
            </a:r>
            <a:r>
              <a:rPr lang="en-GB" sz="1800" b="0" dirty="0">
                <a:latin typeface="Calibri" panose="020F0502020204030204" pitchFamily="34" charset="0"/>
                <a:ea typeface="Verdana" pitchFamily="34" charset="0"/>
                <a:cs typeface="Verdana" pitchFamily="34" charset="0"/>
              </a:rPr>
              <a:t> will depend on the environmental performance of its technologies.</a:t>
            </a:r>
            <a:endParaRPr lang="en-US" sz="1800" b="0" dirty="0">
              <a:latin typeface="Calibri" panose="020F0502020204030204" pitchFamily="34" charset="0"/>
              <a:ea typeface="Verdana" pitchFamily="34" charset="0"/>
              <a:cs typeface="Verdana" pitchFamily="34" charset="0"/>
            </a:endParaRPr>
          </a:p>
          <a:p>
            <a:pPr marL="344487" lvl="1" indent="-342900" algn="just" defTabSz="449263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Arial" pitchFamily="34" charset="0"/>
              <a:buChar char="•"/>
              <a:defRPr/>
            </a:pPr>
            <a:r>
              <a:rPr lang="en-GB" sz="1800" b="0" dirty="0">
                <a:latin typeface="Calibri" panose="020F0502020204030204" pitchFamily="34" charset="0"/>
                <a:ea typeface="Verdana" pitchFamily="34" charset="0"/>
                <a:cs typeface="Verdana" pitchFamily="34" charset="0"/>
              </a:rPr>
              <a:t>Improving the environmental performance in aviation is </a:t>
            </a:r>
            <a:r>
              <a:rPr lang="en-GB" sz="1800" dirty="0">
                <a:latin typeface="Calibri" panose="020F0502020204030204" pitchFamily="34" charset="0"/>
                <a:ea typeface="Verdana" pitchFamily="34" charset="0"/>
                <a:cs typeface="Verdana" pitchFamily="34" charset="0"/>
              </a:rPr>
              <a:t>complex</a:t>
            </a:r>
            <a:r>
              <a:rPr lang="en-GB" sz="1800" b="0" dirty="0">
                <a:latin typeface="Calibri" panose="020F0502020204030204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GB" sz="1800" dirty="0">
                <a:latin typeface="Calibri" panose="020F0502020204030204" pitchFamily="34" charset="0"/>
                <a:ea typeface="Verdana" pitchFamily="34" charset="0"/>
                <a:cs typeface="Verdana" pitchFamily="34" charset="0"/>
              </a:rPr>
              <a:t>expensive </a:t>
            </a:r>
            <a:r>
              <a:rPr lang="en-GB" sz="1800" b="0" dirty="0">
                <a:latin typeface="Calibri" panose="020F0502020204030204" pitchFamily="34" charset="0"/>
                <a:ea typeface="Verdana" pitchFamily="34" charset="0"/>
                <a:cs typeface="Verdana" pitchFamily="34" charset="0"/>
              </a:rPr>
              <a:t>and requires </a:t>
            </a:r>
            <a:r>
              <a:rPr lang="en-GB" sz="1800" dirty="0">
                <a:latin typeface="Calibri" panose="020F0502020204030204" pitchFamily="34" charset="0"/>
                <a:ea typeface="Verdana" pitchFamily="34" charset="0"/>
                <a:cs typeface="Verdana" pitchFamily="34" charset="0"/>
              </a:rPr>
              <a:t>long-term commitment </a:t>
            </a:r>
            <a:r>
              <a:rPr lang="en-GB" sz="1800" b="0" dirty="0" smtClean="0">
                <a:latin typeface="Calibri" panose="020F0502020204030204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en-US" sz="1800" b="0" i="1" dirty="0" smtClean="0">
                <a:latin typeface="Calibri" panose="020F0502020204030204" pitchFamily="34" charset="0"/>
                <a:ea typeface="Verdana" pitchFamily="34" charset="0"/>
                <a:cs typeface="Verdana" pitchFamily="34" charset="0"/>
              </a:rPr>
              <a:t>technological </a:t>
            </a:r>
            <a:r>
              <a:rPr lang="en-US" sz="1800" b="0" i="1" dirty="0">
                <a:latin typeface="Calibri" panose="020F0502020204030204" pitchFamily="34" charset="0"/>
                <a:ea typeface="Verdana" pitchFamily="34" charset="0"/>
                <a:cs typeface="Verdana" pitchFamily="34" charset="0"/>
              </a:rPr>
              <a:t>complexity</a:t>
            </a:r>
            <a:r>
              <a:rPr lang="en-US" sz="1800" b="0" dirty="0">
                <a:latin typeface="Calibri" panose="020F0502020204030204" pitchFamily="34" charset="0"/>
                <a:ea typeface="Verdana" pitchFamily="34" charset="0"/>
                <a:cs typeface="Verdana" pitchFamily="34" charset="0"/>
              </a:rPr>
              <a:t>)</a:t>
            </a:r>
            <a:r>
              <a:rPr lang="en-GB" sz="1800" b="0" dirty="0">
                <a:latin typeface="Calibri" panose="020F0502020204030204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marL="344487" lvl="1" indent="-342900" algn="just" defTabSz="449263" eaLnBrk="1" hangingPunct="1">
              <a:lnSpc>
                <a:spcPct val="90000"/>
              </a:lnSpc>
              <a:spcBef>
                <a:spcPts val="70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Arial" pitchFamily="34" charset="0"/>
              <a:buChar char="•"/>
              <a:defRPr/>
            </a:pPr>
            <a:r>
              <a:rPr lang="en-GB" sz="1800" dirty="0">
                <a:latin typeface="Calibri" panose="020F0502020204030204" pitchFamily="34" charset="0"/>
                <a:ea typeface="Verdana" pitchFamily="34" charset="0"/>
                <a:cs typeface="Verdana" pitchFamily="34" charset="0"/>
              </a:rPr>
              <a:t>Industry alone </a:t>
            </a:r>
            <a:r>
              <a:rPr lang="en-GB" sz="1800" b="0" dirty="0">
                <a:latin typeface="Calibri" panose="020F0502020204030204" pitchFamily="34" charset="0"/>
                <a:ea typeface="Verdana" pitchFamily="34" charset="0"/>
                <a:cs typeface="Verdana" pitchFamily="34" charset="0"/>
              </a:rPr>
              <a:t>cannot address this challenge because of the </a:t>
            </a:r>
            <a:r>
              <a:rPr lang="en-GB" sz="1800" dirty="0">
                <a:latin typeface="Calibri" panose="020F0502020204030204" pitchFamily="34" charset="0"/>
                <a:ea typeface="Verdana" pitchFamily="34" charset="0"/>
                <a:cs typeface="Verdana" pitchFamily="34" charset="0"/>
              </a:rPr>
              <a:t>expense</a:t>
            </a:r>
            <a:r>
              <a:rPr lang="en-GB" sz="1800" b="0" dirty="0">
                <a:latin typeface="Calibri" panose="020F0502020204030204" pitchFamily="34" charset="0"/>
                <a:ea typeface="Verdana" pitchFamily="34" charset="0"/>
                <a:cs typeface="Verdana" pitchFamily="34" charset="0"/>
              </a:rPr>
              <a:t> and </a:t>
            </a:r>
            <a:r>
              <a:rPr lang="en-GB" sz="1800" dirty="0">
                <a:latin typeface="Calibri" panose="020F0502020204030204" pitchFamily="34" charset="0"/>
                <a:ea typeface="Verdana" pitchFamily="34" charset="0"/>
                <a:cs typeface="Verdana" pitchFamily="34" charset="0"/>
              </a:rPr>
              <a:t>risks</a:t>
            </a:r>
            <a:r>
              <a:rPr lang="en-GB" sz="1800" b="0" dirty="0">
                <a:latin typeface="Calibri" panose="020F0502020204030204" pitchFamily="34" charset="0"/>
                <a:ea typeface="Verdana" pitchFamily="34" charset="0"/>
                <a:cs typeface="Verdana" pitchFamily="34" charset="0"/>
              </a:rPr>
              <a:t> involved, and because the </a:t>
            </a:r>
            <a:r>
              <a:rPr lang="en-GB" sz="1800" dirty="0">
                <a:latin typeface="Calibri" panose="020F0502020204030204" pitchFamily="34" charset="0"/>
                <a:ea typeface="Verdana" pitchFamily="34" charset="0"/>
                <a:cs typeface="Verdana" pitchFamily="34" charset="0"/>
              </a:rPr>
              <a:t>social benefits </a:t>
            </a:r>
            <a:r>
              <a:rPr lang="en-GB" sz="1800" b="0" dirty="0">
                <a:latin typeface="Calibri" panose="020F0502020204030204" pitchFamily="34" charset="0"/>
                <a:ea typeface="Verdana" pitchFamily="34" charset="0"/>
                <a:cs typeface="Verdana" pitchFamily="34" charset="0"/>
              </a:rPr>
              <a:t>of cleaner air travel cannot all be appropriated by the investing firms </a:t>
            </a:r>
            <a:r>
              <a:rPr lang="en-GB" sz="1800" b="0" dirty="0" smtClean="0">
                <a:latin typeface="Calibri" panose="020F0502020204030204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en-US" sz="1800" b="0" i="1" dirty="0" smtClean="0">
                <a:latin typeface="Calibri" panose="020F0502020204030204" pitchFamily="34" charset="0"/>
                <a:ea typeface="Verdana" pitchFamily="34" charset="0"/>
                <a:cs typeface="Verdana" pitchFamily="34" charset="0"/>
              </a:rPr>
              <a:t>market </a:t>
            </a:r>
            <a:r>
              <a:rPr lang="en-US" sz="1800" b="0" i="1" dirty="0">
                <a:latin typeface="Calibri" panose="020F0502020204030204" pitchFamily="34" charset="0"/>
                <a:ea typeface="Verdana" pitchFamily="34" charset="0"/>
                <a:cs typeface="Verdana" pitchFamily="34" charset="0"/>
              </a:rPr>
              <a:t>failure</a:t>
            </a:r>
            <a:r>
              <a:rPr lang="en-US" sz="1800" b="0" dirty="0">
                <a:latin typeface="Calibri" panose="020F0502020204030204" pitchFamily="34" charset="0"/>
                <a:ea typeface="Verdana" pitchFamily="34" charset="0"/>
                <a:cs typeface="Verdana" pitchFamily="34" charset="0"/>
              </a:rPr>
              <a:t>).</a:t>
            </a:r>
            <a:endParaRPr lang="en-GB" sz="1800" b="0" dirty="0">
              <a:latin typeface="Calibri" panose="020F0502020204030204" pitchFamily="34" charset="0"/>
              <a:ea typeface="Verdana" pitchFamily="34" charset="0"/>
              <a:cs typeface="Verdana" pitchFamily="34" charset="0"/>
            </a:endParaRPr>
          </a:p>
          <a:p>
            <a:pPr marL="344487" lvl="1" indent="-342900" algn="just" defTabSz="449263" eaLnBrk="1" hangingPunct="1">
              <a:lnSpc>
                <a:spcPct val="90000"/>
              </a:lnSpc>
              <a:spcBef>
                <a:spcPts val="70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Arial" pitchFamily="34" charset="0"/>
              <a:buChar char="•"/>
              <a:defRPr/>
            </a:pPr>
            <a:r>
              <a:rPr lang="en-GB" sz="1800" b="0" dirty="0">
                <a:latin typeface="Calibri" panose="020F0502020204030204" pitchFamily="34" charset="0"/>
                <a:ea typeface="Verdana" pitchFamily="34" charset="0"/>
                <a:cs typeface="Verdana" pitchFamily="34" charset="0"/>
              </a:rPr>
              <a:t>Technological capabilities in aviation are highly specialised, complementary and scattered across Europe, which is why </a:t>
            </a:r>
            <a:r>
              <a:rPr lang="en-GB" sz="1800" dirty="0">
                <a:latin typeface="Calibri" panose="020F0502020204030204" pitchFamily="34" charset="0"/>
                <a:ea typeface="Verdana" pitchFamily="34" charset="0"/>
                <a:cs typeface="Verdana" pitchFamily="34" charset="0"/>
              </a:rPr>
              <a:t>public intervention </a:t>
            </a:r>
            <a:r>
              <a:rPr lang="en-GB" sz="1800" b="0" dirty="0">
                <a:latin typeface="Calibri" panose="020F0502020204030204" pitchFamily="34" charset="0"/>
                <a:ea typeface="Verdana" pitchFamily="34" charset="0"/>
                <a:cs typeface="Verdana" pitchFamily="34" charset="0"/>
              </a:rPr>
              <a:t>at individual </a:t>
            </a:r>
            <a:r>
              <a:rPr lang="en-GB" sz="1800" dirty="0">
                <a:latin typeface="Calibri" panose="020F0502020204030204" pitchFamily="34" charset="0"/>
                <a:ea typeface="Verdana" pitchFamily="34" charset="0"/>
                <a:cs typeface="Verdana" pitchFamily="34" charset="0"/>
              </a:rPr>
              <a:t>Member State level </a:t>
            </a:r>
            <a:r>
              <a:rPr lang="en-GB" sz="1800" b="0" dirty="0">
                <a:latin typeface="Calibri" panose="020F0502020204030204" pitchFamily="34" charset="0"/>
                <a:ea typeface="Verdana" pitchFamily="34" charset="0"/>
                <a:cs typeface="Verdana" pitchFamily="34" charset="0"/>
              </a:rPr>
              <a:t>is </a:t>
            </a:r>
            <a:r>
              <a:rPr lang="en-GB" sz="1800" dirty="0">
                <a:latin typeface="Calibri" panose="020F0502020204030204" pitchFamily="34" charset="0"/>
                <a:ea typeface="Verdana" pitchFamily="34" charset="0"/>
                <a:cs typeface="Verdana" pitchFamily="34" charset="0"/>
              </a:rPr>
              <a:t>insufficient</a:t>
            </a:r>
            <a:r>
              <a:rPr lang="en-GB" sz="1800" b="0" dirty="0">
                <a:latin typeface="Calibri" panose="020F0502020204030204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GB" sz="1800" b="0" dirty="0" smtClean="0">
                <a:latin typeface="Calibri" panose="020F0502020204030204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en-US" sz="1800" b="0" i="1" dirty="0" smtClean="0">
                <a:latin typeface="Calibri" panose="020F0502020204030204" pitchFamily="34" charset="0"/>
                <a:ea typeface="Verdana" pitchFamily="34" charset="0"/>
                <a:cs typeface="Verdana" pitchFamily="34" charset="0"/>
              </a:rPr>
              <a:t>cross-border </a:t>
            </a:r>
            <a:r>
              <a:rPr lang="en-US" sz="1800" b="0" i="1" dirty="0">
                <a:latin typeface="Calibri" panose="020F0502020204030204" pitchFamily="34" charset="0"/>
                <a:ea typeface="Verdana" pitchFamily="34" charset="0"/>
                <a:cs typeface="Verdana" pitchFamily="34" charset="0"/>
              </a:rPr>
              <a:t>knowledge)</a:t>
            </a:r>
            <a:r>
              <a:rPr lang="en-GB" sz="1800" b="0" dirty="0">
                <a:latin typeface="Calibri" panose="020F0502020204030204" pitchFamily="34" charset="0"/>
                <a:ea typeface="Verdana" pitchFamily="34" charset="0"/>
                <a:cs typeface="Verdana" pitchFamily="34" charset="0"/>
              </a:rPr>
              <a:t>.</a:t>
            </a:r>
            <a:endParaRPr lang="en-GB" sz="1800" dirty="0">
              <a:latin typeface="Calibri" panose="020F0502020204030204" pitchFamily="34" charset="0"/>
            </a:endParaRPr>
          </a:p>
        </p:txBody>
      </p:sp>
      <p:sp>
        <p:nvSpPr>
          <p:cNvPr id="18435" name="Rectangle 4"/>
          <p:cNvSpPr>
            <a:spLocks noGrp="1" noChangeArrowheads="1"/>
          </p:cNvSpPr>
          <p:nvPr>
            <p:ph type="title"/>
          </p:nvPr>
        </p:nvSpPr>
        <p:spPr>
          <a:xfrm>
            <a:off x="467544" y="1196752"/>
            <a:ext cx="8229600" cy="792163"/>
          </a:xfrm>
          <a:noFill/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rgbClr val="0F5494"/>
              </a:buClr>
            </a:pPr>
            <a:r>
              <a:rPr lang="en-GB" altLang="en-US" sz="2800" dirty="0" smtClean="0">
                <a:solidFill>
                  <a:srgbClr val="FF6600"/>
                </a:solidFill>
                <a:latin typeface="Calibri" panose="020F0502020204030204" pitchFamily="34" charset="0"/>
                <a:cs typeface="Arial" pitchFamily="34" charset="0"/>
              </a:rPr>
              <a:t>Clean Sky 2 (CS2)</a:t>
            </a:r>
          </a:p>
        </p:txBody>
      </p:sp>
      <p:sp>
        <p:nvSpPr>
          <p:cNvPr id="1843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B93BE826-B416-49DE-92FF-6CCAC4E883A0}" type="slidenum">
              <a:rPr lang="en-GB" altLang="en-US" sz="1400" i="0" smtClean="0">
                <a:solidFill>
                  <a:schemeClr val="tx1"/>
                </a:solidFill>
                <a:latin typeface="Arial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GB" altLang="en-US" sz="1400" i="0" smtClean="0">
              <a:solidFill>
                <a:schemeClr val="tx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757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425" y="1412875"/>
            <a:ext cx="7931150" cy="4968875"/>
          </a:xfrm>
        </p:spPr>
        <p:txBody>
          <a:bodyPr/>
          <a:lstStyle/>
          <a:p>
            <a:pPr marL="85725" lvl="1" indent="11113" algn="ctr" defTabSz="449263">
              <a:spcBef>
                <a:spcPts val="600"/>
              </a:spcBef>
              <a:spcAft>
                <a:spcPts val="600"/>
              </a:spcAft>
              <a:buSzPct val="100000"/>
              <a:buFontTx/>
              <a:buNone/>
              <a:defRPr/>
            </a:pPr>
            <a:r>
              <a:rPr lang="fr-BE" sz="2400" b="1" kern="1200" dirty="0" smtClean="0">
                <a:solidFill>
                  <a:srgbClr val="FFC000"/>
                </a:solidFill>
                <a:latin typeface="Calibri" panose="020F0502020204030204" pitchFamily="34" charset="0"/>
                <a:cs typeface="Arial" pitchFamily="34" charset="0"/>
              </a:rPr>
              <a:t>CS2 General </a:t>
            </a:r>
            <a:r>
              <a:rPr lang="fr-BE" sz="2400" b="1" kern="1200" dirty="0">
                <a:solidFill>
                  <a:srgbClr val="FFC000"/>
                </a:solidFill>
                <a:latin typeface="Calibri" panose="020F0502020204030204" pitchFamily="34" charset="0"/>
                <a:cs typeface="Arial" pitchFamily="34" charset="0"/>
              </a:rPr>
              <a:t>objectives</a:t>
            </a:r>
          </a:p>
          <a:p>
            <a:pPr marL="401637" algn="just" defTabSz="449263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SzPct val="100000"/>
              <a:defRPr/>
            </a:pPr>
            <a:r>
              <a:rPr lang="en-GB" sz="1800" kern="1200" dirty="0">
                <a:latin typeface="Calibri" panose="020F0502020204030204" pitchFamily="34" charset="0"/>
                <a:ea typeface="Verdana" pitchFamily="34" charset="0"/>
                <a:cs typeface="Verdana" pitchFamily="34" charset="0"/>
              </a:rPr>
              <a:t>Improve the environmental impact of European aeronautical technologies in order </a:t>
            </a:r>
            <a:r>
              <a:rPr lang="en-GB" sz="1800" kern="1200" dirty="0" smtClean="0">
                <a:latin typeface="Calibri" panose="020F0502020204030204" pitchFamily="34" charset="0"/>
                <a:ea typeface="Verdana" pitchFamily="34" charset="0"/>
                <a:cs typeface="Verdana" pitchFamily="34" charset="0"/>
              </a:rPr>
              <a:t>to: </a:t>
            </a:r>
            <a:endParaRPr lang="en-GB" sz="1800" kern="1200" dirty="0">
              <a:latin typeface="Calibri" panose="020F0502020204030204" pitchFamily="34" charset="0"/>
              <a:ea typeface="Verdana" pitchFamily="34" charset="0"/>
              <a:cs typeface="Verdana" pitchFamily="34" charset="0"/>
            </a:endParaRPr>
          </a:p>
          <a:p>
            <a:pPr marL="803274" lvl="1" algn="just" defTabSz="449263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SzPct val="100000"/>
              <a:buFont typeface="Wingdings" pitchFamily="2" charset="2"/>
              <a:buChar char="ü"/>
              <a:defRPr/>
            </a:pPr>
            <a:r>
              <a:rPr lang="en-GB" sz="1600" b="0" kern="1200" dirty="0">
                <a:latin typeface="Calibri" panose="020F0502020204030204" pitchFamily="34" charset="0"/>
                <a:ea typeface="Verdana" pitchFamily="34" charset="0"/>
                <a:cs typeface="Verdana" pitchFamily="34" charset="0"/>
              </a:rPr>
              <a:t>contribute to the achievement of Europe's 20/20/20 targets. </a:t>
            </a:r>
          </a:p>
          <a:p>
            <a:pPr marL="803274" lvl="1" algn="just" defTabSz="449263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SzPct val="100000"/>
              <a:buFont typeface="Wingdings" pitchFamily="2" charset="2"/>
              <a:buChar char="ü"/>
              <a:defRPr/>
            </a:pPr>
            <a:r>
              <a:rPr lang="en-GB" sz="1600" b="0" kern="1200" dirty="0">
                <a:latin typeface="Calibri" panose="020F0502020204030204" pitchFamily="34" charset="0"/>
                <a:ea typeface="Verdana" pitchFamily="34" charset="0"/>
                <a:cs typeface="Verdana" pitchFamily="34" charset="0"/>
              </a:rPr>
              <a:t>secure the future international competitiveness of the European aeronautical industry.</a:t>
            </a:r>
          </a:p>
          <a:p>
            <a:pPr marL="0" lvl="1" indent="0" algn="ctr" defTabSz="449263" eaLnBrk="1" hangingPunct="1">
              <a:spcAft>
                <a:spcPts val="600"/>
              </a:spcAft>
              <a:buSzPct val="100000"/>
              <a:buFontTx/>
              <a:buNone/>
              <a:defRPr/>
            </a:pPr>
            <a:r>
              <a:rPr lang="en-GB" sz="2400" b="1" kern="1200" dirty="0" smtClean="0">
                <a:solidFill>
                  <a:srgbClr val="FFC000"/>
                </a:solidFill>
                <a:latin typeface="Calibri" panose="020F0502020204030204" pitchFamily="34" charset="0"/>
                <a:cs typeface="Arial" pitchFamily="34" charset="0"/>
              </a:rPr>
              <a:t>Specific </a:t>
            </a:r>
            <a:r>
              <a:rPr lang="en-GB" sz="2400" b="1" kern="1200" dirty="0">
                <a:solidFill>
                  <a:srgbClr val="FFC000"/>
                </a:solidFill>
                <a:latin typeface="Calibri" panose="020F0502020204030204" pitchFamily="34" charset="0"/>
                <a:cs typeface="Arial" pitchFamily="34" charset="0"/>
              </a:rPr>
              <a:t>objectives</a:t>
            </a:r>
          </a:p>
          <a:p>
            <a:pPr algn="just" defTabSz="449263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SzPct val="100000"/>
              <a:defRPr/>
            </a:pPr>
            <a:r>
              <a:rPr lang="en-GB" sz="1800" kern="1200" dirty="0">
                <a:latin typeface="Calibri" panose="020F0502020204030204" pitchFamily="34" charset="0"/>
                <a:ea typeface="Verdana" pitchFamily="34" charset="0"/>
                <a:cs typeface="Verdana" pitchFamily="34" charset="0"/>
              </a:rPr>
              <a:t>Integrate, demonstrate and validate technologies capable of:</a:t>
            </a:r>
          </a:p>
          <a:p>
            <a:pPr marL="801687" lvl="1" indent="-342900" algn="just" defTabSz="449263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SzPct val="100000"/>
              <a:buFont typeface="Wingdings" pitchFamily="2" charset="2"/>
              <a:buChar char="ü"/>
              <a:defRPr/>
            </a:pPr>
            <a:r>
              <a:rPr lang="en-GB" sz="1600" b="0" kern="1200" dirty="0">
                <a:latin typeface="Calibri" panose="020F0502020204030204" pitchFamily="34" charset="0"/>
                <a:ea typeface="Verdana" pitchFamily="34" charset="0"/>
                <a:cs typeface="Verdana" pitchFamily="34" charset="0"/>
              </a:rPr>
              <a:t>increasing aircraft fuel efficiency thus reducing CO2 emissions by </a:t>
            </a:r>
            <a:r>
              <a:rPr lang="et-EE" sz="1600" b="0" kern="1200" dirty="0">
                <a:latin typeface="Calibri" panose="020F0502020204030204" pitchFamily="34" charset="0"/>
                <a:ea typeface="Verdana" pitchFamily="34" charset="0"/>
                <a:cs typeface="Verdana" pitchFamily="34" charset="0"/>
              </a:rPr>
              <a:t>30</a:t>
            </a:r>
            <a:r>
              <a:rPr lang="en-GB" sz="1600" b="0" kern="1200" dirty="0">
                <a:latin typeface="Calibri" panose="020F0502020204030204" pitchFamily="34" charset="0"/>
                <a:ea typeface="Verdana" pitchFamily="34" charset="0"/>
                <a:cs typeface="Verdana" pitchFamily="34" charset="0"/>
              </a:rPr>
              <a:t>%</a:t>
            </a:r>
            <a:r>
              <a:rPr lang="en-US" sz="1600" b="0" kern="1200" dirty="0" smtClean="0">
                <a:latin typeface="Calibri" panose="020F0502020204030204" pitchFamily="34" charset="0"/>
                <a:ea typeface="Verdana" pitchFamily="34" charset="0"/>
                <a:cs typeface="Verdana" pitchFamily="34" charset="0"/>
              </a:rPr>
              <a:t>.</a:t>
            </a:r>
            <a:endParaRPr lang="fr-BE" sz="1600" b="0" kern="1200" dirty="0" smtClean="0">
              <a:latin typeface="Calibri" panose="020F0502020204030204" pitchFamily="34" charset="0"/>
              <a:ea typeface="Verdana" pitchFamily="34" charset="0"/>
              <a:cs typeface="Verdana" pitchFamily="34" charset="0"/>
            </a:endParaRPr>
          </a:p>
          <a:p>
            <a:pPr marL="801687" lvl="1" indent="-342900" algn="just" defTabSz="449263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SzPct val="100000"/>
              <a:buFont typeface="Wingdings" pitchFamily="2" charset="2"/>
              <a:buChar char="ü"/>
              <a:defRPr/>
            </a:pPr>
            <a:r>
              <a:rPr lang="en-GB" sz="1600" b="0" kern="1200" dirty="0" smtClean="0">
                <a:latin typeface="Calibri" panose="020F0502020204030204" pitchFamily="34" charset="0"/>
                <a:ea typeface="Verdana" pitchFamily="34" charset="0"/>
                <a:cs typeface="Verdana" pitchFamily="34" charset="0"/>
              </a:rPr>
              <a:t>reducing aircraft NOx and noise emissions </a:t>
            </a:r>
            <a:r>
              <a:rPr lang="fr-BE" sz="1600" b="0" kern="1200" dirty="0" smtClean="0">
                <a:latin typeface="Calibri" panose="020F0502020204030204" pitchFamily="34" charset="0"/>
                <a:ea typeface="Verdana" pitchFamily="34" charset="0"/>
                <a:cs typeface="Verdana" pitchFamily="34" charset="0"/>
              </a:rPr>
              <a:t>by 20 to 30 %</a:t>
            </a:r>
            <a:r>
              <a:rPr lang="en-US" sz="1600" b="0" kern="1200" dirty="0" smtClean="0">
                <a:latin typeface="Calibri" panose="020F0502020204030204" pitchFamily="34" charset="0"/>
                <a:ea typeface="Verdana" pitchFamily="34" charset="0"/>
                <a:cs typeface="Verdana" pitchFamily="34" charset="0"/>
              </a:rPr>
              <a:t>.</a:t>
            </a:r>
            <a:r>
              <a:rPr lang="en-GB" sz="1600" i="1" kern="1200" dirty="0" smtClean="0">
                <a:latin typeface="Calibri" panose="020F0502020204030204" pitchFamily="34" charset="0"/>
                <a:ea typeface="Verdana" pitchFamily="34" charset="0"/>
                <a:cs typeface="Verdana" pitchFamily="34" charset="0"/>
              </a:rPr>
              <a:t>       </a:t>
            </a:r>
            <a:r>
              <a:rPr lang="en-GB" sz="1700" i="1" kern="1200" dirty="0" smtClean="0">
                <a:latin typeface="Calibri" panose="020F0502020204030204" pitchFamily="34" charset="0"/>
                <a:ea typeface="Verdana" pitchFamily="34" charset="0"/>
                <a:cs typeface="Verdana" pitchFamily="34" charset="0"/>
              </a:rPr>
              <a:t>                                                                                                </a:t>
            </a:r>
          </a:p>
          <a:p>
            <a:pPr marL="458787" lvl="1" indent="0" algn="ctr" defTabSz="449263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SzPct val="100000"/>
              <a:buFontTx/>
              <a:buNone/>
              <a:defRPr/>
            </a:pPr>
            <a:r>
              <a:rPr lang="en-GB" sz="1200" b="0" i="1" kern="1200" dirty="0" smtClean="0">
                <a:latin typeface="Calibri" panose="020F0502020204030204" pitchFamily="34" charset="0"/>
                <a:ea typeface="Verdana" pitchFamily="34" charset="0"/>
                <a:cs typeface="Verdana" pitchFamily="34" charset="0"/>
              </a:rPr>
              <a:t>Targets compared to “state-of-the-art” </a:t>
            </a:r>
            <a:r>
              <a:rPr lang="en-US" sz="1200" b="0" i="1" kern="1200" dirty="0" smtClean="0">
                <a:latin typeface="Calibri" panose="020F0502020204030204" pitchFamily="34" charset="0"/>
                <a:ea typeface="Verdana" pitchFamily="34" charset="0"/>
                <a:cs typeface="Verdana" pitchFamily="34" charset="0"/>
              </a:rPr>
              <a:t>aircraft entering into service as from 2014.</a:t>
            </a:r>
            <a:endParaRPr lang="et-EE" sz="1200" b="0" i="1" kern="1200" dirty="0" smtClean="0">
              <a:latin typeface="Calibri" panose="020F0502020204030204" pitchFamily="34" charset="0"/>
              <a:ea typeface="Verdana" pitchFamily="34" charset="0"/>
              <a:cs typeface="Verdana" pitchFamily="34" charset="0"/>
            </a:endParaRPr>
          </a:p>
          <a:p>
            <a:pPr>
              <a:defRPr/>
            </a:pPr>
            <a:endParaRPr lang="en-GB" dirty="0"/>
          </a:p>
        </p:txBody>
      </p:sp>
      <p:sp>
        <p:nvSpPr>
          <p:cNvPr id="19459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320F1AAC-3F9A-4BE7-B94D-5BF8C6124E53}" type="slidenum">
              <a:rPr lang="en-GB" altLang="en-US" sz="1400" i="0" smtClean="0">
                <a:solidFill>
                  <a:schemeClr val="tx1"/>
                </a:solidFill>
                <a:latin typeface="Arial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GB" altLang="en-US" sz="1400" i="0" smtClean="0">
              <a:solidFill>
                <a:schemeClr val="tx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9175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395288" y="1268413"/>
            <a:ext cx="8229600" cy="647700"/>
          </a:xfrm>
        </p:spPr>
        <p:txBody>
          <a:bodyPr anchor="t"/>
          <a:lstStyle/>
          <a:p>
            <a:pPr algn="ctr"/>
            <a:r>
              <a:rPr lang="fr-BE" altLang="en-US" sz="2800" dirty="0" smtClean="0">
                <a:solidFill>
                  <a:srgbClr val="FF6600"/>
                </a:solidFill>
                <a:latin typeface="Calibri" panose="020F0502020204030204" pitchFamily="34" charset="0"/>
              </a:rPr>
              <a:t>CS2 at a </a:t>
            </a:r>
            <a:r>
              <a:rPr lang="fr-BE" altLang="en-US" sz="2800" dirty="0" err="1" smtClean="0">
                <a:solidFill>
                  <a:srgbClr val="FF6600"/>
                </a:solidFill>
                <a:latin typeface="Calibri" panose="020F0502020204030204" pitchFamily="34" charset="0"/>
              </a:rPr>
              <a:t>glance</a:t>
            </a:r>
            <a:endParaRPr lang="en-GB" altLang="en-US" sz="2800" dirty="0" smtClean="0">
              <a:solidFill>
                <a:srgbClr val="FF6600"/>
              </a:solidFill>
              <a:latin typeface="Calibri" panose="020F0502020204030204" pitchFamily="34" charset="0"/>
            </a:endParaRP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457200" y="1700213"/>
            <a:ext cx="8229600" cy="4824412"/>
          </a:xfrm>
        </p:spPr>
        <p:txBody>
          <a:bodyPr/>
          <a:lstStyle/>
          <a:p>
            <a:pPr algn="just">
              <a:buFontTx/>
              <a:buChar char="•"/>
            </a:pPr>
            <a:r>
              <a:rPr lang="fr-BE" altLang="en-US" sz="2400" dirty="0" smtClean="0">
                <a:latin typeface="Calibri" panose="020F0502020204030204" pitchFamily="34" charset="0"/>
              </a:rPr>
              <a:t>EU </a:t>
            </a:r>
            <a:r>
              <a:rPr lang="fr-BE" altLang="en-US" sz="2400" dirty="0" err="1" smtClean="0">
                <a:latin typeface="Calibri" panose="020F0502020204030204" pitchFamily="34" charset="0"/>
              </a:rPr>
              <a:t>funding</a:t>
            </a:r>
            <a:r>
              <a:rPr lang="fr-BE" altLang="en-US" sz="2400" dirty="0" smtClean="0">
                <a:latin typeface="Calibri" panose="020F0502020204030204" pitchFamily="34" charset="0"/>
              </a:rPr>
              <a:t> </a:t>
            </a:r>
            <a:r>
              <a:rPr lang="fr-BE" altLang="en-US" sz="2400" dirty="0" err="1" smtClean="0">
                <a:latin typeface="Calibri" panose="020F0502020204030204" pitchFamily="34" charset="0"/>
              </a:rPr>
              <a:t>from</a:t>
            </a:r>
            <a:r>
              <a:rPr lang="fr-BE" altLang="en-US" sz="2400" dirty="0" smtClean="0">
                <a:latin typeface="Calibri" panose="020F0502020204030204" pitchFamily="34" charset="0"/>
              </a:rPr>
              <a:t> H2020: €1755 M</a:t>
            </a:r>
          </a:p>
          <a:p>
            <a:pPr algn="just">
              <a:buFontTx/>
              <a:buChar char="•"/>
            </a:pPr>
            <a:r>
              <a:rPr lang="fr-BE" altLang="en-US" sz="2400" dirty="0" smtClean="0">
                <a:latin typeface="Calibri" panose="020F0502020204030204" pitchFamily="34" charset="0"/>
              </a:rPr>
              <a:t>Duration of the initiative: up to 2024</a:t>
            </a:r>
          </a:p>
          <a:p>
            <a:pPr algn="just">
              <a:buFontTx/>
              <a:buChar char="•"/>
            </a:pPr>
            <a:r>
              <a:rPr lang="fr-BE" altLang="en-US" sz="2400" dirty="0" smtClean="0">
                <a:latin typeface="Calibri" panose="020F0502020204030204" pitchFamily="34" charset="0"/>
              </a:rPr>
              <a:t>Calls publication: in </a:t>
            </a:r>
            <a:r>
              <a:rPr lang="fr-BE" altLang="en-US" sz="2400" dirty="0" err="1" smtClean="0">
                <a:latin typeface="Calibri" panose="020F0502020204030204" pitchFamily="34" charset="0"/>
              </a:rPr>
              <a:t>general</a:t>
            </a:r>
            <a:r>
              <a:rPr lang="fr-BE" altLang="en-US" sz="2400" dirty="0" smtClean="0">
                <a:latin typeface="Calibri" panose="020F0502020204030204" pitchFamily="34" charset="0"/>
              </a:rPr>
              <a:t> </a:t>
            </a:r>
            <a:r>
              <a:rPr lang="fr-BE" altLang="en-US" sz="2400" dirty="0" err="1" smtClean="0">
                <a:latin typeface="Calibri" panose="020F0502020204030204" pitchFamily="34" charset="0"/>
              </a:rPr>
              <a:t>several</a:t>
            </a:r>
            <a:r>
              <a:rPr lang="fr-BE" altLang="en-US" sz="2400" dirty="0" smtClean="0">
                <a:latin typeface="Calibri" panose="020F0502020204030204" pitchFamily="34" charset="0"/>
              </a:rPr>
              <a:t>/</a:t>
            </a:r>
            <a:r>
              <a:rPr lang="fr-BE" altLang="en-US" sz="2400" dirty="0" err="1" smtClean="0">
                <a:latin typeface="Calibri" panose="020F0502020204030204" pitchFamily="34" charset="0"/>
              </a:rPr>
              <a:t>year</a:t>
            </a:r>
            <a:r>
              <a:rPr lang="fr-BE" altLang="en-US" sz="2400" dirty="0" smtClean="0">
                <a:latin typeface="Calibri" panose="020F0502020204030204" pitchFamily="34" charset="0"/>
              </a:rPr>
              <a:t> (30% of the total budget </a:t>
            </a:r>
            <a:r>
              <a:rPr lang="fr-BE" altLang="en-US" sz="2400" dirty="0" err="1" smtClean="0">
                <a:latin typeface="Calibri" panose="020F0502020204030204" pitchFamily="34" charset="0"/>
              </a:rPr>
              <a:t>allocated</a:t>
            </a:r>
            <a:r>
              <a:rPr lang="fr-BE" altLang="en-US" sz="2400" dirty="0" smtClean="0">
                <a:latin typeface="Calibri" panose="020F0502020204030204" pitchFamily="34" charset="0"/>
              </a:rPr>
              <a:t> to call for </a:t>
            </a:r>
            <a:r>
              <a:rPr lang="fr-BE" altLang="en-US" sz="2400" dirty="0" err="1" smtClean="0">
                <a:latin typeface="Calibri" panose="020F0502020204030204" pitchFamily="34" charset="0"/>
              </a:rPr>
              <a:t>partners</a:t>
            </a:r>
            <a:r>
              <a:rPr lang="fr-BE" altLang="en-US" sz="2400" dirty="0" smtClean="0">
                <a:latin typeface="Calibri" panose="020F0502020204030204" pitchFamily="34" charset="0"/>
              </a:rPr>
              <a:t>)</a:t>
            </a:r>
          </a:p>
          <a:p>
            <a:pPr algn="just">
              <a:buFontTx/>
              <a:buChar char="•"/>
            </a:pPr>
            <a:r>
              <a:rPr lang="fr-BE" altLang="en-US" sz="2400" dirty="0" smtClean="0">
                <a:latin typeface="Calibri" panose="020F0502020204030204" pitchFamily="34" charset="0"/>
              </a:rPr>
              <a:t>Evaluation: 1 </a:t>
            </a:r>
            <a:r>
              <a:rPr lang="fr-BE" altLang="en-US" sz="2400" dirty="0" err="1" smtClean="0">
                <a:latin typeface="Calibri" panose="020F0502020204030204" pitchFamily="34" charset="0"/>
              </a:rPr>
              <a:t>step</a:t>
            </a:r>
            <a:endParaRPr lang="fr-BE" altLang="en-US" sz="2400" dirty="0" smtClean="0">
              <a:latin typeface="Calibri" panose="020F0502020204030204" pitchFamily="34" charset="0"/>
            </a:endParaRPr>
          </a:p>
          <a:p>
            <a:pPr algn="just">
              <a:buFontTx/>
              <a:buChar char="•"/>
            </a:pPr>
            <a:r>
              <a:rPr lang="fr-BE" altLang="en-US" sz="2400" dirty="0" err="1" smtClean="0">
                <a:latin typeface="Calibri" panose="020F0502020204030204" pitchFamily="34" charset="0"/>
              </a:rPr>
              <a:t>Typology</a:t>
            </a:r>
            <a:r>
              <a:rPr lang="fr-BE" altLang="en-US" sz="2400" dirty="0" smtClean="0">
                <a:latin typeface="Calibri" panose="020F0502020204030204" pitchFamily="34" charset="0"/>
              </a:rPr>
              <a:t> of </a:t>
            </a:r>
            <a:r>
              <a:rPr lang="fr-BE" altLang="en-US" sz="2400" dirty="0" err="1" smtClean="0">
                <a:latin typeface="Calibri" panose="020F0502020204030204" pitchFamily="34" charset="0"/>
              </a:rPr>
              <a:t>projects</a:t>
            </a:r>
            <a:r>
              <a:rPr lang="fr-BE" altLang="en-US" sz="2400" dirty="0" smtClean="0">
                <a:latin typeface="Calibri" panose="020F0502020204030204" pitchFamily="34" charset="0"/>
              </a:rPr>
              <a:t>: </a:t>
            </a:r>
            <a:r>
              <a:rPr lang="fr-BE" altLang="en-US" sz="2400" dirty="0" err="1" smtClean="0">
                <a:latin typeface="Calibri" panose="020F0502020204030204" pitchFamily="34" charset="0"/>
              </a:rPr>
              <a:t>rather</a:t>
            </a:r>
            <a:r>
              <a:rPr lang="fr-BE" altLang="en-US" sz="2400" dirty="0" smtClean="0">
                <a:latin typeface="Calibri" panose="020F0502020204030204" pitchFamily="34" charset="0"/>
              </a:rPr>
              <a:t> </a:t>
            </a:r>
            <a:r>
              <a:rPr lang="fr-BE" altLang="en-US" sz="2400" dirty="0" err="1" smtClean="0">
                <a:latin typeface="Calibri" panose="020F0502020204030204" pitchFamily="34" charset="0"/>
              </a:rPr>
              <a:t>small</a:t>
            </a:r>
            <a:r>
              <a:rPr lang="fr-BE" altLang="en-US" sz="2400" dirty="0" smtClean="0">
                <a:latin typeface="Calibri" panose="020F0502020204030204" pitchFamily="34" charset="0"/>
              </a:rPr>
              <a:t>; topics are </a:t>
            </a:r>
            <a:r>
              <a:rPr lang="fr-BE" altLang="en-US" sz="2400" dirty="0" err="1" smtClean="0">
                <a:latin typeface="Calibri" panose="020F0502020204030204" pitchFamily="34" charset="0"/>
              </a:rPr>
              <a:t>precise</a:t>
            </a:r>
            <a:r>
              <a:rPr lang="fr-BE" altLang="en-US" sz="2400" dirty="0" smtClean="0">
                <a:latin typeface="Calibri" panose="020F0502020204030204" pitchFamily="34" charset="0"/>
              </a:rPr>
              <a:t> and </a:t>
            </a:r>
            <a:r>
              <a:rPr lang="fr-BE" altLang="en-US" sz="2400" dirty="0" err="1" smtClean="0">
                <a:latin typeface="Calibri" panose="020F0502020204030204" pitchFamily="34" charset="0"/>
              </a:rPr>
              <a:t>often</a:t>
            </a:r>
            <a:r>
              <a:rPr lang="fr-BE" altLang="en-US" sz="2400" dirty="0" smtClean="0">
                <a:latin typeface="Calibri" panose="020F0502020204030204" pitchFamily="34" charset="0"/>
              </a:rPr>
              <a:t> </a:t>
            </a:r>
            <a:r>
              <a:rPr lang="fr-BE" altLang="en-US" sz="2400" dirty="0" err="1" smtClean="0">
                <a:latin typeface="Calibri" panose="020F0502020204030204" pitchFamily="34" charset="0"/>
              </a:rPr>
              <a:t>demand</a:t>
            </a:r>
            <a:r>
              <a:rPr lang="fr-BE" altLang="en-US" sz="2400" dirty="0" smtClean="0">
                <a:latin typeface="Calibri" panose="020F0502020204030204" pitchFamily="34" charset="0"/>
              </a:rPr>
              <a:t> "</a:t>
            </a:r>
            <a:r>
              <a:rPr lang="fr-BE" altLang="en-US" sz="2400" dirty="0" err="1" smtClean="0">
                <a:latin typeface="Calibri" panose="020F0502020204030204" pitchFamily="34" charset="0"/>
              </a:rPr>
              <a:t>monobeneficiary</a:t>
            </a:r>
            <a:r>
              <a:rPr lang="fr-BE" altLang="en-US" sz="2400" dirty="0" smtClean="0">
                <a:latin typeface="Calibri" panose="020F0502020204030204" pitchFamily="34" charset="0"/>
              </a:rPr>
              <a:t>" </a:t>
            </a:r>
            <a:r>
              <a:rPr lang="fr-BE" altLang="en-US" sz="2400" dirty="0" err="1" smtClean="0">
                <a:latin typeface="Calibri" panose="020F0502020204030204" pitchFamily="34" charset="0"/>
              </a:rPr>
              <a:t>applicants</a:t>
            </a:r>
            <a:r>
              <a:rPr lang="fr-BE" altLang="en-US" sz="2400" dirty="0" smtClean="0">
                <a:latin typeface="Calibri" panose="020F0502020204030204" pitchFamily="34" charset="0"/>
              </a:rPr>
              <a:t>. </a:t>
            </a:r>
            <a:r>
              <a:rPr lang="fr-BE" altLang="en-US" sz="2400" dirty="0" err="1" smtClean="0">
                <a:latin typeface="Calibri" panose="020F0502020204030204" pitchFamily="34" charset="0"/>
              </a:rPr>
              <a:t>Technical</a:t>
            </a:r>
            <a:r>
              <a:rPr lang="fr-BE" altLang="en-US" sz="2400" dirty="0" smtClean="0">
                <a:latin typeface="Calibri" panose="020F0502020204030204" pitchFamily="34" charset="0"/>
              </a:rPr>
              <a:t> </a:t>
            </a:r>
            <a:r>
              <a:rPr lang="fr-BE" altLang="en-US" sz="2400" dirty="0" err="1" smtClean="0">
                <a:latin typeface="Calibri" panose="020F0502020204030204" pitchFamily="34" charset="0"/>
              </a:rPr>
              <a:t>procurement</a:t>
            </a:r>
            <a:r>
              <a:rPr lang="fr-BE" altLang="en-US" sz="2400" dirty="0" smtClean="0">
                <a:latin typeface="Calibri" panose="020F0502020204030204" pitchFamily="34" charset="0"/>
              </a:rPr>
              <a:t> </a:t>
            </a:r>
            <a:r>
              <a:rPr lang="fr-BE" altLang="en-US" sz="2400" dirty="0" err="1" smtClean="0">
                <a:latin typeface="Calibri" panose="020F0502020204030204" pitchFamily="34" charset="0"/>
              </a:rPr>
              <a:t>may</a:t>
            </a:r>
            <a:r>
              <a:rPr lang="fr-BE" altLang="en-US" sz="2400" dirty="0" smtClean="0">
                <a:latin typeface="Calibri" panose="020F0502020204030204" pitchFamily="34" charset="0"/>
              </a:rPr>
              <a:t> </a:t>
            </a:r>
            <a:r>
              <a:rPr lang="fr-BE" altLang="en-US" sz="2400" dirty="0" err="1" smtClean="0">
                <a:latin typeface="Calibri" panose="020F0502020204030204" pitchFamily="34" charset="0"/>
              </a:rPr>
              <a:t>be</a:t>
            </a:r>
            <a:r>
              <a:rPr lang="fr-BE" altLang="en-US" sz="2400" dirty="0" smtClean="0">
                <a:latin typeface="Calibri" panose="020F0502020204030204" pitchFamily="34" charset="0"/>
              </a:rPr>
              <a:t> </a:t>
            </a:r>
            <a:r>
              <a:rPr lang="fr-BE" altLang="en-US" sz="2400" dirty="0" err="1" smtClean="0">
                <a:latin typeface="Calibri" panose="020F0502020204030204" pitchFamily="34" charset="0"/>
              </a:rPr>
              <a:t>launched</a:t>
            </a:r>
            <a:r>
              <a:rPr lang="fr-BE" altLang="en-US" sz="2400" dirty="0" smtClean="0">
                <a:latin typeface="Calibri" panose="020F0502020204030204" pitchFamily="34" charset="0"/>
              </a:rPr>
              <a:t> for </a:t>
            </a:r>
            <a:r>
              <a:rPr lang="fr-BE" altLang="en-US" sz="2400" dirty="0" err="1" smtClean="0">
                <a:latin typeface="Calibri" panose="020F0502020204030204" pitchFamily="34" charset="0"/>
              </a:rPr>
              <a:t>limited</a:t>
            </a:r>
            <a:r>
              <a:rPr lang="fr-BE" altLang="en-US" sz="2400" dirty="0" smtClean="0">
                <a:latin typeface="Calibri" panose="020F0502020204030204" pitchFamily="34" charset="0"/>
              </a:rPr>
              <a:t> topics </a:t>
            </a:r>
          </a:p>
          <a:p>
            <a:pPr algn="just">
              <a:buFontTx/>
              <a:buChar char="•"/>
            </a:pPr>
            <a:r>
              <a:rPr lang="fr-BE" altLang="en-US" sz="2400" dirty="0" smtClean="0">
                <a:latin typeface="Calibri" panose="020F0502020204030204" pitchFamily="34" charset="0"/>
              </a:rPr>
              <a:t>16 large </a:t>
            </a:r>
            <a:r>
              <a:rPr lang="fr-BE" altLang="en-US" sz="2400" dirty="0" err="1" smtClean="0">
                <a:latin typeface="Calibri" panose="020F0502020204030204" pitchFamily="34" charset="0"/>
              </a:rPr>
              <a:t>companies</a:t>
            </a:r>
            <a:r>
              <a:rPr lang="fr-BE" altLang="en-US" sz="2400" dirty="0" smtClean="0">
                <a:latin typeface="Calibri" panose="020F0502020204030204" pitchFamily="34" charset="0"/>
              </a:rPr>
              <a:t> are </a:t>
            </a:r>
            <a:r>
              <a:rPr lang="fr-BE" altLang="en-US" sz="2400" dirty="0" err="1" smtClean="0">
                <a:latin typeface="Calibri" panose="020F0502020204030204" pitchFamily="34" charset="0"/>
              </a:rPr>
              <a:t>members</a:t>
            </a:r>
            <a:r>
              <a:rPr lang="fr-BE" altLang="en-US" sz="2400" dirty="0" smtClean="0">
                <a:latin typeface="Calibri" panose="020F0502020204030204" pitchFamily="34" charset="0"/>
              </a:rPr>
              <a:t> of the JU. </a:t>
            </a:r>
            <a:r>
              <a:rPr lang="fr-BE" altLang="en-US" sz="2400" dirty="0" err="1" smtClean="0">
                <a:latin typeface="Calibri" panose="020F0502020204030204" pitchFamily="34" charset="0"/>
              </a:rPr>
              <a:t>Core</a:t>
            </a:r>
            <a:r>
              <a:rPr lang="fr-BE" altLang="en-US" sz="2400" dirty="0" smtClean="0">
                <a:latin typeface="Calibri" panose="020F0502020204030204" pitchFamily="34" charset="0"/>
              </a:rPr>
              <a:t> </a:t>
            </a:r>
            <a:r>
              <a:rPr lang="fr-BE" altLang="en-US" sz="2400" dirty="0" err="1" smtClean="0">
                <a:latin typeface="Calibri" panose="020F0502020204030204" pitchFamily="34" charset="0"/>
              </a:rPr>
              <a:t>partners</a:t>
            </a:r>
            <a:r>
              <a:rPr lang="fr-BE" altLang="en-US" sz="2400" dirty="0" smtClean="0">
                <a:latin typeface="Calibri" panose="020F0502020204030204" pitchFamily="34" charset="0"/>
              </a:rPr>
              <a:t>, </a:t>
            </a:r>
            <a:r>
              <a:rPr lang="fr-BE" altLang="en-US" sz="2400" dirty="0" err="1" smtClean="0">
                <a:latin typeface="Calibri" panose="020F0502020204030204" pitchFamily="34" charset="0"/>
              </a:rPr>
              <a:t>will</a:t>
            </a:r>
            <a:r>
              <a:rPr lang="fr-BE" altLang="en-US" sz="2400" dirty="0" smtClean="0">
                <a:latin typeface="Calibri" panose="020F0502020204030204" pitchFamily="34" charset="0"/>
              </a:rPr>
              <a:t> </a:t>
            </a:r>
            <a:r>
              <a:rPr lang="fr-BE" altLang="en-US" sz="2400" dirty="0" err="1" smtClean="0">
                <a:latin typeface="Calibri" panose="020F0502020204030204" pitchFamily="34" charset="0"/>
              </a:rPr>
              <a:t>be</a:t>
            </a:r>
            <a:r>
              <a:rPr lang="fr-BE" altLang="en-US" sz="2400" dirty="0" smtClean="0">
                <a:latin typeface="Calibri" panose="020F0502020204030204" pitchFamily="34" charset="0"/>
              </a:rPr>
              <a:t> </a:t>
            </a:r>
            <a:r>
              <a:rPr lang="fr-BE" altLang="en-US" sz="2400" dirty="0" err="1" smtClean="0">
                <a:latin typeface="Calibri" panose="020F0502020204030204" pitchFamily="34" charset="0"/>
              </a:rPr>
              <a:t>funded</a:t>
            </a:r>
            <a:r>
              <a:rPr lang="fr-BE" altLang="en-US" sz="2400" dirty="0" smtClean="0">
                <a:latin typeface="Calibri" panose="020F0502020204030204" pitchFamily="34" charset="0"/>
              </a:rPr>
              <a:t> </a:t>
            </a:r>
            <a:r>
              <a:rPr lang="fr-BE" altLang="en-US" sz="2400" dirty="0" err="1" smtClean="0">
                <a:latin typeface="Calibri" panose="020F0502020204030204" pitchFamily="34" charset="0"/>
              </a:rPr>
              <a:t>with</a:t>
            </a:r>
            <a:r>
              <a:rPr lang="fr-BE" altLang="en-US" sz="2400" dirty="0" smtClean="0">
                <a:latin typeface="Calibri" panose="020F0502020204030204" pitchFamily="34" charset="0"/>
              </a:rPr>
              <a:t> a </a:t>
            </a:r>
            <a:r>
              <a:rPr lang="fr-BE" altLang="en-US" sz="2400" dirty="0" err="1" smtClean="0">
                <a:latin typeface="Calibri" panose="020F0502020204030204" pitchFamily="34" charset="0"/>
              </a:rPr>
              <a:t>further</a:t>
            </a:r>
            <a:r>
              <a:rPr lang="fr-BE" altLang="en-US" sz="2400" dirty="0" smtClean="0">
                <a:latin typeface="Calibri" panose="020F0502020204030204" pitchFamily="34" charset="0"/>
              </a:rPr>
              <a:t> 30% of budget </a:t>
            </a:r>
            <a:r>
              <a:rPr lang="fr-BE" altLang="en-US" sz="2400" dirty="0" err="1" smtClean="0">
                <a:latin typeface="Calibri" panose="020F0502020204030204" pitchFamily="34" charset="0"/>
              </a:rPr>
              <a:t>following</a:t>
            </a:r>
            <a:r>
              <a:rPr lang="fr-BE" altLang="en-US" sz="2400" dirty="0" smtClean="0">
                <a:latin typeface="Calibri" panose="020F0502020204030204" pitchFamily="34" charset="0"/>
              </a:rPr>
              <a:t> the </a:t>
            </a:r>
            <a:r>
              <a:rPr lang="fr-BE" altLang="en-US" sz="2400" dirty="0" err="1" smtClean="0">
                <a:latin typeface="Calibri" panose="020F0502020204030204" pitchFamily="34" charset="0"/>
              </a:rPr>
              <a:t>launching</a:t>
            </a:r>
            <a:r>
              <a:rPr lang="fr-BE" altLang="en-US" sz="2400" dirty="0" smtClean="0">
                <a:latin typeface="Calibri" panose="020F0502020204030204" pitchFamily="34" charset="0"/>
              </a:rPr>
              <a:t> of calls for </a:t>
            </a:r>
            <a:r>
              <a:rPr lang="fr-BE" altLang="en-US" sz="2400" dirty="0" err="1" smtClean="0">
                <a:latin typeface="Calibri" panose="020F0502020204030204" pitchFamily="34" charset="0"/>
              </a:rPr>
              <a:t>proposals</a:t>
            </a:r>
            <a:endParaRPr lang="fr-BE" altLang="en-US" sz="2400" dirty="0" smtClean="0">
              <a:latin typeface="Calibri" panose="020F0502020204030204" pitchFamily="34" charset="0"/>
            </a:endParaRPr>
          </a:p>
        </p:txBody>
      </p:sp>
      <p:sp>
        <p:nvSpPr>
          <p:cNvPr id="2048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B75D48A6-77AF-4C9E-B760-6FF870609B72}" type="slidenum">
              <a:rPr lang="en-GB" altLang="en-US" sz="1000" i="0" smtClean="0">
                <a:solidFill>
                  <a:schemeClr val="tx1"/>
                </a:solidFill>
                <a:latin typeface="Arial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n-GB" altLang="en-US" sz="1000" i="0" smtClean="0">
              <a:solidFill>
                <a:schemeClr val="tx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539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395288" y="1268413"/>
            <a:ext cx="8229600" cy="865187"/>
          </a:xfrm>
        </p:spPr>
        <p:txBody>
          <a:bodyPr anchor="t"/>
          <a:lstStyle/>
          <a:p>
            <a:pPr algn="ctr"/>
            <a:r>
              <a:rPr lang="fr-BE" altLang="en-US" sz="2800" dirty="0" smtClean="0">
                <a:solidFill>
                  <a:srgbClr val="FF6600"/>
                </a:solidFill>
                <a:latin typeface="Calibri" panose="020F0502020204030204" pitchFamily="34" charset="0"/>
              </a:rPr>
              <a:t>Clean </a:t>
            </a:r>
            <a:r>
              <a:rPr lang="fr-BE" altLang="en-US" sz="2800" dirty="0" err="1" smtClean="0">
                <a:solidFill>
                  <a:srgbClr val="FF6600"/>
                </a:solidFill>
                <a:latin typeface="Calibri" panose="020F0502020204030204" pitchFamily="34" charset="0"/>
              </a:rPr>
              <a:t>Sky</a:t>
            </a:r>
            <a:r>
              <a:rPr lang="fr-BE" altLang="en-US" sz="2800" dirty="0" smtClean="0">
                <a:solidFill>
                  <a:srgbClr val="FF6600"/>
                </a:solidFill>
                <a:latin typeface="Calibri" panose="020F0502020204030204" pitchFamily="34" charset="0"/>
              </a:rPr>
              <a:t> &amp; </a:t>
            </a:r>
            <a:r>
              <a:rPr lang="fr-BE" altLang="en-US" sz="2800" dirty="0" err="1" smtClean="0">
                <a:solidFill>
                  <a:srgbClr val="FF6600"/>
                </a:solidFill>
                <a:latin typeface="Calibri" panose="020F0502020204030204" pitchFamily="34" charset="0"/>
              </a:rPr>
              <a:t>SMEs</a:t>
            </a:r>
            <a:r>
              <a:rPr lang="fr-BE" altLang="en-US" sz="2800" dirty="0" smtClean="0">
                <a:solidFill>
                  <a:srgbClr val="FF6600"/>
                </a:solidFill>
                <a:latin typeface="Calibri" panose="020F0502020204030204" pitchFamily="34" charset="0"/>
              </a:rPr>
              <a:t> </a:t>
            </a:r>
            <a:br>
              <a:rPr lang="fr-BE" altLang="en-US" sz="2800" dirty="0" smtClean="0">
                <a:solidFill>
                  <a:srgbClr val="FF6600"/>
                </a:solidFill>
                <a:latin typeface="Calibri" panose="020F0502020204030204" pitchFamily="34" charset="0"/>
              </a:rPr>
            </a:br>
            <a:r>
              <a:rPr lang="fr-BE" altLang="en-US" sz="1800" dirty="0" smtClean="0">
                <a:solidFill>
                  <a:srgbClr val="FF6600"/>
                </a:solidFill>
                <a:latin typeface="Calibri" panose="020F0502020204030204" pitchFamily="34" charset="0"/>
              </a:rPr>
              <a:t>(FP7 &amp; H2020 calls)</a:t>
            </a:r>
            <a:endParaRPr lang="en-GB" altLang="en-US" sz="1800" dirty="0" smtClean="0">
              <a:solidFill>
                <a:srgbClr val="FF6600"/>
              </a:solidFill>
              <a:latin typeface="Calibri" panose="020F0502020204030204" pitchFamily="34" charset="0"/>
            </a:endParaRPr>
          </a:p>
        </p:txBody>
      </p:sp>
      <p:sp>
        <p:nvSpPr>
          <p:cNvPr id="2150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E5C50E9B-07B7-4089-8725-CC814FA13352}" type="slidenum">
              <a:rPr lang="en-GB" altLang="en-US" sz="1000" i="0" smtClean="0">
                <a:solidFill>
                  <a:schemeClr val="tx1"/>
                </a:solidFill>
                <a:latin typeface="Arial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n-GB" altLang="en-US" sz="1000" i="0" smtClean="0">
              <a:solidFill>
                <a:schemeClr val="tx1"/>
              </a:solidFill>
              <a:latin typeface="Arial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475656" y="2132856"/>
          <a:ext cx="6336704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1509" name="Picture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5521325"/>
            <a:ext cx="5754687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10" name="AutoShape 3"/>
          <p:cNvSpPr>
            <a:spLocks noChangeAspect="1" noChangeArrowheads="1"/>
          </p:cNvSpPr>
          <p:nvPr/>
        </p:nvSpPr>
        <p:spPr bwMode="auto">
          <a:xfrm>
            <a:off x="900113" y="5516563"/>
            <a:ext cx="7704137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204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9750" y="1341438"/>
            <a:ext cx="8351838" cy="16002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58775" indent="-358775" algn="ctr">
              <a:buFont typeface="Arial" pitchFamily="34" charset="0"/>
              <a:buNone/>
              <a:defRPr/>
            </a:pPr>
            <a:r>
              <a:rPr lang="en-GB" sz="2800" dirty="0">
                <a:solidFill>
                  <a:srgbClr val="0F5494"/>
                </a:solidFill>
                <a:latin typeface="EC Square Sans Pro" panose="020B0506040000020004" pitchFamily="34" charset="0"/>
                <a:ea typeface="+mj-ea"/>
                <a:cs typeface="+mj-cs"/>
              </a:rPr>
              <a:t>JTI JUs BUDGET  </a:t>
            </a:r>
          </a:p>
          <a:p>
            <a:pPr algn="ctr">
              <a:buFont typeface="Arial" pitchFamily="34" charset="0"/>
              <a:buNone/>
              <a:defRPr/>
            </a:pPr>
            <a:r>
              <a:rPr lang="en-GB" sz="2000" dirty="0">
                <a:solidFill>
                  <a:srgbClr val="0F5494"/>
                </a:solidFill>
                <a:latin typeface="EC Square Sans Pro" panose="020B0506040000020004" pitchFamily="34" charset="0"/>
                <a:ea typeface="Verdana" pitchFamily="34" charset="0"/>
                <a:cs typeface="Verdana" pitchFamily="34" charset="0"/>
              </a:rPr>
              <a:t>(million € for 2014-2020)</a:t>
            </a:r>
          </a:p>
          <a:p>
            <a:pPr algn="ctr">
              <a:buFont typeface="Arial" pitchFamily="34" charset="0"/>
              <a:buNone/>
              <a:defRPr/>
            </a:pPr>
            <a:endParaRPr lang="en-GB" sz="2000" dirty="0">
              <a:solidFill>
                <a:srgbClr val="0070C0"/>
              </a:solidFill>
              <a:ea typeface="Verdana" pitchFamily="34" charset="0"/>
              <a:cs typeface="Verdana" pitchFamily="34" charset="0"/>
            </a:endParaRPr>
          </a:p>
          <a:p>
            <a:pPr marL="779463" lvl="1" indent="-322263" algn="ctr">
              <a:lnSpc>
                <a:spcPct val="90000"/>
              </a:lnSpc>
              <a:spcBef>
                <a:spcPct val="60000"/>
              </a:spcBef>
              <a:defRPr/>
            </a:pPr>
            <a:r>
              <a:rPr lang="en-GB" sz="2000" kern="0" dirty="0">
                <a:cs typeface="Arial" pitchFamily="34" charset="0"/>
              </a:rPr>
              <a:t>						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11188" y="2349500"/>
          <a:ext cx="8208961" cy="4021139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3886742"/>
                <a:gridCol w="2161914"/>
                <a:gridCol w="2160305"/>
              </a:tblGrid>
              <a:tr h="640106">
                <a:tc>
                  <a:txBody>
                    <a:bodyPr/>
                    <a:lstStyle/>
                    <a:p>
                      <a:pPr marL="0" marR="0" lvl="0" indent="0" algn="l" defTabSz="8001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F5494"/>
                          </a:solidFill>
                          <a:effectLst/>
                          <a:latin typeface="EC Square Sans Pro" panose="020B0506040000020004" pitchFamily="34" charset="0"/>
                        </a:rPr>
                        <a:t>Public Private Partnerships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F5494"/>
                        </a:solidFill>
                        <a:effectLst/>
                        <a:latin typeface="EC Square Sans Pro" panose="020B0506040000020004" pitchFamily="34" charset="0"/>
                        <a:cs typeface="Arial" pitchFamily="34" charset="0"/>
                      </a:endParaRPr>
                    </a:p>
                  </a:txBody>
                  <a:tcPr marL="91438" marR="91438" marT="45743" marB="4574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001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F5494"/>
                          </a:solidFill>
                          <a:effectLst/>
                          <a:latin typeface="EC Square Sans Pro" panose="020B0506040000020004" pitchFamily="34" charset="0"/>
                        </a:rPr>
                        <a:t>EU (H2020)</a:t>
                      </a:r>
                    </a:p>
                  </a:txBody>
                  <a:tcPr marL="91438" marR="91438" marT="45743" marB="4574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001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F5494"/>
                          </a:solidFill>
                          <a:effectLst/>
                          <a:latin typeface="EC Square Sans Pro" panose="020B0506040000020004" pitchFamily="34" charset="0"/>
                        </a:rPr>
                        <a:t>Private Partners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F5494"/>
                        </a:solidFill>
                        <a:effectLst/>
                        <a:latin typeface="EC Square Sans Pro" panose="020B0506040000020004" pitchFamily="34" charset="0"/>
                        <a:cs typeface="Arial" pitchFamily="34" charset="0"/>
                      </a:endParaRPr>
                    </a:p>
                  </a:txBody>
                  <a:tcPr marL="91438" marR="91438" marT="45743" marB="45743" anchor="ctr" horzOverflow="overflow"/>
                </a:tc>
              </a:tr>
              <a:tr h="518206">
                <a:tc>
                  <a:txBody>
                    <a:bodyPr/>
                    <a:lstStyle/>
                    <a:p>
                      <a:pPr marL="0" marR="0" lvl="0" indent="0" algn="l" defTabSz="8001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F5494"/>
                          </a:solidFill>
                          <a:effectLst/>
                          <a:latin typeface="EC Square Sans Pro" panose="020B0506040000020004" pitchFamily="34" charset="0"/>
                        </a:rPr>
                        <a:t>Innovative Medicines Initiative 2 (IMI2)</a:t>
                      </a:r>
                      <a:endParaRPr kumimoji="0" 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F5494"/>
                        </a:solidFill>
                        <a:effectLst/>
                        <a:latin typeface="EC Square Sans Pro" panose="020B0506040000020004" pitchFamily="34" charset="0"/>
                        <a:cs typeface="Arial" pitchFamily="34" charset="0"/>
                      </a:endParaRPr>
                    </a:p>
                  </a:txBody>
                  <a:tcPr marL="91438" marR="91438" marT="45743" marB="45743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001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F5494"/>
                          </a:solidFill>
                          <a:effectLst/>
                          <a:latin typeface="EC Square Sans Pro" panose="020B0506040000020004" pitchFamily="34" charset="0"/>
                        </a:rPr>
                        <a:t>  1 638</a:t>
                      </a:r>
                      <a:endParaRPr kumimoji="0" 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F5494"/>
                        </a:solidFill>
                        <a:effectLst/>
                        <a:latin typeface="EC Square Sans Pro" panose="020B0506040000020004" pitchFamily="34" charset="0"/>
                        <a:cs typeface="Arial" pitchFamily="34" charset="0"/>
                      </a:endParaRPr>
                    </a:p>
                  </a:txBody>
                  <a:tcPr marL="91438" marR="91438" marT="45743" marB="45743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F5494"/>
                          </a:solidFill>
                          <a:effectLst/>
                          <a:latin typeface="EC Square Sans Pro" panose="020B0506040000020004" pitchFamily="34" charset="0"/>
                        </a:rPr>
                        <a:t>  1 425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F5494"/>
                        </a:solidFill>
                        <a:effectLst/>
                        <a:latin typeface="EC Square Sans Pro" panose="020B0506040000020004" pitchFamily="34" charset="0"/>
                        <a:cs typeface="Arial" pitchFamily="34" charset="0"/>
                      </a:endParaRPr>
                    </a:p>
                  </a:txBody>
                  <a:tcPr marL="91438" marR="91438" marT="45743" marB="45743" horzOverflow="overflow">
                    <a:noFill/>
                  </a:tcPr>
                </a:tc>
              </a:tr>
              <a:tr h="414967">
                <a:tc>
                  <a:txBody>
                    <a:bodyPr/>
                    <a:lstStyle/>
                    <a:p>
                      <a:pPr marL="0" marR="0" lvl="0" indent="0" algn="l" defTabSz="8001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F5494"/>
                          </a:solidFill>
                          <a:effectLst/>
                          <a:latin typeface="EC Square Sans Pro" panose="020B0506040000020004" pitchFamily="34" charset="0"/>
                        </a:rPr>
                        <a:t>Fuel Cells and Hydrogen 2 (FCH2)</a:t>
                      </a:r>
                      <a:endParaRPr kumimoji="0" 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F5494"/>
                        </a:solidFill>
                        <a:effectLst/>
                        <a:latin typeface="EC Square Sans Pro" panose="020B0506040000020004" pitchFamily="34" charset="0"/>
                        <a:cs typeface="Arial" pitchFamily="34" charset="0"/>
                      </a:endParaRPr>
                    </a:p>
                  </a:txBody>
                  <a:tcPr marL="91438" marR="91438" marT="45743" marB="45743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F5494"/>
                          </a:solidFill>
                          <a:effectLst/>
                          <a:latin typeface="EC Square Sans Pro" panose="020B0506040000020004" pitchFamily="34" charset="0"/>
                        </a:rPr>
                        <a:t>  665</a:t>
                      </a:r>
                      <a:endParaRPr kumimoji="0" 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F5494"/>
                        </a:solidFill>
                        <a:effectLst/>
                        <a:latin typeface="EC Square Sans Pro" panose="020B0506040000020004" pitchFamily="34" charset="0"/>
                        <a:cs typeface="Arial" pitchFamily="34" charset="0"/>
                      </a:endParaRPr>
                    </a:p>
                  </a:txBody>
                  <a:tcPr marL="91438" marR="91438" marT="45743" marB="45743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F5494"/>
                          </a:solidFill>
                          <a:effectLst/>
                          <a:latin typeface="EC Square Sans Pro" panose="020B0506040000020004" pitchFamily="34" charset="0"/>
                        </a:rPr>
                        <a:t> </a:t>
                      </a:r>
                      <a:r>
                        <a:rPr kumimoji="0" lang="en-GB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F5494"/>
                          </a:solidFill>
                          <a:effectLst/>
                          <a:latin typeface="EC Square Sans Pro" panose="020B0506040000020004" pitchFamily="34" charset="0"/>
                          <a:sym typeface="Symbol"/>
                        </a:rPr>
                        <a:t>380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F5494"/>
                        </a:solidFill>
                        <a:effectLst/>
                        <a:latin typeface="EC Square Sans Pro" panose="020B0506040000020004" pitchFamily="34" charset="0"/>
                        <a:cs typeface="Arial" pitchFamily="34" charset="0"/>
                      </a:endParaRPr>
                    </a:p>
                  </a:txBody>
                  <a:tcPr marL="91438" marR="91438" marT="45743" marB="45743" horzOverflow="overflow">
                    <a:noFill/>
                  </a:tcPr>
                </a:tc>
              </a:tr>
              <a:tr h="444394">
                <a:tc>
                  <a:txBody>
                    <a:bodyPr/>
                    <a:lstStyle/>
                    <a:p>
                      <a:pPr marL="0" marR="0" lvl="0" indent="0" algn="l" defTabSz="8001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EC Square Sans Pro" panose="020B0506040000020004" pitchFamily="34" charset="0"/>
                        </a:rPr>
                        <a:t>Clean Sky 2 (CS2)</a:t>
                      </a:r>
                      <a:endParaRPr kumimoji="0" 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EC Square Sans Pro" panose="020B0506040000020004" pitchFamily="34" charset="0"/>
                        <a:cs typeface="Arial" pitchFamily="34" charset="0"/>
                      </a:endParaRPr>
                    </a:p>
                  </a:txBody>
                  <a:tcPr marL="91438" marR="91438" marT="45743" marB="45743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001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F5494"/>
                          </a:solidFill>
                          <a:effectLst/>
                          <a:latin typeface="EC Square Sans Pro" panose="020B0506040000020004" pitchFamily="34" charset="0"/>
                        </a:rPr>
                        <a:t>  </a:t>
                      </a:r>
                      <a:r>
                        <a:rPr kumimoji="0" lang="en-GB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EC Square Sans Pro" panose="020B0506040000020004" pitchFamily="34" charset="0"/>
                        </a:rPr>
                        <a:t>1 755</a:t>
                      </a:r>
                      <a:endParaRPr kumimoji="0" 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EC Square Sans Pro" panose="020B0506040000020004" pitchFamily="34" charset="0"/>
                        <a:cs typeface="Arial" pitchFamily="34" charset="0"/>
                      </a:endParaRPr>
                    </a:p>
                  </a:txBody>
                  <a:tcPr marL="91438" marR="91438" marT="45743" marB="45743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001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F5494"/>
                          </a:solidFill>
                          <a:effectLst/>
                          <a:latin typeface="EC Square Sans Pro" panose="020B0506040000020004" pitchFamily="34" charset="0"/>
                        </a:rPr>
                        <a:t> </a:t>
                      </a:r>
                      <a:r>
                        <a:rPr kumimoji="0" lang="en-GB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EC Square Sans Pro" panose="020B0506040000020004" pitchFamily="34" charset="0"/>
                        </a:rPr>
                        <a:t>2 194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EC Square Sans Pro" panose="020B0506040000020004" pitchFamily="34" charset="0"/>
                        <a:cs typeface="Arial" pitchFamily="34" charset="0"/>
                      </a:endParaRPr>
                    </a:p>
                  </a:txBody>
                  <a:tcPr marL="91438" marR="91438" marT="45743" marB="45743" horzOverflow="overflow">
                    <a:noFill/>
                  </a:tcPr>
                </a:tc>
              </a:tr>
              <a:tr h="586268">
                <a:tc>
                  <a:txBody>
                    <a:bodyPr/>
                    <a:lstStyle/>
                    <a:p>
                      <a:pPr marL="0" marR="0" lvl="0" indent="0" algn="l" defTabSz="8001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F5494"/>
                          </a:solidFill>
                          <a:effectLst/>
                          <a:latin typeface="EC Square Sans Pro" panose="020B0506040000020004" pitchFamily="34" charset="0"/>
                        </a:rPr>
                        <a:t>Electronic component and systems (ECSEL)</a:t>
                      </a:r>
                      <a:endParaRPr kumimoji="0" 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F5494"/>
                        </a:solidFill>
                        <a:effectLst/>
                        <a:latin typeface="EC Square Sans Pro" panose="020B0506040000020004" pitchFamily="34" charset="0"/>
                        <a:cs typeface="Arial" pitchFamily="34" charset="0"/>
                      </a:endParaRPr>
                    </a:p>
                  </a:txBody>
                  <a:tcPr marL="91438" marR="91438" marT="45743" marB="45743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F5494"/>
                          </a:solidFill>
                          <a:effectLst/>
                          <a:latin typeface="EC Square Sans Pro" panose="020B0506040000020004" pitchFamily="34" charset="0"/>
                        </a:rPr>
                        <a:t>  1 185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F5494"/>
                          </a:solidFill>
                          <a:effectLst/>
                          <a:latin typeface="EC Square Sans Pro" panose="020B0506040000020004" pitchFamily="34" charset="0"/>
                        </a:rPr>
                        <a:t>(+ 1170 from  MSs)</a:t>
                      </a: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F5494"/>
                        </a:solidFill>
                        <a:effectLst/>
                        <a:latin typeface="EC Square Sans Pro" panose="020B0506040000020004" pitchFamily="34" charset="0"/>
                        <a:cs typeface="Arial" pitchFamily="34" charset="0"/>
                      </a:endParaRPr>
                    </a:p>
                  </a:txBody>
                  <a:tcPr marL="91438" marR="91438" marT="45743" marB="45743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001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F5494"/>
                          </a:solidFill>
                          <a:effectLst/>
                          <a:latin typeface="EC Square Sans Pro" panose="020B0506040000020004" pitchFamily="34" charset="0"/>
                        </a:rPr>
                        <a:t> 1 657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F5494"/>
                        </a:solidFill>
                        <a:effectLst/>
                        <a:latin typeface="EC Square Sans Pro" panose="020B0506040000020004" pitchFamily="34" charset="0"/>
                        <a:cs typeface="Arial" pitchFamily="34" charset="0"/>
                      </a:endParaRPr>
                    </a:p>
                  </a:txBody>
                  <a:tcPr marL="91438" marR="91438" marT="45743" marB="45743" horzOverflow="overflow">
                    <a:noFill/>
                  </a:tcPr>
                </a:tc>
              </a:tr>
              <a:tr h="481252">
                <a:tc>
                  <a:txBody>
                    <a:bodyPr/>
                    <a:lstStyle/>
                    <a:p>
                      <a:pPr marL="0" marR="0" lvl="0" indent="0" algn="l" defTabSz="8001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F5494"/>
                          </a:solidFill>
                          <a:effectLst/>
                          <a:latin typeface="EC Square Sans Pro" panose="020B0506040000020004" pitchFamily="34" charset="0"/>
                        </a:rPr>
                        <a:t>Bio-based Industries (BBI)</a:t>
                      </a:r>
                      <a:endParaRPr kumimoji="0" 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F5494"/>
                        </a:solidFill>
                        <a:effectLst/>
                        <a:latin typeface="EC Square Sans Pro" panose="020B0506040000020004" pitchFamily="34" charset="0"/>
                        <a:cs typeface="Arial" pitchFamily="34" charset="0"/>
                      </a:endParaRPr>
                    </a:p>
                  </a:txBody>
                  <a:tcPr marL="91438" marR="91438" marT="45743" marB="45743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001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F5494"/>
                          </a:solidFill>
                          <a:effectLst/>
                          <a:latin typeface="EC Square Sans Pro" panose="020B0506040000020004" pitchFamily="34" charset="0"/>
                        </a:rPr>
                        <a:t>  975</a:t>
                      </a:r>
                      <a:endParaRPr kumimoji="0" 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F5494"/>
                        </a:solidFill>
                        <a:effectLst/>
                        <a:latin typeface="EC Square Sans Pro" panose="020B0506040000020004" pitchFamily="34" charset="0"/>
                        <a:cs typeface="Arial" pitchFamily="34" charset="0"/>
                      </a:endParaRPr>
                    </a:p>
                  </a:txBody>
                  <a:tcPr marL="91438" marR="91438" marT="45743" marB="45743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F5494"/>
                          </a:solidFill>
                          <a:effectLst/>
                          <a:latin typeface="EC Square Sans Pro" panose="020B0506040000020004" pitchFamily="34" charset="0"/>
                        </a:rPr>
                        <a:t> 2 730 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F5494"/>
                        </a:solidFill>
                        <a:effectLst/>
                        <a:latin typeface="EC Square Sans Pro" panose="020B0506040000020004" pitchFamily="34" charset="0"/>
                        <a:cs typeface="Arial" pitchFamily="34" charset="0"/>
                      </a:endParaRPr>
                    </a:p>
                  </a:txBody>
                  <a:tcPr marL="91438" marR="91438" marT="45743" marB="45743" horzOverflow="overflow">
                    <a:noFill/>
                  </a:tcPr>
                </a:tc>
              </a:tr>
              <a:tr h="503971">
                <a:tc>
                  <a:txBody>
                    <a:bodyPr/>
                    <a:lstStyle/>
                    <a:p>
                      <a:pPr marL="0" marR="0" lvl="0" indent="0" algn="l" defTabSz="8001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F5494"/>
                          </a:solidFill>
                          <a:effectLst/>
                          <a:latin typeface="EC Square Sans Pro" panose="020B0506040000020004" pitchFamily="34" charset="0"/>
                        </a:rPr>
                        <a:t>Shift2Rail (S2R)</a:t>
                      </a:r>
                      <a:endParaRPr kumimoji="0" 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F5494"/>
                        </a:solidFill>
                        <a:effectLst/>
                        <a:latin typeface="EC Square Sans Pro" panose="020B0506040000020004" pitchFamily="34" charset="0"/>
                        <a:cs typeface="Arial" pitchFamily="34" charset="0"/>
                      </a:endParaRPr>
                    </a:p>
                  </a:txBody>
                  <a:tcPr marL="91438" marR="91438" marT="45743" marB="45743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001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F5494"/>
                          </a:solidFill>
                          <a:effectLst/>
                          <a:latin typeface="EC Square Sans Pro" panose="020B0506040000020004" pitchFamily="34" charset="0"/>
                        </a:rPr>
                        <a:t>  </a:t>
                      </a:r>
                      <a:r>
                        <a:rPr kumimoji="0" lang="fr-BE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F5494"/>
                          </a:solidFill>
                          <a:effectLst/>
                          <a:latin typeface="EC Square Sans Pro" panose="020B0506040000020004" pitchFamily="34" charset="0"/>
                        </a:rPr>
                        <a:t>450</a:t>
                      </a:r>
                      <a:endParaRPr kumimoji="0" 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F5494"/>
                        </a:solidFill>
                        <a:effectLst/>
                        <a:latin typeface="EC Square Sans Pro" panose="020B0506040000020004" pitchFamily="34" charset="0"/>
                        <a:cs typeface="Arial" pitchFamily="34" charset="0"/>
                      </a:endParaRPr>
                    </a:p>
                  </a:txBody>
                  <a:tcPr marL="91438" marR="91438" marT="45743" marB="45743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F5494"/>
                          </a:solidFill>
                          <a:effectLst/>
                          <a:latin typeface="EC Square Sans Pro" panose="020B0506040000020004" pitchFamily="34" charset="0"/>
                        </a:rPr>
                        <a:t>470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F5494"/>
                        </a:solidFill>
                        <a:effectLst/>
                        <a:latin typeface="EC Square Sans Pro" panose="020B0506040000020004" pitchFamily="34" charset="0"/>
                        <a:cs typeface="Arial" pitchFamily="34" charset="0"/>
                      </a:endParaRPr>
                    </a:p>
                  </a:txBody>
                  <a:tcPr marL="91438" marR="91438" marT="45743" marB="45743" horzOverflow="overflow">
                    <a:noFill/>
                  </a:tcPr>
                </a:tc>
              </a:tr>
              <a:tr h="431975">
                <a:tc>
                  <a:txBody>
                    <a:bodyPr/>
                    <a:lstStyle/>
                    <a:p>
                      <a:pPr marL="0" marR="0" lvl="0" indent="0" algn="l" defTabSz="8001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F5494"/>
                          </a:solidFill>
                          <a:effectLst/>
                          <a:latin typeface="EC Square Sans Pro" panose="020B0506040000020004" pitchFamily="34" charset="0"/>
                        </a:rPr>
                        <a:t>European ATM system (SESAR)</a:t>
                      </a:r>
                      <a:endParaRPr kumimoji="0" 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F5494"/>
                        </a:solidFill>
                        <a:effectLst/>
                        <a:latin typeface="EC Square Sans Pro" panose="020B0506040000020004" pitchFamily="34" charset="0"/>
                        <a:cs typeface="Arial" pitchFamily="34" charset="0"/>
                      </a:endParaRPr>
                    </a:p>
                  </a:txBody>
                  <a:tcPr marL="91438" marR="91438" marT="45743" marB="45743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F5494"/>
                          </a:solidFill>
                          <a:effectLst/>
                          <a:latin typeface="EC Square Sans Pro" panose="020B0506040000020004" pitchFamily="34" charset="0"/>
                        </a:rPr>
                        <a:t>  </a:t>
                      </a:r>
                      <a:r>
                        <a:rPr kumimoji="0" lang="en-GB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F5494"/>
                          </a:solidFill>
                          <a:effectLst/>
                          <a:latin typeface="EC Square Sans Pro" panose="020B0506040000020004" pitchFamily="34" charset="0"/>
                        </a:rPr>
                        <a:t>585</a:t>
                      </a:r>
                      <a:endParaRPr kumimoji="0" 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F5494"/>
                        </a:solidFill>
                        <a:effectLst/>
                        <a:latin typeface="EC Square Sans Pro" panose="020B0506040000020004" pitchFamily="34" charset="0"/>
                        <a:cs typeface="Arial" pitchFamily="34" charset="0"/>
                      </a:endParaRPr>
                    </a:p>
                  </a:txBody>
                  <a:tcPr marL="91438" marR="91438" marT="45743" marB="45743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001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F5494"/>
                          </a:solidFill>
                          <a:effectLst/>
                          <a:latin typeface="EC Square Sans Pro" panose="020B0506040000020004" pitchFamily="34" charset="0"/>
                        </a:rPr>
                        <a:t>1 000 (</a:t>
                      </a:r>
                      <a:r>
                        <a:rPr kumimoji="0" lang="en-GB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F5494"/>
                          </a:solidFill>
                          <a:effectLst/>
                          <a:latin typeface="EC Square Sans Pro" panose="020B0506040000020004" pitchFamily="34" charset="0"/>
                        </a:rPr>
                        <a:t>incl. </a:t>
                      </a:r>
                      <a:r>
                        <a:rPr kumimoji="0" lang="en-GB" sz="12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F5494"/>
                          </a:solidFill>
                          <a:effectLst/>
                          <a:latin typeface="EC Square Sans Pro" panose="020B0506040000020004" pitchFamily="34" charset="0"/>
                        </a:rPr>
                        <a:t>Eurocontrol</a:t>
                      </a:r>
                      <a:r>
                        <a:rPr kumimoji="0" lang="en-GB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F5494"/>
                          </a:solidFill>
                          <a:effectLst/>
                          <a:latin typeface="EC Square Sans Pro" panose="020B0506040000020004" pitchFamily="34" charset="0"/>
                        </a:rPr>
                        <a:t>)</a:t>
                      </a: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F5494"/>
                        </a:solidFill>
                        <a:effectLst/>
                        <a:latin typeface="EC Square Sans Pro" panose="020B0506040000020004" pitchFamily="34" charset="0"/>
                        <a:cs typeface="Arial" pitchFamily="34" charset="0"/>
                      </a:endParaRPr>
                    </a:p>
                  </a:txBody>
                  <a:tcPr marL="91438" marR="91438" marT="45743" marB="45743" horzOverflow="overflow">
                    <a:noFill/>
                  </a:tcPr>
                </a:tc>
              </a:tr>
            </a:tbl>
          </a:graphicData>
        </a:graphic>
      </p:graphicFrame>
      <p:sp>
        <p:nvSpPr>
          <p:cNvPr id="16425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8A07F157-FC62-405F-B29F-E83622405877}" type="slidenum">
              <a:rPr lang="en-GB" altLang="en-US" sz="1400" i="0" smtClean="0">
                <a:solidFill>
                  <a:schemeClr val="tx1"/>
                </a:solidFill>
                <a:latin typeface="Arial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n-GB" altLang="en-US" sz="1400" i="0" smtClean="0">
              <a:solidFill>
                <a:schemeClr val="tx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05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5" y="1556271"/>
            <a:ext cx="6624737" cy="936625"/>
          </a:xfrm>
        </p:spPr>
        <p:txBody>
          <a:bodyPr/>
          <a:lstStyle/>
          <a:p>
            <a:r>
              <a:rPr lang="fr-BE" sz="2800" dirty="0">
                <a:solidFill>
                  <a:srgbClr val="FF6600"/>
                </a:solidFill>
                <a:latin typeface="Calibri" panose="020F0502020204030204" pitchFamily="34" charset="0"/>
              </a:rPr>
              <a:t>Memoranda of </a:t>
            </a:r>
            <a:r>
              <a:rPr lang="fr-BE" sz="2800" dirty="0" err="1" smtClean="0">
                <a:solidFill>
                  <a:srgbClr val="FF6600"/>
                </a:solidFill>
                <a:latin typeface="Calibri" panose="020F0502020204030204" pitchFamily="34" charset="0"/>
              </a:rPr>
              <a:t>Understanding</a:t>
            </a:r>
            <a:r>
              <a:rPr lang="fr-BE" sz="2800" dirty="0" smtClean="0">
                <a:solidFill>
                  <a:srgbClr val="FF6600"/>
                </a:solidFill>
                <a:latin typeface="Calibri" panose="020F0502020204030204" pitchFamily="34" charset="0"/>
              </a:rPr>
              <a:t>… </a:t>
            </a:r>
            <a:r>
              <a:rPr lang="fr-BE" sz="2800" dirty="0" err="1" smtClean="0">
                <a:solidFill>
                  <a:srgbClr val="FF6600"/>
                </a:solidFill>
                <a:latin typeface="Calibri" panose="020F0502020204030204" pitchFamily="34" charset="0"/>
              </a:rPr>
              <a:t>what</a:t>
            </a:r>
            <a:r>
              <a:rPr lang="fr-BE" sz="2800" dirty="0" smtClean="0">
                <a:solidFill>
                  <a:srgbClr val="FF6600"/>
                </a:solidFill>
                <a:latin typeface="Calibri" panose="020F0502020204030204" pitchFamily="34" charset="0"/>
              </a:rPr>
              <a:t> </a:t>
            </a:r>
            <a:r>
              <a:rPr lang="fr-BE" sz="2800" dirty="0">
                <a:solidFill>
                  <a:srgbClr val="FF6600"/>
                </a:solidFill>
                <a:latin typeface="Calibri" panose="020F0502020204030204" pitchFamily="34" charset="0"/>
              </a:rPr>
              <a:t>for?</a:t>
            </a:r>
            <a:endParaRPr lang="en-GB" sz="2800" dirty="0">
              <a:solidFill>
                <a:srgbClr val="FF66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204864"/>
            <a:ext cx="8229600" cy="3633788"/>
          </a:xfrm>
        </p:spPr>
        <p:txBody>
          <a:bodyPr/>
          <a:lstStyle/>
          <a:p>
            <a:pPr marL="0" indent="0" algn="just">
              <a:buNone/>
            </a:pPr>
            <a:r>
              <a:rPr lang="en-GB" sz="2000" dirty="0" smtClean="0">
                <a:latin typeface="Calibri" panose="020F0502020204030204" pitchFamily="34" charset="0"/>
              </a:rPr>
              <a:t>Clean </a:t>
            </a:r>
            <a:r>
              <a:rPr lang="en-GB" sz="2000" dirty="0">
                <a:latin typeface="Calibri" panose="020F0502020204030204" pitchFamily="34" charset="0"/>
              </a:rPr>
              <a:t>Sky has developed a coherent </a:t>
            </a:r>
            <a:r>
              <a:rPr lang="en-GB" sz="2000" dirty="0" smtClean="0">
                <a:latin typeface="Calibri" panose="020F0502020204030204" pitchFamily="34" charset="0"/>
              </a:rPr>
              <a:t>and comprehensive </a:t>
            </a:r>
            <a:r>
              <a:rPr lang="en-GB" sz="2000" dirty="0">
                <a:latin typeface="Calibri" panose="020F0502020204030204" pitchFamily="34" charset="0"/>
              </a:rPr>
              <a:t>policy strategy and an action plan on synergies </a:t>
            </a:r>
            <a:r>
              <a:rPr lang="en-GB" sz="2000" dirty="0" smtClean="0">
                <a:latin typeface="Calibri" panose="020F0502020204030204" pitchFamily="34" charset="0"/>
              </a:rPr>
              <a:t>for Member </a:t>
            </a:r>
            <a:r>
              <a:rPr lang="en-GB" sz="2000" dirty="0">
                <a:latin typeface="Calibri" panose="020F0502020204030204" pitchFamily="34" charset="0"/>
              </a:rPr>
              <a:t>States and Regions which are interested in investing </a:t>
            </a:r>
            <a:r>
              <a:rPr lang="en-GB" sz="2000" dirty="0" smtClean="0">
                <a:latin typeface="Calibri" panose="020F0502020204030204" pitchFamily="34" charset="0"/>
              </a:rPr>
              <a:t>ESIF within </a:t>
            </a:r>
            <a:r>
              <a:rPr lang="en-GB" sz="2000" dirty="0">
                <a:latin typeface="Calibri" panose="020F0502020204030204" pitchFamily="34" charset="0"/>
              </a:rPr>
              <a:t>the aeronautics R&amp;I area and other related technologies</a:t>
            </a:r>
            <a:r>
              <a:rPr lang="en-GB" sz="2000" dirty="0" smtClean="0">
                <a:latin typeface="Calibri" panose="020F0502020204030204" pitchFamily="34" charset="0"/>
              </a:rPr>
              <a:t>.</a:t>
            </a:r>
            <a:endParaRPr lang="en-GB" sz="2000" dirty="0">
              <a:latin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en-GB" sz="2000" dirty="0">
                <a:latin typeface="Calibri" panose="020F0502020204030204" pitchFamily="34" charset="0"/>
              </a:rPr>
              <a:t>To enhance the cooperation with Member States and Regions, </a:t>
            </a:r>
            <a:r>
              <a:rPr lang="en-GB" sz="2000" dirty="0" smtClean="0">
                <a:latin typeface="Calibri" panose="020F0502020204030204" pitchFamily="34" charset="0"/>
              </a:rPr>
              <a:t>as well </a:t>
            </a:r>
            <a:r>
              <a:rPr lang="en-GB" sz="2000" dirty="0">
                <a:latin typeface="Calibri" panose="020F0502020204030204" pitchFamily="34" charset="0"/>
              </a:rPr>
              <a:t>as to facilitate the synergies with ESIF, the Clean Sky </a:t>
            </a:r>
            <a:r>
              <a:rPr lang="en-GB" sz="2000" dirty="0" smtClean="0">
                <a:latin typeface="Calibri" panose="020F0502020204030204" pitchFamily="34" charset="0"/>
              </a:rPr>
              <a:t>makes available </a:t>
            </a:r>
            <a:r>
              <a:rPr lang="en-GB" sz="2000" dirty="0">
                <a:latin typeface="Calibri" panose="020F0502020204030204" pitchFamily="34" charset="0"/>
              </a:rPr>
              <a:t>an annotated model </a:t>
            </a:r>
            <a:r>
              <a:rPr lang="en-GB" sz="2000" dirty="0" err="1">
                <a:latin typeface="Calibri" panose="020F0502020204030204" pitchFamily="34" charset="0"/>
              </a:rPr>
              <a:t>MoU</a:t>
            </a:r>
            <a:r>
              <a:rPr lang="en-GB" sz="2000" dirty="0">
                <a:latin typeface="Calibri" panose="020F0502020204030204" pitchFamily="34" charset="0"/>
              </a:rPr>
              <a:t>, to set the framework of </a:t>
            </a:r>
            <a:r>
              <a:rPr lang="en-GB" sz="2000" dirty="0" smtClean="0">
                <a:latin typeface="Calibri" panose="020F0502020204030204" pitchFamily="34" charset="0"/>
              </a:rPr>
              <a:t>cooperation with </a:t>
            </a:r>
            <a:r>
              <a:rPr lang="en-GB" sz="2000" dirty="0">
                <a:latin typeface="Calibri" panose="020F0502020204030204" pitchFamily="34" charset="0"/>
              </a:rPr>
              <a:t>a Member State or Region</a:t>
            </a:r>
            <a:r>
              <a:rPr lang="en-GB" sz="2000" dirty="0" smtClean="0">
                <a:latin typeface="Calibri" panose="020F0502020204030204" pitchFamily="34" charset="0"/>
              </a:rPr>
              <a:t>.</a:t>
            </a:r>
          </a:p>
          <a:p>
            <a:pPr marL="0" indent="0" algn="just">
              <a:buNone/>
            </a:pPr>
            <a:r>
              <a:rPr lang="en-GB" sz="2000" dirty="0" smtClean="0">
                <a:latin typeface="Calibri" panose="020F0502020204030204" pitchFamily="34" charset="0"/>
              </a:rPr>
              <a:t>The ESIF </a:t>
            </a:r>
            <a:r>
              <a:rPr lang="en-GB" sz="2000" dirty="0">
                <a:latin typeface="Calibri" panose="020F0502020204030204" pitchFamily="34" charset="0"/>
              </a:rPr>
              <a:t>Managing Authorities can </a:t>
            </a:r>
            <a:r>
              <a:rPr lang="en-GB" sz="2000" dirty="0" smtClean="0">
                <a:latin typeface="Calibri" panose="020F0502020204030204" pitchFamily="34" charset="0"/>
              </a:rPr>
              <a:t>play </a:t>
            </a:r>
            <a:r>
              <a:rPr lang="en-GB" sz="2000" dirty="0">
                <a:latin typeface="Calibri" panose="020F0502020204030204" pitchFamily="34" charset="0"/>
              </a:rPr>
              <a:t>a crucial role in creating </a:t>
            </a:r>
            <a:r>
              <a:rPr lang="en-GB" sz="2000" dirty="0" smtClean="0">
                <a:latin typeface="Calibri" panose="020F0502020204030204" pitchFamily="34" charset="0"/>
              </a:rPr>
              <a:t>the necessary </a:t>
            </a:r>
            <a:r>
              <a:rPr lang="en-GB" sz="2000" dirty="0">
                <a:latin typeface="Calibri" panose="020F0502020204030204" pitchFamily="34" charset="0"/>
              </a:rPr>
              <a:t>“incentive effect” and encouraging in their funding </a:t>
            </a:r>
            <a:r>
              <a:rPr lang="en-GB" sz="2000" dirty="0" smtClean="0">
                <a:latin typeface="Calibri" panose="020F0502020204030204" pitchFamily="34" charset="0"/>
              </a:rPr>
              <a:t>instruments the </a:t>
            </a:r>
            <a:r>
              <a:rPr lang="en-GB" sz="2000" dirty="0">
                <a:latin typeface="Calibri" panose="020F0502020204030204" pitchFamily="34" charset="0"/>
              </a:rPr>
              <a:t>stakeholders to propose activities linking to Clean Sky.</a:t>
            </a:r>
          </a:p>
        </p:txBody>
      </p:sp>
    </p:spTree>
    <p:extLst>
      <p:ext uri="{BB962C8B-B14F-4D97-AF65-F5344CB8AC3E}">
        <p14:creationId xmlns:p14="http://schemas.microsoft.com/office/powerpoint/2010/main" val="404184230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9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8&quot;/&gt;&lt;/object&gt;&lt;object type=&quot;3&quot; unique_id=&quot;10004&quot;&gt;&lt;property id=&quot;20148&quot; value=&quot;5&quot;/&gt;&lt;property id=&quot;20300&quot; value=&quot;Slide 3&quot;/&gt;&lt;property id=&quot;20307&quot; value=&quot;296&quot;/&gt;&lt;/object&gt;&lt;object type=&quot;3&quot; unique_id=&quot;10005&quot;&gt;&lt;property id=&quot;20148&quot; value=&quot;5&quot;/&gt;&lt;property id=&quot;20300&quot; value=&quot;Slide 2&quot;/&gt;&lt;property id=&quot;20307&quot; value=&quot;262&quot;/&gt;&lt;/object&gt;&lt;object type=&quot;3&quot; unique_id=&quot;25467&quot;&gt;&lt;property id=&quot;20148&quot; value=&quot;5&quot;/&gt;&lt;property id=&quot;20300&quot; value=&quot;Slide 4&quot;/&gt;&lt;property id=&quot;20307&quot; value=&quot;297&quot;/&gt;&lt;/object&gt;&lt;object type=&quot;3&quot; unique_id=&quot;25468&quot;&gt;&lt;property id=&quot;20148&quot; value=&quot;5&quot;/&gt;&lt;property id=&quot;20300&quot; value=&quot;Slide 5&quot;/&gt;&lt;property id=&quot;20307&quot; value=&quot;298&quot;/&gt;&lt;/object&gt;&lt;object type=&quot;3&quot; unique_id=&quot;25470&quot;&gt;&lt;property id=&quot;20148&quot; value=&quot;5&quot;/&gt;&lt;property id=&quot;20300&quot; value=&quot;Slide 7&quot;/&gt;&lt;property id=&quot;20307&quot; value=&quot;300&quot;/&gt;&lt;/object&gt;&lt;object type=&quot;3&quot; unique_id=&quot;25471&quot;&gt;&lt;property id=&quot;20148&quot; value=&quot;5&quot;/&gt;&lt;property id=&quot;20300&quot; value=&quot;Slide 8&quot;/&gt;&lt;property id=&quot;20307&quot; value=&quot;301&quot;/&gt;&lt;/object&gt;&lt;object type=&quot;3&quot; unique_id=&quot;25472&quot;&gt;&lt;property id=&quot;20148&quot; value=&quot;5&quot;/&gt;&lt;property id=&quot;20300&quot; value=&quot;Slide 9&quot;/&gt;&lt;property id=&quot;20307&quot; value=&quot;302&quot;/&gt;&lt;/object&gt;&lt;object type=&quot;3&quot; unique_id=&quot;25473&quot;&gt;&lt;property id=&quot;20148&quot; value=&quot;5&quot;/&gt;&lt;property id=&quot;20300&quot; value=&quot;Slide 10&quot;/&gt;&lt;property id=&quot;20307&quot; value=&quot;303&quot;/&gt;&lt;/object&gt;&lt;object type=&quot;3&quot; unique_id=&quot;25474&quot;&gt;&lt;property id=&quot;20148&quot; value=&quot;5&quot;/&gt;&lt;property id=&quot;20300&quot; value=&quot;Slide 11&quot;/&gt;&lt;property id=&quot;20307&quot; value=&quot;304&quot;/&gt;&lt;/object&gt;&lt;object type=&quot;3&quot; unique_id=&quot;25475&quot;&gt;&lt;property id=&quot;20148&quot; value=&quot;5&quot;/&gt;&lt;property id=&quot;20300&quot; value=&quot;Slide 12&quot;/&gt;&lt;property id=&quot;20307&quot; value=&quot;305&quot;/&gt;&lt;/object&gt;&lt;object type=&quot;3&quot; unique_id=&quot;25476&quot;&gt;&lt;property id=&quot;20148&quot; value=&quot;5&quot;/&gt;&lt;property id=&quot;20300&quot; value=&quot;Slide 13&quot;/&gt;&lt;property id=&quot;20307&quot; value=&quot;306&quot;/&gt;&lt;/object&gt;&lt;object type=&quot;3&quot; unique_id=&quot;25477&quot;&gt;&lt;property id=&quot;20148&quot; value=&quot;5&quot;/&gt;&lt;property id=&quot;20300&quot; value=&quot;Slide 14&quot;/&gt;&lt;property id=&quot;20307&quot; value=&quot;307&quot;/&gt;&lt;/object&gt;&lt;object type=&quot;3&quot; unique_id=&quot;25478&quot;&gt;&lt;property id=&quot;20148&quot; value=&quot;5&quot;/&gt;&lt;property id=&quot;20300&quot; value=&quot;Slide 15&quot;/&gt;&lt;property id=&quot;20307&quot; value=&quot;308&quot;/&gt;&lt;/object&gt;&lt;object type=&quot;3&quot; unique_id=&quot;25479&quot;&gt;&lt;property id=&quot;20148&quot; value=&quot;5&quot;/&gt;&lt;property id=&quot;20300&quot; value=&quot;Slide 16&quot;/&gt;&lt;property id=&quot;20307&quot; value=&quot;309&quot;/&gt;&lt;/object&gt;&lt;object type=&quot;3&quot; unique_id=&quot;25480&quot;&gt;&lt;property id=&quot;20148&quot; value=&quot;5&quot;/&gt;&lt;property id=&quot;20300&quot; value=&quot;Slide 17&quot;/&gt;&lt;property id=&quot;20307&quot; value=&quot;310&quot;/&gt;&lt;/object&gt;&lt;object type=&quot;3&quot; unique_id=&quot;25481&quot;&gt;&lt;property id=&quot;20148&quot; value=&quot;5&quot;/&gt;&lt;property id=&quot;20300&quot; value=&quot;Slide 18&quot;/&gt;&lt;property id=&quot;20307&quot; value=&quot;311&quot;/&gt;&lt;/object&gt;&lt;object type=&quot;3&quot; unique_id=&quot;25482&quot;&gt;&lt;property id=&quot;20148&quot; value=&quot;5&quot;/&gt;&lt;property id=&quot;20300&quot; value=&quot;Slide 19&quot;/&gt;&lt;property id=&quot;20307&quot; value=&quot;312&quot;/&gt;&lt;/object&gt;&lt;object type=&quot;3&quot; unique_id=&quot;25483&quot;&gt;&lt;property id=&quot;20148&quot; value=&quot;5&quot;/&gt;&lt;property id=&quot;20300&quot; value=&quot;Slide 20&quot;/&gt;&lt;property id=&quot;20307&quot; value=&quot;313&quot;/&gt;&lt;/object&gt;&lt;object type=&quot;3&quot; unique_id=&quot;25484&quot;&gt;&lt;property id=&quot;20148&quot; value=&quot;5&quot;/&gt;&lt;property id=&quot;20300&quot; value=&quot;Slide 21&quot;/&gt;&lt;property id=&quot;20307&quot; value=&quot;314&quot;/&gt;&lt;/object&gt;&lt;object type=&quot;3&quot; unique_id=&quot;25485&quot;&gt;&lt;property id=&quot;20148&quot; value=&quot;5&quot;/&gt;&lt;property id=&quot;20300&quot; value=&quot;Slide 22&quot;/&gt;&lt;property id=&quot;20307&quot; value=&quot;315&quot;/&gt;&lt;/object&gt;&lt;object type=&quot;3&quot; unique_id=&quot;25486&quot;&gt;&lt;property id=&quot;20148&quot; value=&quot;5&quot;/&gt;&lt;property id=&quot;20300&quot; value=&quot;Slide 23&quot;/&gt;&lt;property id=&quot;20307&quot; value=&quot;316&quot;/&gt;&lt;/object&gt;&lt;object type=&quot;3&quot; unique_id=&quot;25487&quot;&gt;&lt;property id=&quot;20148&quot; value=&quot;5&quot;/&gt;&lt;property id=&quot;20300&quot; value=&quot;Slide 24&quot;/&gt;&lt;property id=&quot;20307&quot; value=&quot;317&quot;/&gt;&lt;/object&gt;&lt;object type=&quot;3&quot; unique_id=&quot;25490&quot;&gt;&lt;property id=&quot;20148&quot; value=&quot;5&quot;/&gt;&lt;property id=&quot;20300&quot; value=&quot;Slide 25&quot;/&gt;&lt;property id=&quot;20307&quot; value=&quot;320&quot;/&gt;&lt;/object&gt;&lt;object type=&quot;3&quot; unique_id=&quot;25491&quot;&gt;&lt;property id=&quot;20148&quot; value=&quot;5&quot;/&gt;&lt;property id=&quot;20300&quot; value=&quot;Slide 26&quot;/&gt;&lt;property id=&quot;20307&quot; value=&quot;321&quot;/&gt;&lt;/object&gt;&lt;object type=&quot;3&quot; unique_id=&quot;25492&quot;&gt;&lt;property id=&quot;20148&quot; value=&quot;5&quot;/&gt;&lt;property id=&quot;20300&quot; value=&quot;Slide 27&quot;/&gt;&lt;property id=&quot;20307&quot; value=&quot;322&quot;/&gt;&lt;/object&gt;&lt;object type=&quot;3&quot; unique_id=&quot;25493&quot;&gt;&lt;property id=&quot;20148&quot; value=&quot;5&quot;/&gt;&lt;property id=&quot;20300&quot; value=&quot;Slide 28&quot;/&gt;&lt;property id=&quot;20307&quot; value=&quot;323&quot;/&gt;&lt;/object&gt;&lt;object type=&quot;3&quot; unique_id=&quot;25494&quot;&gt;&lt;property id=&quot;20148&quot; value=&quot;5&quot;/&gt;&lt;property id=&quot;20300&quot; value=&quot;Slide 29&quot;/&gt;&lt;property id=&quot;20307&quot; value=&quot;330&quot;/&gt;&lt;/object&gt;&lt;object type=&quot;3&quot; unique_id=&quot;25495&quot;&gt;&lt;property id=&quot;20148&quot; value=&quot;5&quot;/&gt;&lt;property id=&quot;20300&quot; value=&quot;Slide 30&quot;/&gt;&lt;property id=&quot;20307&quot; value=&quot;329&quot;/&gt;&lt;/object&gt;&lt;object type=&quot;3&quot; unique_id=&quot;25496&quot;&gt;&lt;property id=&quot;20148&quot; value=&quot;5&quot;/&gt;&lt;property id=&quot;20300&quot; value=&quot;Slide 31&quot;/&gt;&lt;property id=&quot;20307&quot; value=&quot;324&quot;/&gt;&lt;/object&gt;&lt;object type=&quot;3&quot; unique_id=&quot;25497&quot;&gt;&lt;property id=&quot;20148&quot; value=&quot;5&quot;/&gt;&lt;property id=&quot;20300&quot; value=&quot;Slide 32&quot;/&gt;&lt;property id=&quot;20307&quot; value=&quot;326&quot;/&gt;&lt;/object&gt;&lt;object type=&quot;3&quot; unique_id=&quot;25498&quot;&gt;&lt;property id=&quot;20148&quot; value=&quot;5&quot;/&gt;&lt;property id=&quot;20300&quot; value=&quot;Slide 33&quot;/&gt;&lt;property id=&quot;20307&quot; value=&quot;328&quot;/&gt;&lt;/object&gt;&lt;object type=&quot;3&quot; unique_id=&quot;25499&quot;&gt;&lt;property id=&quot;20148&quot; value=&quot;5&quot;/&gt;&lt;property id=&quot;20300&quot; value=&quot;Slide 34&quot;/&gt;&lt;property id=&quot;20307&quot; value=&quot;331&quot;/&gt;&lt;/object&gt;&lt;object type=&quot;3&quot; unique_id=&quot;25500&quot;&gt;&lt;property id=&quot;20148&quot; value=&quot;5&quot;/&gt;&lt;property id=&quot;20300&quot; value=&quot;Slide 35&quot;/&gt;&lt;property id=&quot;20307&quot; value=&quot;332&quot;/&gt;&lt;/object&gt;&lt;object type=&quot;3&quot; unique_id=&quot;27090&quot;&gt;&lt;property id=&quot;20148&quot; value=&quot;5&quot;/&gt;&lt;property id=&quot;20300&quot; value=&quot;Slide 6&quot;/&gt;&lt;property id=&quot;20307&quot; value=&quot;333&quot;/&gt;&lt;/object&gt;&lt;/object&gt;&lt;object type=&quot;8&quot; unique_id=&quot;10012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EASME_Powerpoint" id="{5EA34C03-7F97-384C-90AC-28D4F1D12847}" vid="{5790E42D-15F9-EA4D-80DA-10B6C0AE3DEA}"/>
    </a:ext>
  </a:extLst>
</a:theme>
</file>

<file path=ppt/theme/theme2.xml><?xml version="1.0" encoding="utf-8"?>
<a:theme xmlns:a="http://schemas.openxmlformats.org/drawingml/2006/main" name="Nouvelle présentation">
  <a:themeElements>
    <a:clrScheme name="Nouvelle pré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ouvelle présentation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EASME_Powerpoint" id="{5EA34C03-7F97-384C-90AC-28D4F1D12847}" vid="{AC2C1918-5133-574E-B0B3-859EC5CE1B74}"/>
    </a:ext>
  </a:extLst>
</a:theme>
</file>

<file path=ppt/theme/theme3.xml><?xml version="1.0" encoding="utf-8"?>
<a:theme xmlns:a="http://schemas.openxmlformats.org/drawingml/2006/main" name="Custom Design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64B4E6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EASME_Powerpoint" id="{5EA34C03-7F97-384C-90AC-28D4F1D12847}" vid="{A77D1274-C1D9-C84F-A7C0-9CA40043D0C3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lide_Master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Slide_Master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EASME_Powerpoint template</Template>
  <TotalTime>1680</TotalTime>
  <Words>1250</Words>
  <Application>Microsoft Office PowerPoint</Application>
  <PresentationFormat>On-screen Show (4:3)</PresentationFormat>
  <Paragraphs>211</Paragraphs>
  <Slides>18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1_Custom Design</vt:lpstr>
      <vt:lpstr>Nouvelle présentation</vt:lpstr>
      <vt:lpstr>Custom Design</vt:lpstr>
      <vt:lpstr>Acrobat Document</vt:lpstr>
      <vt:lpstr>PowerPoint Presentation</vt:lpstr>
      <vt:lpstr>PowerPoint Presentation</vt:lpstr>
      <vt:lpstr>PowerPoint Presentation</vt:lpstr>
      <vt:lpstr>Clean Sky 2 (CS2)</vt:lpstr>
      <vt:lpstr>PowerPoint Presentation</vt:lpstr>
      <vt:lpstr>CS2 at a glance</vt:lpstr>
      <vt:lpstr>Clean Sky &amp; SMEs  (FP7 &amp; H2020 calls)</vt:lpstr>
      <vt:lpstr>PowerPoint Presentation</vt:lpstr>
      <vt:lpstr>Memoranda of Understanding… what for?</vt:lpstr>
      <vt:lpstr>PowerPoint Presentation</vt:lpstr>
      <vt:lpstr>PowerPoint Presentation</vt:lpstr>
      <vt:lpstr>Memoranda of Understanding… what for?</vt:lpstr>
      <vt:lpstr>The MoU with Romania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SIBILLA Anna (RTD)</cp:lastModifiedBy>
  <cp:revision>106</cp:revision>
  <cp:lastPrinted>2017-06-23T15:07:39Z</cp:lastPrinted>
  <dcterms:created xsi:type="dcterms:W3CDTF">2017-05-03T20:42:38Z</dcterms:created>
  <dcterms:modified xsi:type="dcterms:W3CDTF">2017-06-23T15:31:06Z</dcterms:modified>
</cp:coreProperties>
</file>