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1" r:id="rId1"/>
  </p:sldMasterIdLst>
  <p:handoutMasterIdLst>
    <p:handoutMasterId r:id="rId53"/>
  </p:handoutMasterIdLst>
  <p:sldIdLst>
    <p:sldId id="256" r:id="rId2"/>
    <p:sldId id="257" r:id="rId3"/>
    <p:sldId id="259" r:id="rId4"/>
    <p:sldId id="258" r:id="rId5"/>
    <p:sldId id="378" r:id="rId6"/>
    <p:sldId id="379" r:id="rId7"/>
    <p:sldId id="380" r:id="rId8"/>
    <p:sldId id="381" r:id="rId9"/>
    <p:sldId id="382" r:id="rId10"/>
    <p:sldId id="383" r:id="rId11"/>
    <p:sldId id="384" r:id="rId12"/>
    <p:sldId id="385" r:id="rId13"/>
    <p:sldId id="386" r:id="rId14"/>
    <p:sldId id="387" r:id="rId15"/>
    <p:sldId id="430" r:id="rId16"/>
    <p:sldId id="358" r:id="rId17"/>
    <p:sldId id="391" r:id="rId18"/>
    <p:sldId id="431" r:id="rId19"/>
    <p:sldId id="360" r:id="rId20"/>
    <p:sldId id="409" r:id="rId21"/>
    <p:sldId id="414" r:id="rId22"/>
    <p:sldId id="277" r:id="rId23"/>
    <p:sldId id="440" r:id="rId24"/>
    <p:sldId id="441" r:id="rId25"/>
    <p:sldId id="442" r:id="rId26"/>
    <p:sldId id="443" r:id="rId27"/>
    <p:sldId id="444" r:id="rId28"/>
    <p:sldId id="445" r:id="rId29"/>
    <p:sldId id="446" r:id="rId30"/>
    <p:sldId id="447" r:id="rId31"/>
    <p:sldId id="448" r:id="rId32"/>
    <p:sldId id="332" r:id="rId33"/>
    <p:sldId id="310" r:id="rId34"/>
    <p:sldId id="311" r:id="rId35"/>
    <p:sldId id="416" r:id="rId36"/>
    <p:sldId id="438" r:id="rId37"/>
    <p:sldId id="417" r:id="rId38"/>
    <p:sldId id="418" r:id="rId39"/>
    <p:sldId id="419" r:id="rId40"/>
    <p:sldId id="420" r:id="rId41"/>
    <p:sldId id="421" r:id="rId42"/>
    <p:sldId id="422" r:id="rId43"/>
    <p:sldId id="424" r:id="rId44"/>
    <p:sldId id="284" r:id="rId45"/>
    <p:sldId id="285" r:id="rId46"/>
    <p:sldId id="404" r:id="rId47"/>
    <p:sldId id="405" r:id="rId48"/>
    <p:sldId id="406" r:id="rId49"/>
    <p:sldId id="407" r:id="rId50"/>
    <p:sldId id="293" r:id="rId51"/>
    <p:sldId id="408" r:id="rId52"/>
  </p:sldIdLst>
  <p:sldSz cx="9144000" cy="6858000" type="screen4x3"/>
  <p:notesSz cx="6797675" cy="9926638"/>
  <p:defaultTextStyle>
    <a:defPPr>
      <a:defRPr lang="en-US"/>
    </a:defPPr>
    <a:lvl1pPr algn="l" rtl="0" fontAlgn="base">
      <a:lnSpc>
        <a:spcPct val="80000"/>
      </a:lnSpc>
      <a:spcBef>
        <a:spcPct val="20000"/>
      </a:spcBef>
      <a:spcAft>
        <a:spcPct val="0"/>
      </a:spcAft>
      <a:defRPr kern="1200">
        <a:solidFill>
          <a:schemeClr val="tx2"/>
        </a:solidFill>
        <a:effectLst>
          <a:outerShdw blurRad="38100" dist="38100" dir="2700000" algn="tl">
            <a:srgbClr val="000000">
              <a:alpha val="43137"/>
            </a:srgbClr>
          </a:outerShdw>
        </a:effectLst>
        <a:latin typeface="Tahoma" pitchFamily="34" charset="0"/>
        <a:ea typeface="+mn-ea"/>
        <a:cs typeface="+mn-cs"/>
      </a:defRPr>
    </a:lvl1pPr>
    <a:lvl2pPr marL="457200" algn="l" rtl="0" fontAlgn="base">
      <a:lnSpc>
        <a:spcPct val="80000"/>
      </a:lnSpc>
      <a:spcBef>
        <a:spcPct val="20000"/>
      </a:spcBef>
      <a:spcAft>
        <a:spcPct val="0"/>
      </a:spcAft>
      <a:defRPr kern="1200">
        <a:solidFill>
          <a:schemeClr val="tx2"/>
        </a:solidFill>
        <a:effectLst>
          <a:outerShdw blurRad="38100" dist="38100" dir="2700000" algn="tl">
            <a:srgbClr val="000000">
              <a:alpha val="43137"/>
            </a:srgbClr>
          </a:outerShdw>
        </a:effectLst>
        <a:latin typeface="Tahoma" pitchFamily="34" charset="0"/>
        <a:ea typeface="+mn-ea"/>
        <a:cs typeface="+mn-cs"/>
      </a:defRPr>
    </a:lvl2pPr>
    <a:lvl3pPr marL="914400" algn="l" rtl="0" fontAlgn="base">
      <a:lnSpc>
        <a:spcPct val="80000"/>
      </a:lnSpc>
      <a:spcBef>
        <a:spcPct val="20000"/>
      </a:spcBef>
      <a:spcAft>
        <a:spcPct val="0"/>
      </a:spcAft>
      <a:defRPr kern="1200">
        <a:solidFill>
          <a:schemeClr val="tx2"/>
        </a:solidFill>
        <a:effectLst>
          <a:outerShdw blurRad="38100" dist="38100" dir="2700000" algn="tl">
            <a:srgbClr val="000000">
              <a:alpha val="43137"/>
            </a:srgbClr>
          </a:outerShdw>
        </a:effectLst>
        <a:latin typeface="Tahoma" pitchFamily="34" charset="0"/>
        <a:ea typeface="+mn-ea"/>
        <a:cs typeface="+mn-cs"/>
      </a:defRPr>
    </a:lvl3pPr>
    <a:lvl4pPr marL="1371600" algn="l" rtl="0" fontAlgn="base">
      <a:lnSpc>
        <a:spcPct val="80000"/>
      </a:lnSpc>
      <a:spcBef>
        <a:spcPct val="20000"/>
      </a:spcBef>
      <a:spcAft>
        <a:spcPct val="0"/>
      </a:spcAft>
      <a:defRPr kern="1200">
        <a:solidFill>
          <a:schemeClr val="tx2"/>
        </a:solidFill>
        <a:effectLst>
          <a:outerShdw blurRad="38100" dist="38100" dir="2700000" algn="tl">
            <a:srgbClr val="000000">
              <a:alpha val="43137"/>
            </a:srgbClr>
          </a:outerShdw>
        </a:effectLst>
        <a:latin typeface="Tahoma" pitchFamily="34" charset="0"/>
        <a:ea typeface="+mn-ea"/>
        <a:cs typeface="+mn-cs"/>
      </a:defRPr>
    </a:lvl4pPr>
    <a:lvl5pPr marL="1828800" algn="l" rtl="0" fontAlgn="base">
      <a:lnSpc>
        <a:spcPct val="80000"/>
      </a:lnSpc>
      <a:spcBef>
        <a:spcPct val="20000"/>
      </a:spcBef>
      <a:spcAft>
        <a:spcPct val="0"/>
      </a:spcAft>
      <a:defRPr kern="1200">
        <a:solidFill>
          <a:schemeClr val="tx2"/>
        </a:solidFill>
        <a:effectLst>
          <a:outerShdw blurRad="38100" dist="38100" dir="2700000" algn="tl">
            <a:srgbClr val="000000">
              <a:alpha val="43137"/>
            </a:srgbClr>
          </a:outerShdw>
        </a:effectLst>
        <a:latin typeface="Tahoma" pitchFamily="34" charset="0"/>
        <a:ea typeface="+mn-ea"/>
        <a:cs typeface="+mn-cs"/>
      </a:defRPr>
    </a:lvl5pPr>
    <a:lvl6pPr marL="2286000" algn="l" defTabSz="914400" rtl="0" eaLnBrk="1" latinLnBrk="0" hangingPunct="1">
      <a:defRPr kern="1200">
        <a:solidFill>
          <a:schemeClr val="tx2"/>
        </a:solidFill>
        <a:effectLst>
          <a:outerShdw blurRad="38100" dist="38100" dir="2700000" algn="tl">
            <a:srgbClr val="000000">
              <a:alpha val="43137"/>
            </a:srgbClr>
          </a:outerShdw>
        </a:effectLst>
        <a:latin typeface="Tahoma" pitchFamily="34" charset="0"/>
        <a:ea typeface="+mn-ea"/>
        <a:cs typeface="+mn-cs"/>
      </a:defRPr>
    </a:lvl6pPr>
    <a:lvl7pPr marL="2743200" algn="l" defTabSz="914400" rtl="0" eaLnBrk="1" latinLnBrk="0" hangingPunct="1">
      <a:defRPr kern="1200">
        <a:solidFill>
          <a:schemeClr val="tx2"/>
        </a:solidFill>
        <a:effectLst>
          <a:outerShdw blurRad="38100" dist="38100" dir="2700000" algn="tl">
            <a:srgbClr val="000000">
              <a:alpha val="43137"/>
            </a:srgbClr>
          </a:outerShdw>
        </a:effectLst>
        <a:latin typeface="Tahoma" pitchFamily="34" charset="0"/>
        <a:ea typeface="+mn-ea"/>
        <a:cs typeface="+mn-cs"/>
      </a:defRPr>
    </a:lvl7pPr>
    <a:lvl8pPr marL="3200400" algn="l" defTabSz="914400" rtl="0" eaLnBrk="1" latinLnBrk="0" hangingPunct="1">
      <a:defRPr kern="1200">
        <a:solidFill>
          <a:schemeClr val="tx2"/>
        </a:solidFill>
        <a:effectLst>
          <a:outerShdw blurRad="38100" dist="38100" dir="2700000" algn="tl">
            <a:srgbClr val="000000">
              <a:alpha val="43137"/>
            </a:srgbClr>
          </a:outerShdw>
        </a:effectLst>
        <a:latin typeface="Tahoma" pitchFamily="34" charset="0"/>
        <a:ea typeface="+mn-ea"/>
        <a:cs typeface="+mn-cs"/>
      </a:defRPr>
    </a:lvl8pPr>
    <a:lvl9pPr marL="3657600" algn="l" defTabSz="914400" rtl="0" eaLnBrk="1" latinLnBrk="0" hangingPunct="1">
      <a:defRPr kern="1200">
        <a:solidFill>
          <a:schemeClr val="tx2"/>
        </a:solidFill>
        <a:effectLst>
          <a:outerShdw blurRad="38100" dist="38100" dir="2700000" algn="tl">
            <a:srgbClr val="000000">
              <a:alpha val="43137"/>
            </a:srgbClr>
          </a:outerShdw>
        </a:effectLst>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1C1C"/>
    <a:srgbClr val="CC6600"/>
    <a:srgbClr val="CC3300"/>
    <a:srgbClr val="FFCC00"/>
    <a:srgbClr val="990033"/>
    <a:srgbClr val="24486C"/>
    <a:srgbClr val="29292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50" autoAdjust="0"/>
    <p:restoredTop sz="94706" autoAdjust="0"/>
  </p:normalViewPr>
  <p:slideViewPr>
    <p:cSldViewPr>
      <p:cViewPr varScale="1">
        <p:scale>
          <a:sx n="107" d="100"/>
          <a:sy n="107" d="100"/>
        </p:scale>
        <p:origin x="-1080" y="-96"/>
      </p:cViewPr>
      <p:guideLst>
        <p:guide orient="horz" pos="2160"/>
        <p:guide pos="2880"/>
      </p:guideLst>
    </p:cSldViewPr>
  </p:slideViewPr>
  <p:outlineViewPr>
    <p:cViewPr>
      <p:scale>
        <a:sx n="33" d="100"/>
        <a:sy n="33" d="100"/>
      </p:scale>
      <p:origin x="48" y="4062"/>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0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200">
                <a:solidFill>
                  <a:schemeClr val="tx1"/>
                </a:solidFill>
                <a:effectLst/>
                <a:latin typeface="Arial" charset="0"/>
              </a:defRPr>
            </a:lvl1pPr>
          </a:lstStyle>
          <a:p>
            <a:pPr>
              <a:defRPr/>
            </a:pPr>
            <a:endParaRPr lang="en-US"/>
          </a:p>
        </p:txBody>
      </p:sp>
      <p:sp>
        <p:nvSpPr>
          <p:cNvPr id="153603"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200">
                <a:solidFill>
                  <a:schemeClr val="tx1"/>
                </a:solidFill>
                <a:effectLst/>
                <a:latin typeface="Arial" charset="0"/>
              </a:defRPr>
            </a:lvl1pPr>
          </a:lstStyle>
          <a:p>
            <a:pPr>
              <a:defRPr/>
            </a:pPr>
            <a:endParaRPr lang="en-US"/>
          </a:p>
        </p:txBody>
      </p:sp>
      <p:sp>
        <p:nvSpPr>
          <p:cNvPr id="153604"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spcBef>
                <a:spcPct val="0"/>
              </a:spcBef>
              <a:defRPr sz="1200">
                <a:solidFill>
                  <a:schemeClr val="tx1"/>
                </a:solidFill>
                <a:effectLst/>
                <a:latin typeface="Arial" charset="0"/>
              </a:defRPr>
            </a:lvl1pPr>
          </a:lstStyle>
          <a:p>
            <a:pPr>
              <a:defRPr/>
            </a:pPr>
            <a:endParaRPr lang="en-US"/>
          </a:p>
        </p:txBody>
      </p:sp>
      <p:sp>
        <p:nvSpPr>
          <p:cNvPr id="153605"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Bef>
                <a:spcPct val="0"/>
              </a:spcBef>
              <a:defRPr sz="1200">
                <a:solidFill>
                  <a:schemeClr val="tx1"/>
                </a:solidFill>
                <a:effectLst/>
                <a:latin typeface="Arial" charset="0"/>
              </a:defRPr>
            </a:lvl1pPr>
          </a:lstStyle>
          <a:p>
            <a:pPr>
              <a:defRPr/>
            </a:pPr>
            <a:fld id="{9CDC475F-E18C-446A-B3D8-21264E6A62F2}" type="slidenum">
              <a:rPr lang="en-US"/>
              <a:pPr>
                <a:defRPr/>
              </a:pPr>
              <a:t>‹#›</a:t>
            </a:fld>
            <a:endParaRPr lang="en-US"/>
          </a:p>
        </p:txBody>
      </p:sp>
    </p:spTree>
    <p:extLst>
      <p:ext uri="{BB962C8B-B14F-4D97-AF65-F5344CB8AC3E}">
        <p14:creationId xmlns="" xmlns:p14="http://schemas.microsoft.com/office/powerpoint/2010/main" val="376814013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14"/>
          <p:cNvGrpSpPr/>
          <p:nvPr/>
        </p:nvGrpSpPr>
        <p:grpSpPr>
          <a:xfrm>
            <a:off x="0" y="2928934"/>
            <a:ext cx="9144000" cy="285752"/>
            <a:chOff x="0" y="2928934"/>
            <a:chExt cx="9144000" cy="285752"/>
          </a:xfrm>
        </p:grpSpPr>
        <p:sp>
          <p:nvSpPr>
            <p:cNvPr id="12" name="Rectangle 11"/>
            <p:cNvSpPr/>
            <p:nvPr userDrawn="1"/>
          </p:nvSpPr>
          <p:spPr>
            <a:xfrm flipH="1">
              <a:off x="0" y="2928934"/>
              <a:ext cx="9144000" cy="285752"/>
            </a:xfrm>
            <a:prstGeom prst="rect">
              <a:avLst/>
            </a:prstGeom>
            <a:solidFill>
              <a:schemeClr val="accent3">
                <a:tint val="60000"/>
              </a:schemeClr>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a:p>
          </p:txBody>
        </p:sp>
        <p:sp>
          <p:nvSpPr>
            <p:cNvPr id="13" name="Rectangle 12"/>
            <p:cNvSpPr/>
            <p:nvPr userDrawn="1"/>
          </p:nvSpPr>
          <p:spPr>
            <a:xfrm flipH="1">
              <a:off x="8334000" y="2963384"/>
              <a:ext cx="810000" cy="214314"/>
            </a:xfrm>
            <a:prstGeom prst="rect">
              <a:avLst/>
            </a:prstGeom>
            <a:solidFill>
              <a:schemeClr val="accent1">
                <a:shade val="50000"/>
              </a:schemeClr>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a:p>
          </p:txBody>
        </p:sp>
        <p:sp>
          <p:nvSpPr>
            <p:cNvPr id="14" name="Rectangle 13"/>
            <p:cNvSpPr/>
            <p:nvPr userDrawn="1"/>
          </p:nvSpPr>
          <p:spPr>
            <a:xfrm flipH="1">
              <a:off x="0" y="2966642"/>
              <a:ext cx="8286776" cy="214314"/>
            </a:xfrm>
            <a:prstGeom prst="rect">
              <a:avLst/>
            </a:prstGeom>
            <a:solidFill>
              <a:schemeClr val="accent5"/>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dirty="0"/>
            </a:p>
          </p:txBody>
        </p:sp>
      </p:grpSp>
      <p:sp>
        <p:nvSpPr>
          <p:cNvPr id="2" name="Title 1"/>
          <p:cNvSpPr>
            <a:spLocks noGrp="1"/>
          </p:cNvSpPr>
          <p:nvPr>
            <p:ph type="ctrTitle"/>
          </p:nvPr>
        </p:nvSpPr>
        <p:spPr>
          <a:xfrm>
            <a:off x="685800" y="1454136"/>
            <a:ext cx="7772400" cy="1470025"/>
          </a:xfrm>
          <a:noFill/>
        </p:spPr>
        <p:txBody>
          <a:bodyPr/>
          <a:lstStyle>
            <a:lvl1pPr>
              <a:defRPr>
                <a:gradFill flip="none" rotWithShape="1">
                  <a:gsLst>
                    <a:gs pos="0">
                      <a:srgbClr val="03D4A8"/>
                    </a:gs>
                    <a:gs pos="25000">
                      <a:srgbClr val="21D6E0"/>
                    </a:gs>
                    <a:gs pos="75000">
                      <a:srgbClr val="0087E6"/>
                    </a:gs>
                    <a:gs pos="100000">
                      <a:srgbClr val="005CBF"/>
                    </a:gs>
                  </a:gsLst>
                  <a:lin ang="16200000" scaled="1"/>
                  <a:tileRect/>
                </a:gradFill>
                <a:effectLst>
                  <a:outerShdw blurRad="50800" dist="50800" dir="18900000" algn="tl" rotWithShape="0">
                    <a:schemeClr val="accent5">
                      <a:tint val="20000"/>
                      <a:alpha val="43000"/>
                    </a:schemeClr>
                  </a:outerShdw>
                </a:effectLst>
              </a:defRPr>
            </a:lvl1pPr>
          </a:lstStyle>
          <a:p>
            <a:r>
              <a:rPr kumimoji="0" lang="en-US" smtClean="0"/>
              <a:t>Click to edit Master title style</a:t>
            </a:r>
            <a:endParaRPr kumimoji="0" lang="en-US"/>
          </a:p>
        </p:txBody>
      </p:sp>
      <p:sp>
        <p:nvSpPr>
          <p:cNvPr id="3" name="Subtitle 2"/>
          <p:cNvSpPr>
            <a:spLocks noGrp="1"/>
          </p:cNvSpPr>
          <p:nvPr>
            <p:ph type="subTitle" idx="1"/>
          </p:nvPr>
        </p:nvSpPr>
        <p:spPr>
          <a:xfrm>
            <a:off x="1371600" y="3219007"/>
            <a:ext cx="6400800" cy="1752600"/>
          </a:xfrm>
          <a:noFill/>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en-US" smtClean="0"/>
              <a:t>Click to edit Master subtitle style</a:t>
            </a:r>
            <a:endParaRPr kumimoji="0" lang="en-US"/>
          </a:p>
        </p:txBody>
      </p:sp>
      <p:sp>
        <p:nvSpPr>
          <p:cNvPr id="4" name="Date Placeholder 3"/>
          <p:cNvSpPr>
            <a:spLocks noGrp="1"/>
          </p:cNvSpPr>
          <p:nvPr>
            <p:ph type="dt" sz="half" idx="10"/>
          </p:nvPr>
        </p:nvSpPr>
        <p:spPr>
          <a:xfrm>
            <a:off x="0" y="6498000"/>
            <a:ext cx="1800000" cy="360000"/>
          </a:xfrm>
        </p:spPr>
        <p:txBody>
          <a:bodyPr vert="horz"/>
          <a:lstStyle>
            <a:lvl1pPr algn="l">
              <a:defRPr/>
            </a:lvl1pPr>
          </a:lstStyle>
          <a:p>
            <a:pPr>
              <a:defRPr/>
            </a:pPr>
            <a:endParaRPr lang="en-US"/>
          </a:p>
        </p:txBody>
      </p:sp>
      <p:sp>
        <p:nvSpPr>
          <p:cNvPr id="5" name="Footer Placeholder 4"/>
          <p:cNvSpPr>
            <a:spLocks noGrp="1"/>
          </p:cNvSpPr>
          <p:nvPr>
            <p:ph type="ftr" sz="quarter" idx="11"/>
          </p:nvPr>
        </p:nvSpPr>
        <p:spPr>
          <a:xfrm>
            <a:off x="6264000" y="6498000"/>
            <a:ext cx="2880000" cy="360000"/>
          </a:xfrm>
        </p:spPr>
        <p:txBody>
          <a:bodyPr vert="horz"/>
          <a:lstStyle/>
          <a:p>
            <a:pPr>
              <a:defRPr/>
            </a:pPr>
            <a:endParaRPr lang="en-US"/>
          </a:p>
        </p:txBody>
      </p:sp>
      <p:sp>
        <p:nvSpPr>
          <p:cNvPr id="6" name="Slide Number Placeholder 5"/>
          <p:cNvSpPr>
            <a:spLocks noGrp="1"/>
          </p:cNvSpPr>
          <p:nvPr>
            <p:ph type="sldNum" sz="quarter" idx="12"/>
          </p:nvPr>
        </p:nvSpPr>
        <p:spPr>
          <a:xfrm>
            <a:off x="8334000" y="2928934"/>
            <a:ext cx="810000" cy="285752"/>
          </a:xfrm>
        </p:spPr>
        <p:txBody>
          <a:bodyPr/>
          <a:lstStyle/>
          <a:p>
            <a:pPr>
              <a:defRPr/>
            </a:pPr>
            <a:fld id="{936DC2E6-60FF-472B-BF57-BA99A0F717A1}"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transition spd="med">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E67740F-39A3-4BA4-B18D-CCD893D774FE}" type="slidenum">
              <a:rPr lang="en-US" smtClean="0"/>
              <a:pPr>
                <a:defRPr/>
              </a:pPr>
              <a:t>‹#›</a:t>
            </a:fld>
            <a:endParaRPr lang="en-US"/>
          </a:p>
        </p:txBody>
      </p:sp>
    </p:spTree>
  </p:cSld>
  <p:clrMapOvr>
    <a:masterClrMapping/>
  </p:clrMapOvr>
  <p:transition spd="med">
    <p:fade thruBlk="1"/>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0" y="6286520"/>
            <a:ext cx="9144000" cy="285752"/>
            <a:chOff x="0" y="1428736"/>
            <a:chExt cx="9144000" cy="285752"/>
          </a:xfrm>
        </p:grpSpPr>
        <p:sp>
          <p:nvSpPr>
            <p:cNvPr id="8" name="Rectangle 7"/>
            <p:cNvSpPr/>
            <p:nvPr userDrawn="1"/>
          </p:nvSpPr>
          <p:spPr>
            <a:xfrm>
              <a:off x="0" y="1428736"/>
              <a:ext cx="9144000" cy="285752"/>
            </a:xfrm>
            <a:prstGeom prst="rect">
              <a:avLst/>
            </a:prstGeom>
            <a:solidFill>
              <a:schemeClr val="accent3">
                <a:tint val="60000"/>
              </a:schemeClr>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a:p>
          </p:txBody>
        </p:sp>
        <p:sp>
          <p:nvSpPr>
            <p:cNvPr id="9" name="Rectangle 8"/>
            <p:cNvSpPr/>
            <p:nvPr userDrawn="1"/>
          </p:nvSpPr>
          <p:spPr>
            <a:xfrm>
              <a:off x="0" y="1463186"/>
              <a:ext cx="810000" cy="214314"/>
            </a:xfrm>
            <a:prstGeom prst="rect">
              <a:avLst/>
            </a:prstGeom>
            <a:solidFill>
              <a:schemeClr val="accent1">
                <a:shade val="50000"/>
              </a:schemeClr>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a:p>
          </p:txBody>
        </p:sp>
        <p:sp>
          <p:nvSpPr>
            <p:cNvPr id="10" name="Rectangle 9"/>
            <p:cNvSpPr/>
            <p:nvPr userDrawn="1"/>
          </p:nvSpPr>
          <p:spPr>
            <a:xfrm>
              <a:off x="857224" y="1466444"/>
              <a:ext cx="8286776" cy="214314"/>
            </a:xfrm>
            <a:prstGeom prst="rect">
              <a:avLst/>
            </a:prstGeom>
            <a:solidFill>
              <a:schemeClr val="accent6">
                <a:shade val="50000"/>
              </a:schemeClr>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dirty="0"/>
            </a:p>
          </p:txBody>
        </p:sp>
      </p:grpSp>
      <p:sp>
        <p:nvSpPr>
          <p:cNvPr id="2" name="Vertical Title 1"/>
          <p:cNvSpPr>
            <a:spLocks noGrp="1"/>
          </p:cNvSpPr>
          <p:nvPr>
            <p:ph type="title" orient="vert"/>
          </p:nvPr>
        </p:nvSpPr>
        <p:spPr>
          <a:xfrm>
            <a:off x="7643802" y="285728"/>
            <a:ext cx="1500198" cy="6000791"/>
          </a:xfrm>
          <a:noFill/>
        </p:spPr>
        <p:txBody>
          <a:bodyPr vert="eaVert"/>
          <a:lstStyle>
            <a:lvl1pPr>
              <a:defR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1"/>
                  <a:tileRect/>
                </a:gradFill>
                <a:effectLst>
                  <a:outerShdw blurRad="50800" dist="50800" dir="13500000" algn="tl" rotWithShape="0">
                    <a:schemeClr val="tx2">
                      <a:alpha val="43000"/>
                    </a:schemeClr>
                  </a:outerShdw>
                </a:effectLst>
              </a:defRPr>
            </a:lvl1p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842994" y="285730"/>
            <a:ext cx="6657964" cy="6000791"/>
          </a:xfrm>
          <a:noFill/>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0" y="6286520"/>
            <a:ext cx="810000" cy="285752"/>
          </a:xfrm>
        </p:spPr>
        <p:txBody>
          <a:bodyPr/>
          <a:lstStyle/>
          <a:p>
            <a:pPr>
              <a:defRPr/>
            </a:pPr>
            <a:fld id="{979203A9-C5F4-4623-95E7-6E96A1571CAF}" type="slidenum">
              <a:rPr lang="en-US" smtClean="0"/>
              <a:pPr>
                <a:defRPr/>
              </a:pPr>
              <a:t>‹#›</a:t>
            </a:fld>
            <a:endParaRPr lang="en-US"/>
          </a:p>
        </p:txBody>
      </p:sp>
    </p:spTree>
  </p:cSld>
  <p:clrMapOvr>
    <a:masterClrMapping/>
  </p:clrMapOvr>
  <p:transition spd="med">
    <p:fade thruBlk="1"/>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147BB19-2542-4551-A040-54DC9F9E6D1B}" type="slidenum">
              <a:rPr lang="en-US" smtClean="0"/>
              <a:pPr>
                <a:defRPr/>
              </a:pPr>
              <a:t>‹#›</a:t>
            </a:fld>
            <a:endParaRPr lang="en-US"/>
          </a:p>
        </p:txBody>
      </p:sp>
    </p:spTree>
  </p:cSld>
  <p:clrMapOvr>
    <a:masterClrMapping/>
  </p:clrMapOvr>
  <p:transition spd="med">
    <p:fade thruBlk="1"/>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 name="Group 10"/>
          <p:cNvGrpSpPr/>
          <p:nvPr/>
        </p:nvGrpSpPr>
        <p:grpSpPr>
          <a:xfrm>
            <a:off x="0" y="2928934"/>
            <a:ext cx="9144000" cy="285752"/>
            <a:chOff x="0" y="2928934"/>
            <a:chExt cx="9144000" cy="285752"/>
          </a:xfrm>
        </p:grpSpPr>
        <p:sp>
          <p:nvSpPr>
            <p:cNvPr id="8" name="Rectangle 7"/>
            <p:cNvSpPr/>
            <p:nvPr userDrawn="1"/>
          </p:nvSpPr>
          <p:spPr>
            <a:xfrm flipH="1">
              <a:off x="0" y="2928934"/>
              <a:ext cx="9144000" cy="285752"/>
            </a:xfrm>
            <a:prstGeom prst="rect">
              <a:avLst/>
            </a:prstGeom>
            <a:solidFill>
              <a:schemeClr val="accent3">
                <a:tint val="60000"/>
              </a:schemeClr>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a:p>
          </p:txBody>
        </p:sp>
        <p:sp>
          <p:nvSpPr>
            <p:cNvPr id="9" name="Rectangle 8"/>
            <p:cNvSpPr/>
            <p:nvPr userDrawn="1"/>
          </p:nvSpPr>
          <p:spPr>
            <a:xfrm flipH="1">
              <a:off x="8334000" y="2963384"/>
              <a:ext cx="810000" cy="214314"/>
            </a:xfrm>
            <a:prstGeom prst="rect">
              <a:avLst/>
            </a:prstGeom>
            <a:solidFill>
              <a:schemeClr val="accent1">
                <a:shade val="50000"/>
              </a:schemeClr>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a:p>
          </p:txBody>
        </p:sp>
        <p:sp>
          <p:nvSpPr>
            <p:cNvPr id="10" name="Rectangle 9"/>
            <p:cNvSpPr/>
            <p:nvPr userDrawn="1"/>
          </p:nvSpPr>
          <p:spPr>
            <a:xfrm flipH="1">
              <a:off x="0" y="2966642"/>
              <a:ext cx="8286776" cy="214314"/>
            </a:xfrm>
            <a:prstGeom prst="rect">
              <a:avLst/>
            </a:prstGeom>
            <a:solidFill>
              <a:schemeClr val="accent5"/>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dirty="0"/>
            </a:p>
          </p:txBody>
        </p:sp>
      </p:grpSp>
      <p:sp>
        <p:nvSpPr>
          <p:cNvPr id="2" name="Title 1"/>
          <p:cNvSpPr>
            <a:spLocks noGrp="1"/>
          </p:cNvSpPr>
          <p:nvPr>
            <p:ph type="title"/>
          </p:nvPr>
        </p:nvSpPr>
        <p:spPr>
          <a:xfrm>
            <a:off x="685800" y="3217345"/>
            <a:ext cx="7772400" cy="1362075"/>
          </a:xfrm>
          <a:noFill/>
        </p:spPr>
        <p:txBody>
          <a:bodyPr anchor="t"/>
          <a:lstStyle>
            <a:lvl1pPr algn="ctr">
              <a:defRPr sz="4000" b="1" cap="all">
                <a:gradFill flip="none" rotWithShape="1">
                  <a:gsLst>
                    <a:gs pos="0">
                      <a:srgbClr val="03D4A8"/>
                    </a:gs>
                    <a:gs pos="25000">
                      <a:srgbClr val="21D6E0"/>
                    </a:gs>
                    <a:gs pos="75000">
                      <a:srgbClr val="0087E6"/>
                    </a:gs>
                    <a:gs pos="100000">
                      <a:srgbClr val="005CBF"/>
                    </a:gs>
                  </a:gsLst>
                  <a:lin ang="16200000" scaled="1"/>
                  <a:tileRect/>
                </a:gradFill>
                <a:effectLst>
                  <a:outerShdw blurRad="50800" dist="50800" dir="18900000" algn="tl" rotWithShape="0">
                    <a:schemeClr val="accent5">
                      <a:tint val="20000"/>
                      <a:alpha val="43000"/>
                    </a:scheme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71600" y="1426089"/>
            <a:ext cx="6400800" cy="1500187"/>
          </a:xfrm>
          <a:noFill/>
        </p:spPr>
        <p:txBody>
          <a:bodyPr anchor="b"/>
          <a:lstStyle>
            <a:lvl1pPr marL="0" indent="0" algn="ctr">
              <a:buNone/>
              <a:defRPr sz="2000">
                <a:solidFill>
                  <a:schemeClr val="tx1">
                    <a:tint val="75000"/>
                  </a:schemeClr>
                </a:solidFill>
              </a:defRPr>
            </a:lvl1pPr>
            <a:lvl2pPr marL="457200" indent="0" algn="ctr">
              <a:buNone/>
              <a:defRPr sz="1800">
                <a:solidFill>
                  <a:schemeClr val="tx1">
                    <a:tint val="75000"/>
                  </a:schemeClr>
                </a:solidFill>
              </a:defRPr>
            </a:lvl2pPr>
            <a:lvl3pPr marL="914400" indent="0" algn="ctr">
              <a:buNone/>
              <a:defRPr sz="1600">
                <a:solidFill>
                  <a:schemeClr val="tx1">
                    <a:tint val="75000"/>
                  </a:schemeClr>
                </a:solidFill>
              </a:defRPr>
            </a:lvl3pPr>
            <a:lvl4pPr marL="1371600" indent="0" algn="ctr">
              <a:buNone/>
              <a:defRPr sz="1400">
                <a:solidFill>
                  <a:schemeClr val="tx1">
                    <a:tint val="75000"/>
                  </a:schemeClr>
                </a:solidFill>
              </a:defRPr>
            </a:lvl4pPr>
            <a:lvl5pPr marL="1828800" indent="0" algn="ctr">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0" y="6498000"/>
            <a:ext cx="1800000" cy="360000"/>
          </a:xfrm>
        </p:spPr>
        <p:txBody>
          <a:bodyPr vert="horz"/>
          <a:lstStyle/>
          <a:p>
            <a:pPr>
              <a:defRPr/>
            </a:pPr>
            <a:endParaRPr lang="en-US"/>
          </a:p>
        </p:txBody>
      </p:sp>
      <p:sp>
        <p:nvSpPr>
          <p:cNvPr id="5" name="Footer Placeholder 4"/>
          <p:cNvSpPr>
            <a:spLocks noGrp="1"/>
          </p:cNvSpPr>
          <p:nvPr>
            <p:ph type="ftr" sz="quarter" idx="11"/>
          </p:nvPr>
        </p:nvSpPr>
        <p:spPr>
          <a:xfrm>
            <a:off x="6264000" y="6498000"/>
            <a:ext cx="2880000" cy="360000"/>
          </a:xfrm>
        </p:spPr>
        <p:txBody>
          <a:bodyPr vert="horz"/>
          <a:lstStyle>
            <a:lvl1pPr algn="r">
              <a:defRPr/>
            </a:lvl1pPr>
          </a:lstStyle>
          <a:p>
            <a:pPr>
              <a:defRPr/>
            </a:pPr>
            <a:endParaRPr lang="en-US"/>
          </a:p>
        </p:txBody>
      </p:sp>
      <p:sp>
        <p:nvSpPr>
          <p:cNvPr id="6" name="Slide Number Placeholder 5"/>
          <p:cNvSpPr>
            <a:spLocks noGrp="1"/>
          </p:cNvSpPr>
          <p:nvPr>
            <p:ph type="sldNum" sz="quarter" idx="12"/>
          </p:nvPr>
        </p:nvSpPr>
        <p:spPr>
          <a:xfrm>
            <a:off x="8334000" y="2928934"/>
            <a:ext cx="810000" cy="285752"/>
          </a:xfrm>
        </p:spPr>
        <p:txBody>
          <a:bodyPr/>
          <a:lstStyle/>
          <a:p>
            <a:pPr>
              <a:defRPr/>
            </a:pPr>
            <a:fld id="{2E618473-1EB1-4DD3-BAFC-EB6D3F364FB2}"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transition spd="med">
    <p:fade thruBlk="1"/>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842994" y="1717110"/>
            <a:ext cx="4038600" cy="4838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033994" y="1717110"/>
            <a:ext cx="4038600" cy="4838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A44C303-C76F-4895-B191-51858C75AFF3}" type="slidenum">
              <a:rPr lang="en-US" smtClean="0"/>
              <a:pPr>
                <a:defRPr/>
              </a:pPr>
              <a:t>‹#›</a:t>
            </a:fld>
            <a:endParaRPr lang="en-US"/>
          </a:p>
        </p:txBody>
      </p:sp>
    </p:spTree>
  </p:cSld>
  <p:clrMapOvr>
    <a:masterClrMapping/>
  </p:clrMapOvr>
  <p:transition spd="med">
    <p:fade thruBlk="1"/>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842994" y="1717668"/>
            <a:ext cx="4040188" cy="639762"/>
          </a:xfrm>
          <a:solidFill>
            <a:srgbClr val="FF9900">
              <a:alpha val="10196"/>
            </a:srgbClr>
          </a:solidFill>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842994" y="2357433"/>
            <a:ext cx="4040188" cy="419605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5030819" y="1717668"/>
            <a:ext cx="4041775" cy="639762"/>
          </a:xfrm>
          <a:solidFill>
            <a:srgbClr val="FF9900">
              <a:alpha val="10196"/>
            </a:srgbClr>
          </a:solidFill>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030820" y="2357430"/>
            <a:ext cx="4041775" cy="41976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7E7D7664-4FBC-4B81-8B04-FEDF1A1B1840}" type="slidenum">
              <a:rPr lang="en-US" smtClean="0"/>
              <a:pPr>
                <a:defRPr/>
              </a:pPr>
              <a:t>‹#›</a:t>
            </a:fld>
            <a:endParaRPr lang="en-US"/>
          </a:p>
        </p:txBody>
      </p:sp>
    </p:spTree>
  </p:cSld>
  <p:clrMapOvr>
    <a:masterClrMapping/>
  </p:clrMapOvr>
  <p:transition spd="med">
    <p:fade thruBlk="1"/>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6" name="Group 9"/>
          <p:cNvGrpSpPr/>
          <p:nvPr/>
        </p:nvGrpSpPr>
        <p:grpSpPr>
          <a:xfrm>
            <a:off x="0" y="1428736"/>
            <a:ext cx="9144000" cy="285752"/>
            <a:chOff x="0" y="1428736"/>
            <a:chExt cx="9144000" cy="285752"/>
          </a:xfrm>
        </p:grpSpPr>
        <p:sp>
          <p:nvSpPr>
            <p:cNvPr id="7" name="Rectangle 6"/>
            <p:cNvSpPr/>
            <p:nvPr userDrawn="1"/>
          </p:nvSpPr>
          <p:spPr>
            <a:xfrm>
              <a:off x="0" y="1428736"/>
              <a:ext cx="9144000" cy="285752"/>
            </a:xfrm>
            <a:prstGeom prst="rect">
              <a:avLst/>
            </a:prstGeom>
            <a:solidFill>
              <a:schemeClr val="accent3">
                <a:tint val="60000"/>
              </a:schemeClr>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a:p>
          </p:txBody>
        </p:sp>
        <p:sp>
          <p:nvSpPr>
            <p:cNvPr id="8" name="Rectangle 7"/>
            <p:cNvSpPr/>
            <p:nvPr userDrawn="1"/>
          </p:nvSpPr>
          <p:spPr>
            <a:xfrm>
              <a:off x="0" y="1463186"/>
              <a:ext cx="810000" cy="214314"/>
            </a:xfrm>
            <a:prstGeom prst="rect">
              <a:avLst/>
            </a:prstGeom>
            <a:solidFill>
              <a:schemeClr val="accent1">
                <a:shade val="50000"/>
              </a:schemeClr>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a:p>
          </p:txBody>
        </p:sp>
        <p:sp>
          <p:nvSpPr>
            <p:cNvPr id="9" name="Rectangle 8"/>
            <p:cNvSpPr/>
            <p:nvPr userDrawn="1"/>
          </p:nvSpPr>
          <p:spPr>
            <a:xfrm>
              <a:off x="857224" y="1466444"/>
              <a:ext cx="8286776" cy="214314"/>
            </a:xfrm>
            <a:prstGeom prst="rect">
              <a:avLst/>
            </a:prstGeom>
            <a:solidFill>
              <a:schemeClr val="accent6">
                <a:shade val="50000"/>
              </a:schemeClr>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dirty="0"/>
            </a:p>
          </p:txBody>
        </p:sp>
      </p:grpSp>
      <p:sp>
        <p:nvSpPr>
          <p:cNvPr id="2" name="Title 1"/>
          <p:cNvSpPr>
            <a:spLocks noGrp="1"/>
          </p:cNvSpPr>
          <p:nvPr>
            <p:ph type="title"/>
          </p:nvPr>
        </p:nvSpPr>
        <p:spPr>
          <a:noFill/>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0CD9B62D-9D9F-4112-9B7B-6A3A5E56C979}" type="slidenum">
              <a:rPr lang="en-US" smtClean="0"/>
              <a:pPr>
                <a:defRPr/>
              </a:pPr>
              <a:t>‹#›</a:t>
            </a:fld>
            <a:endParaRPr lang="en-US"/>
          </a:p>
        </p:txBody>
      </p:sp>
    </p:spTree>
  </p:cSld>
  <p:clrMapOvr>
    <a:masterClrMapping/>
  </p:clrMapOvr>
  <p:transition spd="med">
    <p:fade thruBlk="1"/>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5" name="Group 4"/>
          <p:cNvGrpSpPr/>
          <p:nvPr/>
        </p:nvGrpSpPr>
        <p:grpSpPr>
          <a:xfrm>
            <a:off x="0" y="6286520"/>
            <a:ext cx="9144000" cy="285752"/>
            <a:chOff x="0" y="1428736"/>
            <a:chExt cx="9144000" cy="285752"/>
          </a:xfrm>
        </p:grpSpPr>
        <p:sp>
          <p:nvSpPr>
            <p:cNvPr id="6" name="Rectangle 5"/>
            <p:cNvSpPr/>
            <p:nvPr userDrawn="1"/>
          </p:nvSpPr>
          <p:spPr>
            <a:xfrm>
              <a:off x="0" y="1428736"/>
              <a:ext cx="9144000" cy="285752"/>
            </a:xfrm>
            <a:prstGeom prst="rect">
              <a:avLst/>
            </a:prstGeom>
            <a:solidFill>
              <a:schemeClr val="accent3">
                <a:tint val="60000"/>
              </a:schemeClr>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a:p>
          </p:txBody>
        </p:sp>
        <p:sp>
          <p:nvSpPr>
            <p:cNvPr id="7" name="Rectangle 6"/>
            <p:cNvSpPr/>
            <p:nvPr userDrawn="1"/>
          </p:nvSpPr>
          <p:spPr>
            <a:xfrm>
              <a:off x="0" y="1463186"/>
              <a:ext cx="810000" cy="214314"/>
            </a:xfrm>
            <a:prstGeom prst="rect">
              <a:avLst/>
            </a:prstGeom>
            <a:solidFill>
              <a:schemeClr val="accent1">
                <a:shade val="50000"/>
              </a:schemeClr>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a:p>
          </p:txBody>
        </p:sp>
        <p:sp>
          <p:nvSpPr>
            <p:cNvPr id="8" name="Rectangle 7"/>
            <p:cNvSpPr/>
            <p:nvPr userDrawn="1"/>
          </p:nvSpPr>
          <p:spPr>
            <a:xfrm>
              <a:off x="857224" y="1466444"/>
              <a:ext cx="8286776" cy="214314"/>
            </a:xfrm>
            <a:prstGeom prst="rect">
              <a:avLst/>
            </a:prstGeom>
            <a:solidFill>
              <a:schemeClr val="accent6">
                <a:shade val="50000"/>
              </a:schemeClr>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dirty="0"/>
            </a:p>
          </p:txBody>
        </p:sp>
      </p:grpSp>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0" y="6286520"/>
            <a:ext cx="810000" cy="285752"/>
          </a:xfrm>
        </p:spPr>
        <p:txBody>
          <a:bodyPr/>
          <a:lstStyle/>
          <a:p>
            <a:pPr>
              <a:defRPr/>
            </a:pPr>
            <a:fld id="{7E870B14-E168-441F-87F9-01C154ABD984}" type="slidenum">
              <a:rPr lang="en-US" smtClean="0"/>
              <a:pPr>
                <a:defRPr/>
              </a:pPr>
              <a:t>‹#›</a:t>
            </a:fld>
            <a:endParaRPr lang="en-US"/>
          </a:p>
        </p:txBody>
      </p:sp>
    </p:spTree>
  </p:cSld>
  <p:clrMapOvr>
    <a:masterClrMapping/>
  </p:clrMapOvr>
  <p:transition spd="med">
    <p:fade thruBlk="1"/>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26" y="285728"/>
            <a:ext cx="3286146" cy="1143008"/>
          </a:xfrm>
        </p:spPr>
        <p:txBody>
          <a:bodyPr anchor="t"/>
          <a:lstStyle>
            <a:lvl1pPr algn="l">
              <a:defRPr sz="2000" b="1">
                <a:effectLst/>
              </a:defRPr>
            </a:lvl1pPr>
          </a:lstStyle>
          <a:p>
            <a:r>
              <a:rPr kumimoji="0" lang="en-US" smtClean="0"/>
              <a:t>Click to edit Master title style</a:t>
            </a:r>
            <a:endParaRPr kumimoji="0" lang="en-US"/>
          </a:p>
        </p:txBody>
      </p:sp>
      <p:sp>
        <p:nvSpPr>
          <p:cNvPr id="3" name="Content Placeholder 2"/>
          <p:cNvSpPr>
            <a:spLocks noGrp="1"/>
          </p:cNvSpPr>
          <p:nvPr>
            <p:ph idx="1"/>
          </p:nvPr>
        </p:nvSpPr>
        <p:spPr>
          <a:xfrm>
            <a:off x="857224" y="1717341"/>
            <a:ext cx="8215338" cy="483860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4214810" y="285728"/>
            <a:ext cx="4857752" cy="1144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FBCB0D2-D668-4966-8BF4-38FD8C89DA59}" type="slidenum">
              <a:rPr lang="en-US" smtClean="0"/>
              <a:pPr>
                <a:defRPr/>
              </a:pPr>
              <a:t>‹#›</a:t>
            </a:fld>
            <a:endParaRPr lang="en-US"/>
          </a:p>
        </p:txBody>
      </p:sp>
    </p:spTree>
  </p:cSld>
  <p:clrMapOvr>
    <a:masterClrMapping/>
  </p:clrMapOvr>
  <p:transition spd="med">
    <p:fade thruBlk="1"/>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3" y="1718046"/>
            <a:ext cx="734214" cy="4834842"/>
          </a:xfrm>
          <a:noFill/>
        </p:spPr>
        <p:txBody>
          <a:bodyPr vert="eaVert" anchor="ctr"/>
          <a:lstStyle>
            <a:lvl1pPr algn="ctr">
              <a:defRPr sz="2000" b="1">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1"/>
                  <a:tileRect/>
                </a:gradFill>
                <a:effectLst/>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915372" y="1790268"/>
            <a:ext cx="8091100" cy="4710569"/>
          </a:xfrm>
          <a:effectLst>
            <a:glow rad="101600">
              <a:schemeClr val="accent1">
                <a:alpha val="60000"/>
              </a:schemeClr>
            </a:glow>
          </a:effectLst>
        </p:spPr>
        <p:style>
          <a:lnRef idx="2">
            <a:schemeClr val="accent1"/>
          </a:lnRef>
          <a:fillRef idx="1">
            <a:schemeClr val="lt1"/>
          </a:fillRef>
          <a:effectRef idx="0">
            <a:schemeClr val="accent1"/>
          </a:effectRef>
          <a:fontRef idx="minor">
            <a:schemeClr val="dk1"/>
          </a:fontRef>
        </p:style>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en-US" smtClean="0"/>
              <a:t>Click icon to add picture</a:t>
            </a:r>
            <a:endParaRPr kumimoji="0" lang="en-US"/>
          </a:p>
        </p:txBody>
      </p:sp>
      <p:sp>
        <p:nvSpPr>
          <p:cNvPr id="4" name="Text Placeholder 3"/>
          <p:cNvSpPr>
            <a:spLocks noGrp="1"/>
          </p:cNvSpPr>
          <p:nvPr>
            <p:ph type="body" sz="half" idx="2"/>
          </p:nvPr>
        </p:nvSpPr>
        <p:spPr>
          <a:xfrm>
            <a:off x="842994" y="285728"/>
            <a:ext cx="8229600" cy="1144800"/>
          </a:xfrm>
        </p:spPr>
        <p:txBody>
          <a:bodyPr anchor="ct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FB8B254-FAE5-42C7-932B-B4E7B523B1CA}" type="slidenum">
              <a:rPr lang="en-US" smtClean="0"/>
              <a:pPr>
                <a:defRPr/>
              </a:pPr>
              <a:t>‹#›</a:t>
            </a:fld>
            <a:endParaRPr lang="en-US"/>
          </a:p>
        </p:txBody>
      </p:sp>
    </p:spTree>
  </p:cSld>
  <p:clrMapOvr>
    <a:masterClrMapping/>
  </p:clrMapOvr>
  <p:transition spd="med">
    <p:fade thruBlk="1"/>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22000"/>
            <a:lum/>
          </a:blip>
          <a:srcRect/>
          <a:stretch>
            <a:fillRect/>
          </a:stretch>
        </a:blipFill>
        <a:effectLst/>
      </p:bgPr>
    </p:bg>
    <p:spTree>
      <p:nvGrpSpPr>
        <p:cNvPr id="1" name=""/>
        <p:cNvGrpSpPr/>
        <p:nvPr/>
      </p:nvGrpSpPr>
      <p:grpSpPr>
        <a:xfrm>
          <a:off x="0" y="0"/>
          <a:ext cx="0" cy="0"/>
          <a:chOff x="0" y="0"/>
          <a:chExt cx="0" cy="0"/>
        </a:xfrm>
      </p:grpSpPr>
      <p:grpSp>
        <p:nvGrpSpPr>
          <p:cNvPr id="10" name="Group 12"/>
          <p:cNvGrpSpPr/>
          <p:nvPr/>
        </p:nvGrpSpPr>
        <p:grpSpPr>
          <a:xfrm>
            <a:off x="0" y="1428736"/>
            <a:ext cx="9144000" cy="285752"/>
            <a:chOff x="0" y="1428736"/>
            <a:chExt cx="9144000" cy="285752"/>
          </a:xfrm>
        </p:grpSpPr>
        <p:sp>
          <p:nvSpPr>
            <p:cNvPr id="7" name="Rectangle 6"/>
            <p:cNvSpPr/>
            <p:nvPr userDrawn="1"/>
          </p:nvSpPr>
          <p:spPr>
            <a:xfrm>
              <a:off x="0" y="1428736"/>
              <a:ext cx="9144000" cy="285752"/>
            </a:xfrm>
            <a:prstGeom prst="rect">
              <a:avLst/>
            </a:prstGeom>
            <a:solidFill>
              <a:schemeClr val="accent3">
                <a:tint val="60000"/>
              </a:schemeClr>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a:p>
          </p:txBody>
        </p:sp>
        <p:sp>
          <p:nvSpPr>
            <p:cNvPr id="9" name="Rectangle 8"/>
            <p:cNvSpPr/>
            <p:nvPr userDrawn="1"/>
          </p:nvSpPr>
          <p:spPr>
            <a:xfrm>
              <a:off x="0" y="1463186"/>
              <a:ext cx="810000" cy="214314"/>
            </a:xfrm>
            <a:prstGeom prst="rect">
              <a:avLst/>
            </a:prstGeom>
            <a:solidFill>
              <a:schemeClr val="accent1">
                <a:shade val="50000"/>
              </a:schemeClr>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a:p>
          </p:txBody>
        </p:sp>
        <p:sp>
          <p:nvSpPr>
            <p:cNvPr id="8" name="Rectangle 7"/>
            <p:cNvSpPr/>
            <p:nvPr userDrawn="1"/>
          </p:nvSpPr>
          <p:spPr>
            <a:xfrm>
              <a:off x="857224" y="1466444"/>
              <a:ext cx="8286776" cy="214314"/>
            </a:xfrm>
            <a:prstGeom prst="rect">
              <a:avLst/>
            </a:prstGeom>
            <a:solidFill>
              <a:schemeClr val="accent5">
                <a:shade val="50000"/>
              </a:schemeClr>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dirty="0"/>
            </a:p>
          </p:txBody>
        </p:sp>
      </p:grpSp>
      <p:sp>
        <p:nvSpPr>
          <p:cNvPr id="3" name="Text Placeholder 2"/>
          <p:cNvSpPr>
            <a:spLocks noGrp="1"/>
          </p:cNvSpPr>
          <p:nvPr>
            <p:ph type="body" idx="1"/>
          </p:nvPr>
        </p:nvSpPr>
        <p:spPr>
          <a:xfrm>
            <a:off x="842994" y="1716711"/>
            <a:ext cx="8229600" cy="4838735"/>
          </a:xfrm>
          <a:prstGeom prst="rect">
            <a:avLst/>
          </a:prstGeom>
          <a:noFill/>
        </p:spPr>
        <p:txBody>
          <a:bodyPr vert="horz" rtlCol="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0" y="6572272"/>
            <a:ext cx="1800000" cy="285728"/>
          </a:xfrm>
          <a:prstGeom prst="rect">
            <a:avLst/>
          </a:prstGeom>
        </p:spPr>
        <p:txBody>
          <a:bodyPr vert="horz" rtlCol="0" anchor="ctr"/>
          <a:lstStyle>
            <a:lvl1pPr algn="l" eaLnBrk="1" latinLnBrk="0" hangingPunct="1">
              <a:defRPr kumimoji="0"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6264000" y="6572272"/>
            <a:ext cx="2880000" cy="285728"/>
          </a:xfrm>
          <a:prstGeom prst="rect">
            <a:avLst/>
          </a:prstGeom>
        </p:spPr>
        <p:txBody>
          <a:bodyPr vert="horz" rtlCol="0" anchor="ctr"/>
          <a:lstStyle>
            <a:lvl1pPr algn="r" eaLnBrk="1" latinLnBrk="0" hangingPunct="1">
              <a:defRPr kumimoji="0"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0" y="1428736"/>
            <a:ext cx="810000" cy="285752"/>
          </a:xfrm>
          <a:prstGeom prst="rect">
            <a:avLst/>
          </a:prstGeom>
        </p:spPr>
        <p:txBody>
          <a:bodyPr vert="horz" rtlCol="0" anchor="ctr"/>
          <a:lstStyle>
            <a:lvl1pPr algn="ctr" eaLnBrk="1" latinLnBrk="0" hangingPunct="1">
              <a:defRPr kumimoji="0" sz="1200">
                <a:solidFill>
                  <a:schemeClr val="tx1">
                    <a:tint val="50000"/>
                  </a:schemeClr>
                </a:solidFill>
              </a:defRPr>
            </a:lvl1pPr>
          </a:lstStyle>
          <a:p>
            <a:pPr>
              <a:defRPr/>
            </a:pPr>
            <a:fld id="{2D5F1A23-8114-4E4D-8BB7-6B8F8B653477}" type="slidenum">
              <a:rPr lang="en-US" smtClean="0"/>
              <a:pPr>
                <a:defRPr/>
              </a:pPr>
              <a:t>‹#›</a:t>
            </a:fld>
            <a:endParaRPr lang="en-US"/>
          </a:p>
        </p:txBody>
      </p:sp>
      <p:sp>
        <p:nvSpPr>
          <p:cNvPr id="2" name="Title Placeholder 1"/>
          <p:cNvSpPr>
            <a:spLocks noGrp="1"/>
          </p:cNvSpPr>
          <p:nvPr>
            <p:ph type="title"/>
          </p:nvPr>
        </p:nvSpPr>
        <p:spPr>
          <a:xfrm>
            <a:off x="842994" y="283053"/>
            <a:ext cx="8229600" cy="1143000"/>
          </a:xfrm>
          <a:prstGeom prst="rect">
            <a:avLst/>
          </a:prstGeom>
          <a:noFill/>
        </p:spPr>
        <p:txBody>
          <a:bodyPr vert="horz" rtlCol="0" anchor="ctr">
            <a:normAutofit/>
          </a:bodyPr>
          <a:lstStyle/>
          <a:p>
            <a:r>
              <a:rPr kumimoji="0" lang="en-US" smtClean="0"/>
              <a:t>Click to edit Master title style</a:t>
            </a:r>
            <a:endParaRPr kumimoji="0" lang="en-US"/>
          </a:p>
        </p:txBody>
      </p:sp>
    </p:spTree>
  </p:cSld>
  <p:clrMap bg1="lt1" tx1="dk1" bg2="lt2" tx2="dk2" accent1="accent1" accent2="accent2" accent3="accent3" accent4="accent4" accent5="accent5" accent6="accent6" hlink="hlink" folHlink="folHlink"/>
  <p:sldLayoutIdLst>
    <p:sldLayoutId id="2147484062" r:id="rId1"/>
    <p:sldLayoutId id="2147484063" r:id="rId2"/>
    <p:sldLayoutId id="2147484064" r:id="rId3"/>
    <p:sldLayoutId id="2147484065" r:id="rId4"/>
    <p:sldLayoutId id="2147484066" r:id="rId5"/>
    <p:sldLayoutId id="2147484067" r:id="rId6"/>
    <p:sldLayoutId id="2147484068" r:id="rId7"/>
    <p:sldLayoutId id="2147484069" r:id="rId8"/>
    <p:sldLayoutId id="2147484070" r:id="rId9"/>
    <p:sldLayoutId id="2147484071" r:id="rId10"/>
    <p:sldLayoutId id="2147484072" r:id="rId11"/>
  </p:sldLayoutIdLst>
  <p:transition spd="med">
    <p:fade thruBlk="1"/>
  </p:transition>
  <p:timing>
    <p:tnLst>
      <p:par>
        <p:cTn id="1" dur="indefinite" restart="never" nodeType="tmRoot"/>
      </p:par>
    </p:tnLst>
  </p:timing>
  <p:txStyles>
    <p:titleStyle>
      <a:lvl1pPr algn="ctr" rtl="0" eaLnBrk="1" latinLnBrk="0" hangingPunct="1">
        <a:spcBef>
          <a:spcPct val="0"/>
        </a:spcBef>
        <a:buNone/>
        <a:defRPr kumimoji="0" sz="4400" kern="1200">
          <a:gradFill flip="none" rotWithShape="1">
            <a:gsLst>
              <a:gs pos="0">
                <a:srgbClr val="000000"/>
              </a:gs>
              <a:gs pos="20000">
                <a:srgbClr val="000040"/>
              </a:gs>
              <a:gs pos="50000">
                <a:srgbClr val="400040"/>
              </a:gs>
              <a:gs pos="75000">
                <a:srgbClr val="8F0040"/>
              </a:gs>
              <a:gs pos="89999">
                <a:srgbClr val="F27300"/>
              </a:gs>
              <a:gs pos="100000">
                <a:srgbClr val="FFBF00"/>
              </a:gs>
            </a:gsLst>
            <a:lin ang="5400000" scaled="1"/>
            <a:tileRect/>
          </a:gradFill>
          <a:effectLst>
            <a:outerShdw blurRad="50800" dist="50800" dir="18900000" algn="tl" rotWithShape="0">
              <a:schemeClr val="tx2">
                <a:alpha val="43000"/>
              </a:schemeClr>
            </a:outerShdw>
          </a:effectLst>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60000"/>
        <a:buFont typeface="Wingdings 3" pitchFamily="18" charset="2"/>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60000"/>
        <a:buFont typeface="Wingdings"/>
        <a:buChar char="Ø"/>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60000"/>
        <a:buFont typeface="Wingdings 3" pitchFamily="18" charset="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60000"/>
        <a:buFont typeface="Wingdings"/>
        <a:buChar char="Ø"/>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60000"/>
        <a:buFont typeface="Wingdings 3" pitchFamily="18" charset="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ctrTitle"/>
          </p:nvPr>
        </p:nvSpPr>
        <p:spPr>
          <a:xfrm>
            <a:off x="762000" y="2514600"/>
            <a:ext cx="7772400" cy="1470025"/>
          </a:xfrm>
        </p:spPr>
        <p:txBody>
          <a:bodyPr>
            <a:noAutofit/>
          </a:bodyPr>
          <a:lstStyle/>
          <a:p>
            <a:pPr>
              <a:defRPr/>
            </a:pPr>
            <a:r>
              <a:rPr lang="en-GB" sz="3600" b="1" i="1" dirty="0" err="1" smtClean="0"/>
              <a:t>Adunarea</a:t>
            </a:r>
            <a:r>
              <a:rPr lang="en-GB" sz="3600" b="1" i="1" dirty="0" smtClean="0"/>
              <a:t> </a:t>
            </a:r>
            <a:r>
              <a:rPr lang="en-GB" sz="3600" b="1" i="1" dirty="0" err="1" smtClean="0"/>
              <a:t>Generala</a:t>
            </a:r>
            <a:r>
              <a:rPr lang="en-GB" sz="3600" b="1" i="1" dirty="0" smtClean="0"/>
              <a:t> a </a:t>
            </a:r>
            <a:r>
              <a:rPr lang="en-GB" sz="3600" b="1" i="1" dirty="0" err="1" smtClean="0"/>
              <a:t>membrilor</a:t>
            </a:r>
            <a:r>
              <a:rPr lang="en-GB" sz="3600" b="1" i="1" dirty="0" smtClean="0"/>
              <a:t> CCINA</a:t>
            </a:r>
            <a:r>
              <a:rPr lang="ro-RO" sz="3600" dirty="0" smtClean="0"/>
              <a:t/>
            </a:r>
            <a:br>
              <a:rPr lang="ro-RO" sz="3600" dirty="0" smtClean="0"/>
            </a:br>
            <a:r>
              <a:rPr lang="en-GB" sz="3600" dirty="0" smtClean="0">
                <a:solidFill>
                  <a:schemeClr val="bg2">
                    <a:lumMod val="75000"/>
                  </a:schemeClr>
                </a:solidFill>
              </a:rPr>
              <a:t/>
            </a:r>
            <a:br>
              <a:rPr lang="en-GB" sz="3600" dirty="0" smtClean="0">
                <a:solidFill>
                  <a:schemeClr val="bg2">
                    <a:lumMod val="75000"/>
                  </a:schemeClr>
                </a:solidFill>
              </a:rPr>
            </a:br>
            <a:r>
              <a:rPr lang="en-GB" sz="3600" dirty="0" smtClean="0">
                <a:solidFill>
                  <a:schemeClr val="bg2">
                    <a:lumMod val="75000"/>
                  </a:schemeClr>
                </a:solidFill>
              </a:rPr>
              <a:t/>
            </a:r>
            <a:br>
              <a:rPr lang="en-GB" sz="3600" dirty="0" smtClean="0">
                <a:solidFill>
                  <a:schemeClr val="bg2">
                    <a:lumMod val="75000"/>
                  </a:schemeClr>
                </a:solidFill>
              </a:rPr>
            </a:br>
            <a:r>
              <a:rPr lang="en-GB" sz="3600" b="1" i="1" dirty="0" smtClean="0"/>
              <a:t> </a:t>
            </a:r>
            <a:r>
              <a:rPr lang="en-GB" sz="3600" b="1" i="1" dirty="0" err="1" smtClean="0"/>
              <a:t>sectiunea</a:t>
            </a:r>
            <a:r>
              <a:rPr lang="en-GB" sz="3600" b="1" i="1" dirty="0" smtClean="0"/>
              <a:t>  </a:t>
            </a:r>
            <a:r>
              <a:rPr lang="en-GB" sz="3600" b="1" i="1" dirty="0" err="1" smtClean="0"/>
              <a:t>Industrie</a:t>
            </a:r>
            <a:r>
              <a:rPr lang="en-GB" sz="3600" b="1" i="1" dirty="0" smtClean="0"/>
              <a:t> - </a:t>
            </a:r>
            <a:r>
              <a:rPr lang="en-GB" sz="3600" b="1" i="1" dirty="0" err="1" smtClean="0"/>
              <a:t>Constructii</a:t>
            </a:r>
            <a:r>
              <a:rPr lang="ro-RO" sz="3600" dirty="0" smtClean="0"/>
              <a:t/>
            </a:r>
            <a:br>
              <a:rPr lang="ro-RO" sz="3600" dirty="0" smtClean="0"/>
            </a:br>
            <a:endParaRPr lang="en-US" sz="3600" dirty="0" smtClean="0">
              <a:solidFill>
                <a:schemeClr val="bg2">
                  <a:lumMod val="75000"/>
                </a:schemeClr>
              </a:solidFill>
            </a:endParaRPr>
          </a:p>
        </p:txBody>
      </p:sp>
      <p:sp>
        <p:nvSpPr>
          <p:cNvPr id="10243" name="Rectangle 3"/>
          <p:cNvSpPr>
            <a:spLocks noGrp="1" noChangeArrowheads="1"/>
          </p:cNvSpPr>
          <p:nvPr>
            <p:ph type="subTitle" idx="1"/>
          </p:nvPr>
        </p:nvSpPr>
        <p:spPr>
          <a:xfrm>
            <a:off x="4495800" y="6019800"/>
            <a:ext cx="4495800" cy="609600"/>
          </a:xfrm>
        </p:spPr>
        <p:txBody>
          <a:bodyPr>
            <a:normAutofit/>
          </a:bodyPr>
          <a:lstStyle/>
          <a:p>
            <a:r>
              <a:rPr lang="fr-FR" sz="2000" b="1" i="1" dirty="0" smtClean="0">
                <a:solidFill>
                  <a:schemeClr val="bg1"/>
                </a:solidFill>
              </a:rPr>
              <a:t>12 </a:t>
            </a:r>
            <a:r>
              <a:rPr lang="fr-FR" sz="2000" b="1" i="1" dirty="0" err="1" smtClean="0">
                <a:solidFill>
                  <a:schemeClr val="bg1"/>
                </a:solidFill>
              </a:rPr>
              <a:t>aprilie</a:t>
            </a:r>
            <a:r>
              <a:rPr lang="fr-FR" sz="2000" b="1" i="1" dirty="0" smtClean="0">
                <a:solidFill>
                  <a:schemeClr val="bg1"/>
                </a:solidFill>
              </a:rPr>
              <a:t> 2013 </a:t>
            </a:r>
            <a:endParaRPr lang="ro-RO" sz="2000" dirty="0">
              <a:solidFill>
                <a:schemeClr val="bg1"/>
              </a:solidFill>
            </a:endParaRPr>
          </a:p>
        </p:txBody>
      </p:sp>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p:txBody>
          <a:bodyPr>
            <a:normAutofit/>
          </a:bodyPr>
          <a:lstStyle/>
          <a:p>
            <a:r>
              <a:rPr lang="ro-RO" sz="1600" b="1" dirty="0" smtClean="0"/>
              <a:t>• </a:t>
            </a:r>
            <a:r>
              <a:rPr lang="ro-RO" sz="1600" dirty="0" smtClean="0"/>
              <a:t>  Proiectul </a:t>
            </a:r>
            <a:r>
              <a:rPr lang="ro-RO" sz="1600" b="1" dirty="0" smtClean="0"/>
              <a:t>SPRINT - SPRijin INTegrat pentru ocupare non-agricola a fortei de </a:t>
            </a:r>
            <a:endParaRPr lang="en-US" sz="1600" b="1" dirty="0" smtClean="0"/>
          </a:p>
          <a:p>
            <a:pPr>
              <a:buNone/>
            </a:pPr>
            <a:r>
              <a:rPr lang="ro-RO" sz="1600" b="1" dirty="0" smtClean="0"/>
              <a:t>munca din Zona Rurala Metropolitana Constanta</a:t>
            </a:r>
            <a:r>
              <a:rPr lang="ro-RO" sz="1600" dirty="0" smtClean="0"/>
              <a:t> finantat prin Programul POSDRU –AXA </a:t>
            </a:r>
            <a:endParaRPr lang="en-US" sz="1600" dirty="0" smtClean="0"/>
          </a:p>
          <a:p>
            <a:pPr>
              <a:buNone/>
            </a:pPr>
            <a:r>
              <a:rPr lang="ro-RO" sz="1600" dirty="0" smtClean="0"/>
              <a:t>5.2, CCINA Constanta aplicant, in cadrul caruia s-au realizat urmatoarele activitati: </a:t>
            </a:r>
            <a:endParaRPr lang="en-US" sz="1600" dirty="0" smtClean="0"/>
          </a:p>
          <a:p>
            <a:pPr>
              <a:buNone/>
            </a:pPr>
            <a:r>
              <a:rPr lang="ro-RO" sz="1600" dirty="0" smtClean="0"/>
              <a:t>eveniment de lansare a proiectului, desfasurarea activitatii de cercetare de teren, </a:t>
            </a:r>
            <a:endParaRPr lang="en-US" sz="1600" dirty="0" smtClean="0"/>
          </a:p>
          <a:p>
            <a:pPr>
              <a:buNone/>
            </a:pPr>
            <a:r>
              <a:rPr lang="ro-RO" sz="1600" dirty="0" smtClean="0"/>
              <a:t>concretizata prin elaborarea unui studiu privind situatia ocuparii si a somajului in zona </a:t>
            </a:r>
            <a:endParaRPr lang="en-US" sz="1600" dirty="0" smtClean="0"/>
          </a:p>
          <a:p>
            <a:pPr>
              <a:buNone/>
            </a:pPr>
            <a:r>
              <a:rPr lang="ro-RO" sz="1600" dirty="0" smtClean="0"/>
              <a:t>rurala ZMC, elaborarea materialelor publicitare necesare organizarii campaniilor pentru </a:t>
            </a:r>
            <a:endParaRPr lang="en-US" sz="1600" dirty="0" smtClean="0"/>
          </a:p>
          <a:p>
            <a:pPr>
              <a:buNone/>
            </a:pPr>
            <a:r>
              <a:rPr lang="ro-RO" sz="1600" dirty="0" smtClean="0"/>
              <a:t>promovarea antreprenoriala si pentru promovarea mobilitatii ocupationale, realizarea </a:t>
            </a:r>
            <a:endParaRPr lang="en-US" sz="1600" dirty="0" smtClean="0"/>
          </a:p>
          <a:p>
            <a:pPr>
              <a:buNone/>
            </a:pPr>
            <a:r>
              <a:rPr lang="ro-RO" sz="1600" dirty="0" smtClean="0"/>
              <a:t>brosurilor proiectului „Info-rural pentru cariera ta” si „Info-rural pentru afacerea ta, </a:t>
            </a:r>
            <a:endParaRPr lang="en-US" sz="1600" dirty="0" smtClean="0"/>
          </a:p>
          <a:p>
            <a:pPr>
              <a:buNone/>
            </a:pPr>
            <a:r>
              <a:rPr lang="ro-RO" sz="1600" dirty="0" smtClean="0"/>
              <a:t>organizarea unui numar de 11 sesiuni de informare in comunele: Valu lui Traian, Cumpana, </a:t>
            </a:r>
            <a:endParaRPr lang="en-US" sz="1600" dirty="0" smtClean="0"/>
          </a:p>
          <a:p>
            <a:pPr>
              <a:buNone/>
            </a:pPr>
            <a:r>
              <a:rPr lang="ro-RO" sz="1600" dirty="0" smtClean="0"/>
              <a:t>Agigea, Tuzla, Lumina, Mihail Kogalniceanu, la care au participat un numar de 583 persoane, </a:t>
            </a:r>
            <a:endParaRPr lang="en-US" sz="1600" dirty="0" smtClean="0"/>
          </a:p>
          <a:p>
            <a:pPr>
              <a:buNone/>
            </a:pPr>
            <a:r>
              <a:rPr lang="ro-RO" sz="1600" dirty="0" smtClean="0"/>
              <a:t>acordarea de servicii de consiliere / orientare profesionala la un numar de 130 persoane, </a:t>
            </a:r>
            <a:endParaRPr lang="en-US" sz="1600" dirty="0" smtClean="0"/>
          </a:p>
          <a:p>
            <a:pPr>
              <a:buNone/>
            </a:pPr>
            <a:r>
              <a:rPr lang="ro-RO" sz="1600" dirty="0" smtClean="0"/>
              <a:t>acordarea de servicii de consiliere antreprenoriala unui numar de 41 persoane, un numar de </a:t>
            </a:r>
            <a:endParaRPr lang="en-US" sz="1600" dirty="0" smtClean="0"/>
          </a:p>
          <a:p>
            <a:pPr>
              <a:buNone/>
            </a:pPr>
            <a:r>
              <a:rPr lang="ro-RO" sz="1600" dirty="0" smtClean="0"/>
              <a:t>5 persoane au initiat afaceri in mediul rural, s-au deschis 2 cursuri de formare profesionala </a:t>
            </a:r>
            <a:endParaRPr lang="en-US" sz="1600" dirty="0" smtClean="0"/>
          </a:p>
          <a:p>
            <a:pPr>
              <a:buNone/>
            </a:pPr>
            <a:r>
              <a:rPr lang="ro-RO" sz="1600" dirty="0" smtClean="0"/>
              <a:t>autorizate: Curs initiere Competente informatica, in localitatea Cumpana cu participarea </a:t>
            </a:r>
            <a:endParaRPr lang="en-US" sz="1600" dirty="0" smtClean="0"/>
          </a:p>
          <a:p>
            <a:pPr>
              <a:buNone/>
            </a:pPr>
            <a:r>
              <a:rPr lang="ro-RO" sz="1600" dirty="0" smtClean="0"/>
              <a:t>unui numar de 15 persoane si Curs de calificare ospatar, cu participarea unui numar de 20 </a:t>
            </a:r>
            <a:endParaRPr lang="en-US" sz="1600" dirty="0" smtClean="0"/>
          </a:p>
          <a:p>
            <a:pPr>
              <a:buNone/>
            </a:pPr>
            <a:r>
              <a:rPr lang="ro-RO" sz="1600" dirty="0" smtClean="0"/>
              <a:t>persoane.</a:t>
            </a:r>
            <a:endParaRPr lang="ro-RO" sz="1600" dirty="0"/>
          </a:p>
        </p:txBody>
      </p:sp>
      <p:sp>
        <p:nvSpPr>
          <p:cNvPr id="6" name="Rectangle 2"/>
          <p:cNvSpPr>
            <a:spLocks noGrp="1" noChangeArrowheads="1"/>
          </p:cNvSpPr>
          <p:nvPr>
            <p:ph type="title"/>
          </p:nvPr>
        </p:nvSpPr>
        <p:spPr>
          <a:xfrm>
            <a:off x="842994" y="283053"/>
            <a:ext cx="8229600" cy="1143000"/>
          </a:xfrm>
        </p:spPr>
        <p:txBody>
          <a:bodyPr>
            <a:normAutofit/>
          </a:bodyPr>
          <a:lstStyle/>
          <a:p>
            <a:r>
              <a:rPr lang="en-US" sz="2000" b="1" i="1" dirty="0" smtClean="0"/>
              <a:t>A. </a:t>
            </a:r>
            <a:r>
              <a:rPr lang="en-US" sz="2000" b="1" i="1" dirty="0" err="1" smtClean="0"/>
              <a:t>Actiuni</a:t>
            </a:r>
            <a:r>
              <a:rPr lang="en-US" sz="2000" b="1" i="1" dirty="0" smtClean="0"/>
              <a:t> si </a:t>
            </a:r>
            <a:r>
              <a:rPr lang="en-US" sz="2000" b="1" i="1" dirty="0" err="1" smtClean="0"/>
              <a:t>activităţi</a:t>
            </a:r>
            <a:r>
              <a:rPr lang="en-US" sz="2000" b="1" i="1" dirty="0" smtClean="0"/>
              <a:t> </a:t>
            </a:r>
            <a:r>
              <a:rPr lang="en-US" sz="2000" b="1" i="1" dirty="0" err="1" smtClean="0"/>
              <a:t>desfăşurate</a:t>
            </a:r>
            <a:r>
              <a:rPr lang="en-US" sz="2000" b="1" i="1" dirty="0" smtClean="0"/>
              <a:t> de CCINA, </a:t>
            </a:r>
            <a:r>
              <a:rPr lang="en-US" sz="2000" b="1" i="1" dirty="0" err="1" smtClean="0"/>
              <a:t>în</a:t>
            </a:r>
            <a:r>
              <a:rPr lang="en-US" sz="2000" b="1" i="1" dirty="0" smtClean="0"/>
              <a:t> </a:t>
            </a:r>
            <a:r>
              <a:rPr lang="en-US" sz="2000" b="1" i="1" dirty="0" err="1" smtClean="0"/>
              <a:t>anul</a:t>
            </a:r>
            <a:r>
              <a:rPr lang="en-US" sz="2000" b="1" i="1" dirty="0" smtClean="0"/>
              <a:t> 2012, </a:t>
            </a:r>
            <a:r>
              <a:rPr lang="en-US" sz="2000" b="1" i="1" dirty="0" err="1" smtClean="0"/>
              <a:t>în</a:t>
            </a:r>
            <a:r>
              <a:rPr lang="en-US" sz="2000" b="1" i="1" dirty="0" smtClean="0"/>
              <a:t> </a:t>
            </a:r>
            <a:r>
              <a:rPr lang="en-US" sz="2000" b="1" i="1" dirty="0" err="1" smtClean="0"/>
              <a:t>sprijinul</a:t>
            </a:r>
            <a:r>
              <a:rPr lang="en-US" sz="2000" b="1" i="1" dirty="0" smtClean="0"/>
              <a:t/>
            </a:r>
            <a:br>
              <a:rPr lang="en-US" sz="2000" b="1" i="1" dirty="0" smtClean="0"/>
            </a:br>
            <a:r>
              <a:rPr lang="en-US" sz="2000" b="1" i="1" dirty="0" err="1" smtClean="0"/>
              <a:t>membrilor</a:t>
            </a:r>
            <a:r>
              <a:rPr lang="en-US" sz="2000" b="1" i="1" dirty="0" smtClean="0"/>
              <a:t> </a:t>
            </a:r>
            <a:r>
              <a:rPr lang="en-US" sz="2000" b="1" i="1" dirty="0" err="1" smtClean="0"/>
              <a:t>săi</a:t>
            </a:r>
            <a:r>
              <a:rPr lang="en-US" sz="2000" b="1" i="1" dirty="0" smtClean="0"/>
              <a:t> si al </a:t>
            </a:r>
            <a:r>
              <a:rPr lang="en-US" sz="2000" b="1" i="1" dirty="0" err="1" smtClean="0"/>
              <a:t>comunităţii</a:t>
            </a:r>
            <a:r>
              <a:rPr lang="en-US" sz="2000" b="1" i="1" dirty="0" smtClean="0"/>
              <a:t> de </a:t>
            </a:r>
            <a:r>
              <a:rPr lang="en-US" sz="2000" b="1" i="1" dirty="0" err="1" smtClean="0"/>
              <a:t>afaceri</a:t>
            </a:r>
            <a:endParaRPr lang="ro-RO" sz="2000" dirty="0"/>
          </a:p>
        </p:txBody>
      </p:sp>
    </p:spTree>
  </p:cSld>
  <p:clrMapOvr>
    <a:masterClrMapping/>
  </p:clrMapOvr>
  <p:transition spd="med">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p:txBody>
          <a:bodyPr>
            <a:normAutofit/>
          </a:bodyPr>
          <a:lstStyle/>
          <a:p>
            <a:r>
              <a:rPr lang="ro-RO" sz="1600" b="1" dirty="0" smtClean="0"/>
              <a:t>• </a:t>
            </a:r>
            <a:r>
              <a:rPr lang="ro-RO" sz="1600" dirty="0" smtClean="0"/>
              <a:t>  Proiectul “</a:t>
            </a:r>
            <a:r>
              <a:rPr lang="ro-RO" sz="1600" b="1" dirty="0" smtClean="0"/>
              <a:t>Facilitarea tranzitiei, de la scoala, la viata activa, pentru studentii din </a:t>
            </a:r>
            <a:endParaRPr lang="en-US" sz="1600" b="1" dirty="0" smtClean="0"/>
          </a:p>
          <a:p>
            <a:pPr>
              <a:buNone/>
            </a:pPr>
            <a:r>
              <a:rPr lang="ro-RO" sz="1600" b="1" dirty="0" smtClean="0"/>
              <a:t>domeniul economiei-afaceri internationale</a:t>
            </a:r>
            <a:r>
              <a:rPr lang="ro-RO" sz="1600" dirty="0" smtClean="0"/>
              <a:t>” co-finantat din Fondul Social European prin </a:t>
            </a:r>
            <a:endParaRPr lang="en-US" sz="1600" dirty="0" smtClean="0"/>
          </a:p>
          <a:p>
            <a:pPr>
              <a:buNone/>
            </a:pPr>
            <a:r>
              <a:rPr lang="ro-RO" sz="1600" dirty="0" smtClean="0"/>
              <a:t>Programul Operational Sectorial Dezvoltarea Resurselor Umane, leader de proiect – </a:t>
            </a:r>
            <a:endParaRPr lang="en-US" sz="1600" dirty="0" smtClean="0"/>
          </a:p>
          <a:p>
            <a:pPr>
              <a:buNone/>
            </a:pPr>
            <a:r>
              <a:rPr lang="ro-RO" sz="1600" dirty="0" smtClean="0"/>
              <a:t>Academia de Studii Economice Bucuresti, CCINA partener, in cadrul caruia s-au realizat </a:t>
            </a:r>
            <a:endParaRPr lang="en-US" sz="1600" dirty="0" smtClean="0"/>
          </a:p>
          <a:p>
            <a:pPr>
              <a:buNone/>
            </a:pPr>
            <a:r>
              <a:rPr lang="ro-RO" sz="1600" dirty="0" smtClean="0"/>
              <a:t>urmatoarele activitati: identificarea a 4 parteneri de practica pentru derularea stagiilor </a:t>
            </a:r>
            <a:endParaRPr lang="en-US" sz="1600" dirty="0" smtClean="0"/>
          </a:p>
          <a:p>
            <a:pPr>
              <a:buNone/>
            </a:pPr>
            <a:r>
              <a:rPr lang="ro-RO" sz="1600" dirty="0" smtClean="0"/>
              <a:t>studentilor, derularea primului stagiu de practica din anul I de implementare, pentru 5 </a:t>
            </a:r>
            <a:endParaRPr lang="en-US" sz="1600" dirty="0" smtClean="0"/>
          </a:p>
          <a:p>
            <a:pPr>
              <a:buNone/>
            </a:pPr>
            <a:r>
              <a:rPr lang="ro-RO" sz="1600" dirty="0" smtClean="0"/>
              <a:t>studenti din cadrul Academiei de Stiinte Economice Bucuresti, derularea stagiului II de </a:t>
            </a:r>
            <a:endParaRPr lang="en-US" sz="1600" dirty="0" smtClean="0"/>
          </a:p>
          <a:p>
            <a:pPr>
              <a:buNone/>
            </a:pPr>
            <a:r>
              <a:rPr lang="ro-RO" sz="1600" dirty="0" smtClean="0"/>
              <a:t>practica pentru 2 studenti de la Facultatea de Economie si Afaceri Internationale a </a:t>
            </a:r>
            <a:endParaRPr lang="en-US" sz="1600" dirty="0" smtClean="0"/>
          </a:p>
          <a:p>
            <a:pPr>
              <a:buNone/>
            </a:pPr>
            <a:r>
              <a:rPr lang="ro-RO" sz="1600" dirty="0" smtClean="0"/>
              <a:t>Universitatii Al.Ioan Cuza din Iasi, derularea stagiului III de practica pentru 5 studenti de la </a:t>
            </a:r>
            <a:endParaRPr lang="en-US" sz="1600" dirty="0" smtClean="0"/>
          </a:p>
          <a:p>
            <a:pPr>
              <a:buNone/>
            </a:pPr>
            <a:r>
              <a:rPr lang="ro-RO" sz="1600" dirty="0" smtClean="0"/>
              <a:t>Facultatea de Relatii Economice Internationale a ASE Bucuresti, derularea stagiului IV de </a:t>
            </a:r>
            <a:endParaRPr lang="en-US" sz="1600" dirty="0" smtClean="0"/>
          </a:p>
          <a:p>
            <a:pPr>
              <a:buNone/>
            </a:pPr>
            <a:r>
              <a:rPr lang="ro-RO" sz="1600" dirty="0" smtClean="0"/>
              <a:t>practica pentru 6 studenti de la Universitatea Ovidius, specializarea Economia Comertului, </a:t>
            </a:r>
            <a:endParaRPr lang="en-US" sz="1600" dirty="0" smtClean="0"/>
          </a:p>
          <a:p>
            <a:pPr>
              <a:buNone/>
            </a:pPr>
            <a:r>
              <a:rPr lang="ro-RO" sz="1600" dirty="0" smtClean="0"/>
              <a:t>Turismului si Serviciilor, realizarea rapoartelor pentru fiecare stagiu de practica de catre cei </a:t>
            </a:r>
            <a:endParaRPr lang="en-US" sz="1600" dirty="0" smtClean="0"/>
          </a:p>
          <a:p>
            <a:pPr>
              <a:buNone/>
            </a:pPr>
            <a:r>
              <a:rPr lang="ro-RO" sz="1600" dirty="0" smtClean="0"/>
              <a:t>3 tutori desemnati; intocmirea fiselor de evaluare pentru fiecare student practicant; analiza </a:t>
            </a:r>
            <a:endParaRPr lang="en-US" sz="1600" dirty="0" smtClean="0"/>
          </a:p>
          <a:p>
            <a:pPr>
              <a:buNone/>
            </a:pPr>
            <a:r>
              <a:rPr lang="ro-RO" sz="1600" dirty="0" smtClean="0"/>
              <a:t>chestionare de feed-back ale studentilor; schimburi de experienta cu partenerii din proiect si </a:t>
            </a:r>
            <a:endParaRPr lang="en-US" sz="1600" dirty="0" smtClean="0"/>
          </a:p>
          <a:p>
            <a:pPr>
              <a:buNone/>
            </a:pPr>
            <a:r>
              <a:rPr lang="ro-RO" sz="1600" dirty="0" smtClean="0"/>
              <a:t>intalniri de management, participarea echipei CCINA la 4 schimburi de experienta organizate </a:t>
            </a:r>
            <a:endParaRPr lang="en-US" sz="1600" dirty="0" smtClean="0"/>
          </a:p>
          <a:p>
            <a:pPr>
              <a:buNone/>
            </a:pPr>
            <a:r>
              <a:rPr lang="ro-RO" sz="1600" dirty="0" smtClean="0"/>
              <a:t>de partenerii proiectului; </a:t>
            </a:r>
            <a:endParaRPr lang="ro-RO" sz="1600" dirty="0"/>
          </a:p>
        </p:txBody>
      </p:sp>
      <p:sp>
        <p:nvSpPr>
          <p:cNvPr id="6" name="Rectangle 2"/>
          <p:cNvSpPr>
            <a:spLocks noGrp="1" noChangeArrowheads="1"/>
          </p:cNvSpPr>
          <p:nvPr>
            <p:ph type="title"/>
          </p:nvPr>
        </p:nvSpPr>
        <p:spPr>
          <a:xfrm>
            <a:off x="842994" y="283053"/>
            <a:ext cx="8229600" cy="1143000"/>
          </a:xfrm>
        </p:spPr>
        <p:txBody>
          <a:bodyPr>
            <a:normAutofit/>
          </a:bodyPr>
          <a:lstStyle/>
          <a:p>
            <a:r>
              <a:rPr lang="en-US" sz="2000" b="1" i="1" dirty="0" smtClean="0"/>
              <a:t>A. </a:t>
            </a:r>
            <a:r>
              <a:rPr lang="en-US" sz="2000" b="1" i="1" dirty="0" err="1" smtClean="0"/>
              <a:t>Actiuni</a:t>
            </a:r>
            <a:r>
              <a:rPr lang="en-US" sz="2000" b="1" i="1" dirty="0" smtClean="0"/>
              <a:t> si </a:t>
            </a:r>
            <a:r>
              <a:rPr lang="en-US" sz="2000" b="1" i="1" dirty="0" err="1" smtClean="0"/>
              <a:t>activităţi</a:t>
            </a:r>
            <a:r>
              <a:rPr lang="en-US" sz="2000" b="1" i="1" dirty="0" smtClean="0"/>
              <a:t> </a:t>
            </a:r>
            <a:r>
              <a:rPr lang="en-US" sz="2000" b="1" i="1" dirty="0" err="1" smtClean="0"/>
              <a:t>desfăşurate</a:t>
            </a:r>
            <a:r>
              <a:rPr lang="en-US" sz="2000" b="1" i="1" dirty="0" smtClean="0"/>
              <a:t> de CCINA, </a:t>
            </a:r>
            <a:r>
              <a:rPr lang="en-US" sz="2000" b="1" i="1" dirty="0" err="1" smtClean="0"/>
              <a:t>în</a:t>
            </a:r>
            <a:r>
              <a:rPr lang="en-US" sz="2000" b="1" i="1" dirty="0" smtClean="0"/>
              <a:t> </a:t>
            </a:r>
            <a:r>
              <a:rPr lang="en-US" sz="2000" b="1" i="1" dirty="0" err="1" smtClean="0"/>
              <a:t>anul</a:t>
            </a:r>
            <a:r>
              <a:rPr lang="en-US" sz="2000" b="1" i="1" dirty="0" smtClean="0"/>
              <a:t> 2012, </a:t>
            </a:r>
            <a:r>
              <a:rPr lang="en-US" sz="2000" b="1" i="1" dirty="0" err="1" smtClean="0"/>
              <a:t>în</a:t>
            </a:r>
            <a:r>
              <a:rPr lang="en-US" sz="2000" b="1" i="1" dirty="0" smtClean="0"/>
              <a:t> </a:t>
            </a:r>
            <a:r>
              <a:rPr lang="en-US" sz="2000" b="1" i="1" dirty="0" err="1" smtClean="0"/>
              <a:t>sprijinul</a:t>
            </a:r>
            <a:r>
              <a:rPr lang="en-US" sz="2000" b="1" i="1" dirty="0" smtClean="0"/>
              <a:t/>
            </a:r>
            <a:br>
              <a:rPr lang="en-US" sz="2000" b="1" i="1" dirty="0" smtClean="0"/>
            </a:br>
            <a:r>
              <a:rPr lang="en-US" sz="2000" b="1" i="1" dirty="0" err="1" smtClean="0"/>
              <a:t>membrilor</a:t>
            </a:r>
            <a:r>
              <a:rPr lang="en-US" sz="2000" b="1" i="1" dirty="0" smtClean="0"/>
              <a:t> </a:t>
            </a:r>
            <a:r>
              <a:rPr lang="en-US" sz="2000" b="1" i="1" dirty="0" err="1" smtClean="0"/>
              <a:t>săi</a:t>
            </a:r>
            <a:r>
              <a:rPr lang="en-US" sz="2000" b="1" i="1" dirty="0" smtClean="0"/>
              <a:t> si al </a:t>
            </a:r>
            <a:r>
              <a:rPr lang="en-US" sz="2000" b="1" i="1" dirty="0" err="1" smtClean="0"/>
              <a:t>comunităţii</a:t>
            </a:r>
            <a:r>
              <a:rPr lang="en-US" sz="2000" b="1" i="1" dirty="0" smtClean="0"/>
              <a:t> de </a:t>
            </a:r>
            <a:r>
              <a:rPr lang="en-US" sz="2000" b="1" i="1" dirty="0" err="1" smtClean="0"/>
              <a:t>afaceri</a:t>
            </a:r>
            <a:endParaRPr lang="ro-RO" sz="2000" dirty="0"/>
          </a:p>
        </p:txBody>
      </p:sp>
    </p:spTree>
  </p:cSld>
  <p:clrMapOvr>
    <a:masterClrMapping/>
  </p:clrMapOvr>
  <p:transition spd="med">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p:txBody>
          <a:bodyPr>
            <a:normAutofit lnSpcReduction="10000"/>
          </a:bodyPr>
          <a:lstStyle/>
          <a:p>
            <a:r>
              <a:rPr lang="ro-RO" sz="1600" b="1" dirty="0" smtClean="0"/>
              <a:t>• </a:t>
            </a:r>
            <a:r>
              <a:rPr lang="ro-RO" sz="1600" dirty="0" smtClean="0"/>
              <a:t>Proiectul „</a:t>
            </a:r>
            <a:r>
              <a:rPr lang="ro-RO" sz="1600" b="1" dirty="0" smtClean="0"/>
              <a:t>Un viitor mai sigur</a:t>
            </a:r>
            <a:r>
              <a:rPr lang="ro-RO" sz="1600" dirty="0" smtClean="0"/>
              <a:t>” finantare prin Programul Operational Sectorial </a:t>
            </a:r>
            <a:endParaRPr lang="en-US" sz="1600" dirty="0" smtClean="0"/>
          </a:p>
          <a:p>
            <a:pPr>
              <a:buNone/>
            </a:pPr>
            <a:r>
              <a:rPr lang="ro-RO" sz="1600" dirty="0" smtClean="0"/>
              <a:t>Dezvoltarea Resurselor Umane, in colaborare cu AJOFM Constanta, in cadrul caruia s-au </a:t>
            </a:r>
            <a:endParaRPr lang="en-US" sz="1600" dirty="0" smtClean="0"/>
          </a:p>
          <a:p>
            <a:pPr>
              <a:buNone/>
            </a:pPr>
            <a:r>
              <a:rPr lang="ro-RO" sz="1600" dirty="0" smtClean="0"/>
              <a:t>realizat urmatoarele activitati: organizarea Cursului „Manager in turism”, cu participarea a </a:t>
            </a:r>
            <a:endParaRPr lang="en-US" sz="1600" dirty="0" smtClean="0"/>
          </a:p>
          <a:p>
            <a:pPr>
              <a:buNone/>
            </a:pPr>
            <a:r>
              <a:rPr lang="ro-RO" sz="1600" dirty="0" smtClean="0"/>
              <a:t>25 de persoane, recrutare, selectie si inscrierea grupului tinta, informare si consiliere </a:t>
            </a:r>
            <a:endParaRPr lang="en-US" sz="1600" dirty="0" smtClean="0"/>
          </a:p>
          <a:p>
            <a:pPr>
              <a:buNone/>
            </a:pPr>
            <a:r>
              <a:rPr lang="ro-RO" sz="1600" dirty="0" smtClean="0"/>
              <a:t>profesionala, medierea muncii, elaborare know-how book, ca document de referinta pentru </a:t>
            </a:r>
            <a:endParaRPr lang="en-US" sz="1600" dirty="0" smtClean="0"/>
          </a:p>
          <a:p>
            <a:pPr>
              <a:buNone/>
            </a:pPr>
            <a:r>
              <a:rPr lang="ro-RO" sz="1600" dirty="0" smtClean="0"/>
              <a:t>diseminarea rezultatelor proiectului la nivelul regiunii, organizare eveniment de diseminare </a:t>
            </a:r>
            <a:endParaRPr lang="en-US" sz="1600" dirty="0" smtClean="0"/>
          </a:p>
          <a:p>
            <a:pPr>
              <a:buNone/>
            </a:pPr>
            <a:r>
              <a:rPr lang="ro-RO" sz="1600" dirty="0" smtClean="0"/>
              <a:t>rezultate partiale proiect, cu participarea a 150 persoane;</a:t>
            </a:r>
            <a:endParaRPr lang="en-US" sz="1600" dirty="0" smtClean="0"/>
          </a:p>
          <a:p>
            <a:pPr>
              <a:buNone/>
            </a:pPr>
            <a:endParaRPr lang="ro-RO" sz="1600" dirty="0" smtClean="0"/>
          </a:p>
          <a:p>
            <a:r>
              <a:rPr lang="ro-RO" sz="1600" b="1" dirty="0" smtClean="0"/>
              <a:t>• </a:t>
            </a:r>
            <a:r>
              <a:rPr lang="ro-RO" sz="1600" dirty="0" smtClean="0"/>
              <a:t>Proiectul „</a:t>
            </a:r>
            <a:r>
              <a:rPr lang="ro-RO" sz="1600" b="1" dirty="0" smtClean="0"/>
              <a:t>Birouri de asistenţă pentru promovarea Responsabilităţii Sociale a </a:t>
            </a:r>
            <a:endParaRPr lang="en-US" sz="1600" b="1" dirty="0" smtClean="0"/>
          </a:p>
          <a:p>
            <a:pPr>
              <a:buNone/>
            </a:pPr>
            <a:r>
              <a:rPr lang="ro-RO" sz="1600" b="1" dirty="0" smtClean="0"/>
              <a:t>Intreprinderilor - RSI</a:t>
            </a:r>
            <a:r>
              <a:rPr lang="ro-RO" sz="1600" dirty="0" smtClean="0"/>
              <a:t>”, finantare prin Programul Operational Sectorial Dezvoltarea </a:t>
            </a:r>
            <a:endParaRPr lang="en-US" sz="1600" dirty="0" smtClean="0"/>
          </a:p>
          <a:p>
            <a:pPr>
              <a:buNone/>
            </a:pPr>
            <a:r>
              <a:rPr lang="ro-RO" sz="1600" dirty="0" smtClean="0"/>
              <a:t>Resurselor Umane, Camera Nationala aplicant, CCINA partener, in cadrul caruia s-au realizat </a:t>
            </a:r>
            <a:endParaRPr lang="en-US" sz="1600" dirty="0" smtClean="0"/>
          </a:p>
          <a:p>
            <a:pPr>
              <a:buNone/>
            </a:pPr>
            <a:r>
              <a:rPr lang="ro-RO" sz="1600" dirty="0" smtClean="0"/>
              <a:t>următoarele activităţi: intocmire scrisoare de intentie, cu propunere realizare evenimente de </a:t>
            </a:r>
            <a:endParaRPr lang="en-US" sz="1600" dirty="0" smtClean="0"/>
          </a:p>
          <a:p>
            <a:pPr>
              <a:buNone/>
            </a:pPr>
            <a:r>
              <a:rPr lang="ro-RO" sz="1600" dirty="0" smtClean="0"/>
              <a:t>promovare RSI, la Constanta, corespondenta partener pentru realizarea campaniei de </a:t>
            </a:r>
            <a:endParaRPr lang="en-US" sz="1600" dirty="0" smtClean="0"/>
          </a:p>
          <a:p>
            <a:pPr>
              <a:buNone/>
            </a:pPr>
            <a:r>
              <a:rPr lang="ro-RO" sz="1600" dirty="0" smtClean="0"/>
              <a:t>promovare a Biroului din Constanta, prezentarea serviciilor Biroului RSI personalului din </a:t>
            </a:r>
            <a:endParaRPr lang="en-US" sz="1600" dirty="0" smtClean="0"/>
          </a:p>
          <a:p>
            <a:pPr>
              <a:buNone/>
            </a:pPr>
            <a:r>
              <a:rPr lang="ro-RO" sz="1600" dirty="0" smtClean="0"/>
              <a:t>cadrul CCINA, Seminar pe tema RSI si a unor exemple de buna practica din judetul Constanta, </a:t>
            </a:r>
            <a:endParaRPr lang="en-US" sz="1600" dirty="0" smtClean="0"/>
          </a:p>
          <a:p>
            <a:pPr>
              <a:buNone/>
            </a:pPr>
            <a:r>
              <a:rPr lang="ro-RO" sz="1600" dirty="0" smtClean="0"/>
              <a:t>cu participarea unui numar de 45 persoane, mediatizarea si popularizarea serviciilor oferite </a:t>
            </a:r>
            <a:endParaRPr lang="en-US" sz="1600" dirty="0" smtClean="0"/>
          </a:p>
          <a:p>
            <a:pPr>
              <a:buNone/>
            </a:pPr>
            <a:r>
              <a:rPr lang="ro-RO" sz="1600" dirty="0" smtClean="0"/>
              <a:t>de birou; </a:t>
            </a:r>
            <a:endParaRPr lang="ro-RO" sz="1600" dirty="0"/>
          </a:p>
        </p:txBody>
      </p:sp>
      <p:sp>
        <p:nvSpPr>
          <p:cNvPr id="6" name="Rectangle 2"/>
          <p:cNvSpPr>
            <a:spLocks noGrp="1" noChangeArrowheads="1"/>
          </p:cNvSpPr>
          <p:nvPr>
            <p:ph type="title"/>
          </p:nvPr>
        </p:nvSpPr>
        <p:spPr>
          <a:xfrm>
            <a:off x="842994" y="283053"/>
            <a:ext cx="8229600" cy="1143000"/>
          </a:xfrm>
        </p:spPr>
        <p:txBody>
          <a:bodyPr>
            <a:normAutofit/>
          </a:bodyPr>
          <a:lstStyle/>
          <a:p>
            <a:r>
              <a:rPr lang="en-US" sz="2000" b="1" i="1" dirty="0" smtClean="0"/>
              <a:t>A. </a:t>
            </a:r>
            <a:r>
              <a:rPr lang="en-US" sz="2000" b="1" i="1" dirty="0" err="1" smtClean="0"/>
              <a:t>Actiuni</a:t>
            </a:r>
            <a:r>
              <a:rPr lang="en-US" sz="2000" b="1" i="1" dirty="0" smtClean="0"/>
              <a:t> si </a:t>
            </a:r>
            <a:r>
              <a:rPr lang="en-US" sz="2000" b="1" i="1" dirty="0" err="1" smtClean="0"/>
              <a:t>activităţi</a:t>
            </a:r>
            <a:r>
              <a:rPr lang="en-US" sz="2000" b="1" i="1" dirty="0" smtClean="0"/>
              <a:t> </a:t>
            </a:r>
            <a:r>
              <a:rPr lang="en-US" sz="2000" b="1" i="1" dirty="0" err="1" smtClean="0"/>
              <a:t>desfăşurate</a:t>
            </a:r>
            <a:r>
              <a:rPr lang="en-US" sz="2000" b="1" i="1" dirty="0" smtClean="0"/>
              <a:t> de CCINA, </a:t>
            </a:r>
            <a:r>
              <a:rPr lang="en-US" sz="2000" b="1" i="1" dirty="0" err="1" smtClean="0"/>
              <a:t>în</a:t>
            </a:r>
            <a:r>
              <a:rPr lang="en-US" sz="2000" b="1" i="1" dirty="0" smtClean="0"/>
              <a:t> </a:t>
            </a:r>
            <a:r>
              <a:rPr lang="en-US" sz="2000" b="1" i="1" dirty="0" err="1" smtClean="0"/>
              <a:t>anul</a:t>
            </a:r>
            <a:r>
              <a:rPr lang="en-US" sz="2000" b="1" i="1" dirty="0" smtClean="0"/>
              <a:t> 2012, </a:t>
            </a:r>
            <a:r>
              <a:rPr lang="en-US" sz="2000" b="1" i="1" dirty="0" err="1" smtClean="0"/>
              <a:t>în</a:t>
            </a:r>
            <a:r>
              <a:rPr lang="en-US" sz="2000" b="1" i="1" dirty="0" smtClean="0"/>
              <a:t> </a:t>
            </a:r>
            <a:r>
              <a:rPr lang="en-US" sz="2000" b="1" i="1" dirty="0" err="1" smtClean="0"/>
              <a:t>sprijinul</a:t>
            </a:r>
            <a:r>
              <a:rPr lang="en-US" sz="2000" b="1" i="1" dirty="0" smtClean="0"/>
              <a:t/>
            </a:r>
            <a:br>
              <a:rPr lang="en-US" sz="2000" b="1" i="1" dirty="0" smtClean="0"/>
            </a:br>
            <a:r>
              <a:rPr lang="en-US" sz="2000" b="1" i="1" dirty="0" err="1" smtClean="0"/>
              <a:t>membrilor</a:t>
            </a:r>
            <a:r>
              <a:rPr lang="en-US" sz="2000" b="1" i="1" dirty="0" smtClean="0"/>
              <a:t> </a:t>
            </a:r>
            <a:r>
              <a:rPr lang="en-US" sz="2000" b="1" i="1" dirty="0" err="1" smtClean="0"/>
              <a:t>săi</a:t>
            </a:r>
            <a:r>
              <a:rPr lang="en-US" sz="2000" b="1" i="1" dirty="0" smtClean="0"/>
              <a:t> si al </a:t>
            </a:r>
            <a:r>
              <a:rPr lang="en-US" sz="2000" b="1" i="1" dirty="0" err="1" smtClean="0"/>
              <a:t>comunităţii</a:t>
            </a:r>
            <a:r>
              <a:rPr lang="en-US" sz="2000" b="1" i="1" dirty="0" smtClean="0"/>
              <a:t> de </a:t>
            </a:r>
            <a:r>
              <a:rPr lang="en-US" sz="2000" b="1" i="1" dirty="0" err="1" smtClean="0"/>
              <a:t>afaceri</a:t>
            </a:r>
            <a:endParaRPr lang="ro-RO" sz="2000" dirty="0"/>
          </a:p>
        </p:txBody>
      </p:sp>
    </p:spTree>
  </p:cSld>
  <p:clrMapOvr>
    <a:masterClrMapping/>
  </p:clrMapOvr>
  <p:transition spd="med">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p:txBody>
          <a:bodyPr>
            <a:normAutofit fontScale="92500"/>
          </a:bodyPr>
          <a:lstStyle/>
          <a:p>
            <a:r>
              <a:rPr lang="ro-RO" sz="1600" b="1" dirty="0" smtClean="0"/>
              <a:t>• </a:t>
            </a:r>
            <a:r>
              <a:rPr lang="ro-RO" sz="1600" dirty="0" smtClean="0"/>
              <a:t>Proiectul </a:t>
            </a:r>
            <a:r>
              <a:rPr lang="ro-RO" sz="1600" b="1" dirty="0" smtClean="0"/>
              <a:t>IRECSON - </a:t>
            </a:r>
            <a:r>
              <a:rPr lang="ro-RO" sz="1600" dirty="0" smtClean="0"/>
              <a:t>finantare PO</a:t>
            </a:r>
            <a:r>
              <a:rPr lang="en-US" sz="1600" dirty="0" smtClean="0"/>
              <a:t> </a:t>
            </a:r>
            <a:r>
              <a:rPr lang="ro-RO" sz="1600" dirty="0" smtClean="0"/>
              <a:t>DCA 2007 – 2013, in cadrul caruia s-au realizat urma</a:t>
            </a:r>
            <a:r>
              <a:rPr lang="en-US" sz="1600" dirty="0" smtClean="0"/>
              <a:t>t</a:t>
            </a:r>
            <a:r>
              <a:rPr lang="ro-RO" sz="1600" dirty="0" smtClean="0"/>
              <a:t>oarele act</a:t>
            </a:r>
            <a:r>
              <a:rPr lang="en-US" sz="1600" dirty="0" err="1" smtClean="0"/>
              <a:t>i</a:t>
            </a:r>
            <a:r>
              <a:rPr lang="ro-RO" sz="1600" dirty="0" smtClean="0"/>
              <a:t>vitati: </a:t>
            </a:r>
            <a:endParaRPr lang="en-US" sz="1600" dirty="0" smtClean="0"/>
          </a:p>
          <a:p>
            <a:pPr marL="0" indent="0">
              <a:buNone/>
            </a:pPr>
            <a:r>
              <a:rPr lang="ro-RO" sz="1600" dirty="0" smtClean="0"/>
              <a:t>testarea sistemului informatic de raportare si monitorizare in domeniul inovarii, </a:t>
            </a:r>
            <a:r>
              <a:rPr lang="en-US" sz="1600" dirty="0" smtClean="0"/>
              <a:t>   </a:t>
            </a:r>
            <a:r>
              <a:rPr lang="ro-RO" sz="1600" dirty="0" smtClean="0"/>
              <a:t>parti</a:t>
            </a:r>
            <a:r>
              <a:rPr lang="en-US" sz="1600" dirty="0" smtClean="0"/>
              <a:t>-</a:t>
            </a:r>
            <a:r>
              <a:rPr lang="ro-RO" sz="1600" dirty="0" smtClean="0"/>
              <a:t>cipare la sesiunea de instruire formatori din Bucuresti, organizarea unei sesiuni de instruire a specialistilor implicati in procesul de colectare si analiza a informatiilor specifice domeniului</a:t>
            </a:r>
            <a:r>
              <a:rPr lang="en-US" sz="1600" dirty="0" smtClean="0"/>
              <a:t> </a:t>
            </a:r>
            <a:r>
              <a:rPr lang="ro-RO" sz="1600" dirty="0" smtClean="0"/>
              <a:t>Inovarii si Transferului Tehnologic (ITT), la Constanta, cu participarea a 20 </a:t>
            </a:r>
            <a:r>
              <a:rPr lang="en-US" sz="1600" dirty="0"/>
              <a:t> </a:t>
            </a:r>
            <a:r>
              <a:rPr lang="ro-RO" sz="1600" dirty="0" smtClean="0"/>
              <a:t>persoane, reprezentanti ai Administratiilor locale din Constanta, Braila, Buzau; participare la Conferinta finala „Dezvoltarea capacitatii ANCS de elaborare a politicilor publice in domeniul inovarii si al transferului tehnologic pentru asigurarea unei dezvoltari socio-economice durabile”, raportarea tehnica si financiara;</a:t>
            </a:r>
            <a:endParaRPr lang="en-US" sz="1600" dirty="0" smtClean="0"/>
          </a:p>
          <a:p>
            <a:pPr>
              <a:buNone/>
            </a:pPr>
            <a:endParaRPr lang="ro-RO" sz="1600" dirty="0" smtClean="0"/>
          </a:p>
          <a:p>
            <a:r>
              <a:rPr lang="ro-RO" sz="1600" b="1" dirty="0" smtClean="0"/>
              <a:t>•  </a:t>
            </a:r>
            <a:r>
              <a:rPr lang="ro-RO" sz="1600" dirty="0" smtClean="0"/>
              <a:t>Proiectul „</a:t>
            </a:r>
            <a:r>
              <a:rPr lang="ro-RO" sz="1600" b="1" dirty="0" smtClean="0"/>
              <a:t>Centrul de Informare Tehnologică CCINA Constanţa</a:t>
            </a:r>
            <a:r>
              <a:rPr lang="ro-RO" sz="1600" dirty="0" smtClean="0"/>
              <a:t>”, proiect aprobat, </a:t>
            </a:r>
            <a:endParaRPr lang="en-US" sz="1600" dirty="0" smtClean="0"/>
          </a:p>
          <a:p>
            <a:pPr>
              <a:buNone/>
            </a:pPr>
            <a:r>
              <a:rPr lang="en-US" sz="1600" dirty="0" smtClean="0"/>
              <a:t>(</a:t>
            </a:r>
            <a:r>
              <a:rPr lang="ro-RO" sz="1600" dirty="0" smtClean="0"/>
              <a:t>Finantarea</a:t>
            </a:r>
            <a:r>
              <a:rPr lang="en-US" sz="1600" dirty="0" smtClean="0"/>
              <a:t> </a:t>
            </a:r>
            <a:r>
              <a:rPr lang="ro-RO" sz="1600" dirty="0" smtClean="0"/>
              <a:t>ANCS – Direcţia pentru Inovare, Transfer Tehnologic şi Infrastructură fiind temporar </a:t>
            </a:r>
            <a:endParaRPr lang="en-US" sz="1600" dirty="0" smtClean="0"/>
          </a:p>
          <a:p>
            <a:pPr>
              <a:buNone/>
            </a:pPr>
            <a:r>
              <a:rPr lang="ro-RO" sz="1600" dirty="0" smtClean="0"/>
              <a:t>suspendata, din lipsa de fonduri</a:t>
            </a:r>
            <a:r>
              <a:rPr lang="en-US" sz="1600" dirty="0" smtClean="0"/>
              <a:t>)</a:t>
            </a:r>
            <a:r>
              <a:rPr lang="ro-RO" sz="1600" dirty="0" smtClean="0"/>
              <a:t>, in cadrul caruia s-au realizat seminarii tematice pentru firme din </a:t>
            </a:r>
            <a:endParaRPr lang="en-US" sz="1600" dirty="0" smtClean="0"/>
          </a:p>
          <a:p>
            <a:pPr>
              <a:buNone/>
            </a:pPr>
            <a:r>
              <a:rPr lang="ro-RO" sz="1600" dirty="0" smtClean="0"/>
              <a:t>agricultura si industria alimentara, în parteneriat cu Universitatea Ovidius Constanţa-Facultatea de </a:t>
            </a:r>
            <a:endParaRPr lang="en-US" sz="1600" dirty="0" smtClean="0"/>
          </a:p>
          <a:p>
            <a:pPr>
              <a:buNone/>
            </a:pPr>
            <a:r>
              <a:rPr lang="ro-RO" sz="1600" dirty="0" smtClean="0"/>
              <a:t>Stiinţe Agricole şi cu Oficiul pentru Consultanţă Agricolă Constanţa si cu tema de protectie a </a:t>
            </a:r>
            <a:endParaRPr lang="en-US" sz="1600" dirty="0" smtClean="0"/>
          </a:p>
          <a:p>
            <a:pPr>
              <a:buNone/>
            </a:pPr>
            <a:r>
              <a:rPr lang="ro-RO" sz="1600" dirty="0" smtClean="0"/>
              <a:t>proprietatii intelectuale;  </a:t>
            </a:r>
          </a:p>
          <a:p>
            <a:pPr>
              <a:buNone/>
            </a:pPr>
            <a:r>
              <a:rPr lang="ro-RO" sz="1600" dirty="0" smtClean="0"/>
              <a:t> </a:t>
            </a:r>
          </a:p>
        </p:txBody>
      </p:sp>
      <p:sp>
        <p:nvSpPr>
          <p:cNvPr id="6" name="Rectangle 2"/>
          <p:cNvSpPr>
            <a:spLocks noGrp="1" noChangeArrowheads="1"/>
          </p:cNvSpPr>
          <p:nvPr>
            <p:ph type="title"/>
          </p:nvPr>
        </p:nvSpPr>
        <p:spPr>
          <a:xfrm>
            <a:off x="842994" y="283053"/>
            <a:ext cx="8229600" cy="1143000"/>
          </a:xfrm>
        </p:spPr>
        <p:txBody>
          <a:bodyPr>
            <a:normAutofit/>
          </a:bodyPr>
          <a:lstStyle/>
          <a:p>
            <a:r>
              <a:rPr lang="en-US" sz="2000" b="1" i="1" dirty="0" smtClean="0"/>
              <a:t>A. </a:t>
            </a:r>
            <a:r>
              <a:rPr lang="en-US" sz="2000" b="1" i="1" dirty="0" err="1" smtClean="0"/>
              <a:t>Actiuni</a:t>
            </a:r>
            <a:r>
              <a:rPr lang="en-US" sz="2000" b="1" i="1" dirty="0" smtClean="0"/>
              <a:t> si </a:t>
            </a:r>
            <a:r>
              <a:rPr lang="en-US" sz="2000" b="1" i="1" dirty="0" err="1" smtClean="0"/>
              <a:t>activităţi</a:t>
            </a:r>
            <a:r>
              <a:rPr lang="en-US" sz="2000" b="1" i="1" dirty="0" smtClean="0"/>
              <a:t> </a:t>
            </a:r>
            <a:r>
              <a:rPr lang="en-US" sz="2000" b="1" i="1" dirty="0" err="1" smtClean="0"/>
              <a:t>desfăşurate</a:t>
            </a:r>
            <a:r>
              <a:rPr lang="en-US" sz="2000" b="1" i="1" dirty="0" smtClean="0"/>
              <a:t> de CCINA, </a:t>
            </a:r>
            <a:r>
              <a:rPr lang="en-US" sz="2000" b="1" i="1" dirty="0" err="1" smtClean="0"/>
              <a:t>în</a:t>
            </a:r>
            <a:r>
              <a:rPr lang="en-US" sz="2000" b="1" i="1" dirty="0" smtClean="0"/>
              <a:t> </a:t>
            </a:r>
            <a:r>
              <a:rPr lang="en-US" sz="2000" b="1" i="1" dirty="0" err="1" smtClean="0"/>
              <a:t>anul</a:t>
            </a:r>
            <a:r>
              <a:rPr lang="en-US" sz="2000" b="1" i="1" dirty="0" smtClean="0"/>
              <a:t> 2012, </a:t>
            </a:r>
            <a:r>
              <a:rPr lang="en-US" sz="2000" b="1" i="1" dirty="0" err="1" smtClean="0"/>
              <a:t>în</a:t>
            </a:r>
            <a:r>
              <a:rPr lang="en-US" sz="2000" b="1" i="1" dirty="0" smtClean="0"/>
              <a:t> </a:t>
            </a:r>
            <a:r>
              <a:rPr lang="en-US" sz="2000" b="1" i="1" dirty="0" err="1" smtClean="0"/>
              <a:t>sprijinul</a:t>
            </a:r>
            <a:r>
              <a:rPr lang="en-US" sz="2000" b="1" i="1" dirty="0" smtClean="0"/>
              <a:t/>
            </a:r>
            <a:br>
              <a:rPr lang="en-US" sz="2000" b="1" i="1" dirty="0" smtClean="0"/>
            </a:br>
            <a:r>
              <a:rPr lang="en-US" sz="2000" b="1" i="1" dirty="0" err="1" smtClean="0"/>
              <a:t>membrilor</a:t>
            </a:r>
            <a:r>
              <a:rPr lang="en-US" sz="2000" b="1" i="1" dirty="0" smtClean="0"/>
              <a:t> </a:t>
            </a:r>
            <a:r>
              <a:rPr lang="en-US" sz="2000" b="1" i="1" dirty="0" err="1" smtClean="0"/>
              <a:t>săi</a:t>
            </a:r>
            <a:r>
              <a:rPr lang="en-US" sz="2000" b="1" i="1" dirty="0" smtClean="0"/>
              <a:t> si al </a:t>
            </a:r>
            <a:r>
              <a:rPr lang="en-US" sz="2000" b="1" i="1" dirty="0" err="1" smtClean="0"/>
              <a:t>comunităţii</a:t>
            </a:r>
            <a:r>
              <a:rPr lang="en-US" sz="2000" b="1" i="1" dirty="0" smtClean="0"/>
              <a:t> de </a:t>
            </a:r>
            <a:r>
              <a:rPr lang="en-US" sz="2000" b="1" i="1" dirty="0" err="1" smtClean="0"/>
              <a:t>afaceri</a:t>
            </a:r>
            <a:endParaRPr lang="ro-RO" sz="2000" dirty="0"/>
          </a:p>
        </p:txBody>
      </p:sp>
    </p:spTree>
  </p:cSld>
  <p:clrMapOvr>
    <a:masterClrMapping/>
  </p:clrMapOvr>
  <p:transition spd="med">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p:txBody>
          <a:bodyPr>
            <a:normAutofit fontScale="92500"/>
          </a:bodyPr>
          <a:lstStyle/>
          <a:p>
            <a:r>
              <a:rPr lang="ro-RO" sz="1400" b="1" dirty="0" smtClean="0"/>
              <a:t>CCINA a depus documentatia pentru a deveni partener in urmatoarele proiecte:</a:t>
            </a:r>
            <a:endParaRPr lang="ro-RO" sz="1400" dirty="0" smtClean="0"/>
          </a:p>
          <a:p>
            <a:pPr>
              <a:buNone/>
            </a:pPr>
            <a:r>
              <a:rPr lang="ro-RO" sz="1400" dirty="0" smtClean="0"/>
              <a:t>- CO-MESSI – coordonator Innovalia (Spania) – finantare prin Programul FP7</a:t>
            </a:r>
          </a:p>
          <a:p>
            <a:pPr>
              <a:buNone/>
            </a:pPr>
            <a:r>
              <a:rPr lang="ro-RO" sz="1400" dirty="0" smtClean="0"/>
              <a:t>EFESTO INDUSTRY TOURISM coordonator Centrul de Studii in Turism Assisi (Italia)- finantare CIP – PIE</a:t>
            </a:r>
            <a:r>
              <a:rPr lang="en-US" sz="1400" dirty="0" smtClean="0"/>
              <a:t> </a:t>
            </a:r>
            <a:r>
              <a:rPr lang="ro-RO" sz="1400" dirty="0" smtClean="0"/>
              <a:t>(UE)</a:t>
            </a:r>
          </a:p>
          <a:p>
            <a:pPr>
              <a:buNone/>
            </a:pPr>
            <a:r>
              <a:rPr lang="ro-RO" sz="1400" dirty="0" smtClean="0"/>
              <a:t>“Strategy for Entrepreneurship and Adaptation – Business and Innovations without Borders” - coordonator CCI</a:t>
            </a:r>
            <a:endParaRPr lang="en-US" sz="1400" dirty="0" smtClean="0"/>
          </a:p>
          <a:p>
            <a:pPr>
              <a:buNone/>
            </a:pPr>
            <a:r>
              <a:rPr lang="ro-RO" sz="1400" dirty="0" smtClean="0"/>
              <a:t>Burgas, finantare Ministerul Muncii din Bulgaria;</a:t>
            </a:r>
          </a:p>
          <a:p>
            <a:pPr>
              <a:buNone/>
            </a:pPr>
            <a:r>
              <a:rPr lang="ro-RO" sz="1400" dirty="0" smtClean="0"/>
              <a:t> </a:t>
            </a:r>
          </a:p>
          <a:p>
            <a:r>
              <a:rPr lang="ro-RO" sz="1400" b="1" dirty="0" smtClean="0"/>
              <a:t>5.</a:t>
            </a:r>
            <a:r>
              <a:rPr lang="ro-RO" sz="1400" dirty="0" smtClean="0"/>
              <a:t>  CCINA a organizat </a:t>
            </a:r>
            <a:r>
              <a:rPr lang="ro-RO" sz="1400" b="1" dirty="0" smtClean="0"/>
              <a:t>14</a:t>
            </a:r>
            <a:r>
              <a:rPr lang="ro-RO" sz="1400" dirty="0" smtClean="0"/>
              <a:t> </a:t>
            </a:r>
            <a:r>
              <a:rPr lang="ro-RO" sz="1400" b="1" dirty="0" smtClean="0"/>
              <a:t>cursuri de pregătire profesională</a:t>
            </a:r>
            <a:r>
              <a:rPr lang="ro-RO" sz="1400" dirty="0" smtClean="0"/>
              <a:t>,</a:t>
            </a:r>
            <a:r>
              <a:rPr lang="ro-RO" sz="1400" b="1" dirty="0" smtClean="0"/>
              <a:t> </a:t>
            </a:r>
            <a:r>
              <a:rPr lang="ro-RO" sz="1400" dirty="0" smtClean="0"/>
              <a:t>la care au participat </a:t>
            </a:r>
            <a:r>
              <a:rPr lang="ro-RO" sz="1400" b="1" dirty="0" smtClean="0"/>
              <a:t>258 cursanţi</a:t>
            </a:r>
            <a:r>
              <a:rPr lang="ro-RO" sz="1400" dirty="0" smtClean="0"/>
              <a:t>. Dintre </a:t>
            </a:r>
            <a:endParaRPr lang="en-US" sz="1400" dirty="0" smtClean="0"/>
          </a:p>
          <a:p>
            <a:pPr>
              <a:buNone/>
            </a:pPr>
            <a:r>
              <a:rPr lang="ro-RO" sz="1400" dirty="0" smtClean="0"/>
              <a:t>tematicile cursurilor, le mentionăm pe următoarele: „Gestionarea deseurilor” – 5 cursuri, Inspector in domeniul </a:t>
            </a:r>
            <a:endParaRPr lang="en-US" sz="1400" dirty="0" smtClean="0"/>
          </a:p>
          <a:p>
            <a:pPr>
              <a:buNone/>
            </a:pPr>
            <a:r>
              <a:rPr lang="ro-RO" sz="1400" dirty="0" smtClean="0"/>
              <a:t>SSM ,„Cod fiscal” „Inspector Resurse Umane, „Limba engleza pentru afaceri”, „Formarea auditorilor interni </a:t>
            </a:r>
            <a:endParaRPr lang="en-US" sz="1400" dirty="0" smtClean="0"/>
          </a:p>
          <a:p>
            <a:pPr>
              <a:buNone/>
            </a:pPr>
            <a:r>
              <a:rPr lang="ro-RO" sz="1400" dirty="0" smtClean="0"/>
              <a:t>conform sistemului de management al calitatii”, „Formarea auditorilor interni conform sistemului de management </a:t>
            </a:r>
            <a:endParaRPr lang="en-US" sz="1400" dirty="0" smtClean="0"/>
          </a:p>
          <a:p>
            <a:pPr>
              <a:buNone/>
            </a:pPr>
            <a:r>
              <a:rPr lang="ro-RO" sz="1400" dirty="0" smtClean="0"/>
              <a:t>integrat”si ,„Auditori interni pentru managementul deseurilor”</a:t>
            </a:r>
          </a:p>
          <a:p>
            <a:pPr>
              <a:buNone/>
            </a:pPr>
            <a:r>
              <a:rPr lang="ro-RO" sz="1400" dirty="0" smtClean="0"/>
              <a:t> </a:t>
            </a:r>
          </a:p>
          <a:p>
            <a:r>
              <a:rPr lang="ro-RO" sz="1400" b="1" dirty="0" smtClean="0"/>
              <a:t>6. Centrul Regional de Promovare a Proprietăţii Intelectuale</a:t>
            </a:r>
            <a:r>
              <a:rPr lang="ro-RO" sz="1400" dirty="0" smtClean="0"/>
              <a:t> din cadrul CCINA a organizat seminariile cu</a:t>
            </a:r>
            <a:endParaRPr lang="en-US" sz="1400" dirty="0" smtClean="0"/>
          </a:p>
          <a:p>
            <a:pPr>
              <a:buNone/>
            </a:pPr>
            <a:r>
              <a:rPr lang="ro-RO" sz="1400" dirty="0" smtClean="0"/>
              <a:t>urmatoarele teme: „Protectia marcii comunitare si a designului comunitar”, „Brevetul de inventie national si </a:t>
            </a:r>
            <a:endParaRPr lang="en-US" sz="1400" dirty="0" smtClean="0"/>
          </a:p>
          <a:p>
            <a:pPr>
              <a:buNone/>
            </a:pPr>
            <a:r>
              <a:rPr lang="ro-RO" sz="1400" dirty="0" smtClean="0"/>
              <a:t>european – instrument necesar inovarii” ,cu participarea a 68 persoane. Centrul Regional a organizat  evenimentul </a:t>
            </a:r>
            <a:endParaRPr lang="en-US" sz="1400" dirty="0" smtClean="0"/>
          </a:p>
          <a:p>
            <a:pPr>
              <a:buNone/>
            </a:pPr>
            <a:r>
              <a:rPr lang="ro-RO" sz="1400" dirty="0" smtClean="0"/>
              <a:t>„</a:t>
            </a:r>
            <a:r>
              <a:rPr lang="ro-RO" sz="1400" b="1" dirty="0" smtClean="0"/>
              <a:t>Trofeul Creativitatii la Constanta</a:t>
            </a:r>
            <a:r>
              <a:rPr lang="ro-RO" sz="1400" dirty="0" smtClean="0"/>
              <a:t>”, aflat la a X-a editie, ocazie cu care s-au premiat firmele cu cele mai multe </a:t>
            </a:r>
            <a:endParaRPr lang="en-US" sz="1400" dirty="0" smtClean="0"/>
          </a:p>
          <a:p>
            <a:pPr>
              <a:buNone/>
            </a:pPr>
            <a:r>
              <a:rPr lang="ro-RO" sz="1400" dirty="0" smtClean="0"/>
              <a:t>titluri de proprietate in domeniul proprietatii intelectuale. Evenimentele s-au realizat cu sprijinul expertilor din </a:t>
            </a:r>
            <a:endParaRPr lang="en-US" sz="1400" dirty="0" smtClean="0"/>
          </a:p>
          <a:p>
            <a:pPr>
              <a:buNone/>
            </a:pPr>
            <a:r>
              <a:rPr lang="ro-RO" sz="1400" dirty="0" smtClean="0"/>
              <a:t>cadrul Oficiul de Stat pentru Invenţii si Mărci Bucureşti. Tot in cadrul Centrului, s-a acordat consultanta in </a:t>
            </a:r>
            <a:endParaRPr lang="en-US" sz="1400" dirty="0" smtClean="0"/>
          </a:p>
          <a:p>
            <a:pPr>
              <a:buNone/>
            </a:pPr>
            <a:r>
              <a:rPr lang="ro-RO" sz="1400" dirty="0" smtClean="0"/>
              <a:t>domeniul proprietatii intelectuale pentru 64 persoane juridice si fizice si s-au depus 49 de cereri de Proprietate </a:t>
            </a:r>
            <a:endParaRPr lang="en-US" sz="1400" dirty="0" smtClean="0"/>
          </a:p>
          <a:p>
            <a:pPr>
              <a:buNone/>
            </a:pPr>
            <a:r>
              <a:rPr lang="ro-RO" sz="1400" dirty="0" smtClean="0"/>
              <a:t>Intelectuala la OSIM;</a:t>
            </a:r>
            <a:endParaRPr lang="ro-RO" sz="1400" dirty="0"/>
          </a:p>
        </p:txBody>
      </p:sp>
      <p:sp>
        <p:nvSpPr>
          <p:cNvPr id="7" name="Rectangle 2"/>
          <p:cNvSpPr>
            <a:spLocks noGrp="1" noChangeArrowheads="1"/>
          </p:cNvSpPr>
          <p:nvPr>
            <p:ph type="title"/>
          </p:nvPr>
        </p:nvSpPr>
        <p:spPr>
          <a:xfrm>
            <a:off x="842994" y="283053"/>
            <a:ext cx="8229600" cy="1143000"/>
          </a:xfrm>
        </p:spPr>
        <p:txBody>
          <a:bodyPr>
            <a:normAutofit/>
          </a:bodyPr>
          <a:lstStyle/>
          <a:p>
            <a:r>
              <a:rPr lang="en-US" sz="2000" b="1" i="1" dirty="0" smtClean="0"/>
              <a:t>A. </a:t>
            </a:r>
            <a:r>
              <a:rPr lang="en-US" sz="2000" b="1" i="1" dirty="0" err="1" smtClean="0"/>
              <a:t>Actiuni</a:t>
            </a:r>
            <a:r>
              <a:rPr lang="en-US" sz="2000" b="1" i="1" dirty="0" smtClean="0"/>
              <a:t> si </a:t>
            </a:r>
            <a:r>
              <a:rPr lang="en-US" sz="2000" b="1" i="1" dirty="0" err="1" smtClean="0"/>
              <a:t>activităţi</a:t>
            </a:r>
            <a:r>
              <a:rPr lang="en-US" sz="2000" b="1" i="1" dirty="0" smtClean="0"/>
              <a:t> </a:t>
            </a:r>
            <a:r>
              <a:rPr lang="en-US" sz="2000" b="1" i="1" dirty="0" err="1" smtClean="0"/>
              <a:t>desfăşurate</a:t>
            </a:r>
            <a:r>
              <a:rPr lang="en-US" sz="2000" b="1" i="1" dirty="0" smtClean="0"/>
              <a:t> de CCINA, </a:t>
            </a:r>
            <a:r>
              <a:rPr lang="en-US" sz="2000" b="1" i="1" dirty="0" err="1" smtClean="0"/>
              <a:t>în</a:t>
            </a:r>
            <a:r>
              <a:rPr lang="en-US" sz="2000" b="1" i="1" dirty="0" smtClean="0"/>
              <a:t> </a:t>
            </a:r>
            <a:r>
              <a:rPr lang="en-US" sz="2000" b="1" i="1" dirty="0" err="1" smtClean="0"/>
              <a:t>anul</a:t>
            </a:r>
            <a:r>
              <a:rPr lang="en-US" sz="2000" b="1" i="1" dirty="0" smtClean="0"/>
              <a:t> 2012, </a:t>
            </a:r>
            <a:r>
              <a:rPr lang="en-US" sz="2000" b="1" i="1" dirty="0" err="1" smtClean="0"/>
              <a:t>în</a:t>
            </a:r>
            <a:r>
              <a:rPr lang="en-US" sz="2000" b="1" i="1" dirty="0" smtClean="0"/>
              <a:t> </a:t>
            </a:r>
            <a:r>
              <a:rPr lang="en-US" sz="2000" b="1" i="1" dirty="0" err="1" smtClean="0"/>
              <a:t>sprijinul</a:t>
            </a:r>
            <a:r>
              <a:rPr lang="en-US" sz="2000" b="1" i="1" dirty="0" smtClean="0"/>
              <a:t/>
            </a:r>
            <a:br>
              <a:rPr lang="en-US" sz="2000" b="1" i="1" dirty="0" smtClean="0"/>
            </a:br>
            <a:r>
              <a:rPr lang="en-US" sz="2000" b="1" i="1" dirty="0" err="1" smtClean="0"/>
              <a:t>membrilor</a:t>
            </a:r>
            <a:r>
              <a:rPr lang="en-US" sz="2000" b="1" i="1" dirty="0" smtClean="0"/>
              <a:t> </a:t>
            </a:r>
            <a:r>
              <a:rPr lang="en-US" sz="2000" b="1" i="1" dirty="0" err="1" smtClean="0"/>
              <a:t>săi</a:t>
            </a:r>
            <a:r>
              <a:rPr lang="en-US" sz="2000" b="1" i="1" dirty="0" smtClean="0"/>
              <a:t> si al </a:t>
            </a:r>
            <a:r>
              <a:rPr lang="en-US" sz="2000" b="1" i="1" dirty="0" err="1" smtClean="0"/>
              <a:t>comunităţii</a:t>
            </a:r>
            <a:r>
              <a:rPr lang="en-US" sz="2000" b="1" i="1" dirty="0" smtClean="0"/>
              <a:t> de </a:t>
            </a:r>
            <a:r>
              <a:rPr lang="en-US" sz="2000" b="1" i="1" dirty="0" err="1" smtClean="0"/>
              <a:t>afaceri</a:t>
            </a:r>
            <a:endParaRPr lang="ro-RO" sz="2000" dirty="0"/>
          </a:p>
        </p:txBody>
      </p:sp>
    </p:spTree>
  </p:cSld>
  <p:clrMapOvr>
    <a:masterClrMapping/>
  </p:clrMapOvr>
  <p:transition spd="med">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p:txBody>
          <a:bodyPr>
            <a:normAutofit lnSpcReduction="10000"/>
          </a:bodyPr>
          <a:lstStyle/>
          <a:p>
            <a:r>
              <a:rPr lang="ro-RO" sz="1400" b="1" dirty="0" smtClean="0"/>
              <a:t>7.</a:t>
            </a:r>
            <a:r>
              <a:rPr lang="ro-RO" sz="1400" dirty="0" smtClean="0"/>
              <a:t> CCINA a eliberat următoarele </a:t>
            </a:r>
            <a:r>
              <a:rPr lang="ro-RO" sz="1400" b="1" dirty="0" smtClean="0"/>
              <a:t>documente</a:t>
            </a:r>
            <a:r>
              <a:rPr lang="ro-RO" sz="1400" dirty="0" smtClean="0"/>
              <a:t>: 1396 certificate de origine, 12 vize document extern, 68 </a:t>
            </a:r>
            <a:endParaRPr lang="en-US" sz="1400" dirty="0" smtClean="0"/>
          </a:p>
          <a:p>
            <a:pPr>
              <a:buNone/>
            </a:pPr>
            <a:r>
              <a:rPr lang="ro-RO" sz="1400" dirty="0" smtClean="0"/>
              <a:t>certificate de forţă majoră, 4</a:t>
            </a:r>
            <a:r>
              <a:rPr lang="ro-RO" sz="1400" b="1" dirty="0" smtClean="0"/>
              <a:t> </a:t>
            </a:r>
            <a:r>
              <a:rPr lang="ro-RO" sz="1400" dirty="0" smtClean="0"/>
              <a:t>certificate IMM;</a:t>
            </a:r>
          </a:p>
          <a:p>
            <a:pPr>
              <a:buNone/>
            </a:pPr>
            <a:r>
              <a:rPr lang="ro-RO" sz="1400" b="1" dirty="0" smtClean="0"/>
              <a:t> </a:t>
            </a:r>
            <a:endParaRPr lang="ro-RO" sz="1400" dirty="0" smtClean="0"/>
          </a:p>
          <a:p>
            <a:r>
              <a:rPr lang="ro-RO" sz="1400" b="1" dirty="0" smtClean="0"/>
              <a:t>8.</a:t>
            </a:r>
            <a:r>
              <a:rPr lang="ro-RO" sz="1400" dirty="0" smtClean="0"/>
              <a:t>  In cadrul </a:t>
            </a:r>
            <a:r>
              <a:rPr lang="ro-RO" sz="1400" b="1" dirty="0" smtClean="0"/>
              <a:t>Curţii de Arbitraj Comercial şi Maritim</a:t>
            </a:r>
            <a:r>
              <a:rPr lang="ro-RO" sz="1400" dirty="0" smtClean="0"/>
              <a:t> de pe lângă CCINA s-au înregistrat 34 de noi</a:t>
            </a:r>
            <a:endParaRPr lang="en-US" sz="1400" dirty="0" smtClean="0"/>
          </a:p>
          <a:p>
            <a:pPr>
              <a:buNone/>
            </a:pPr>
            <a:r>
              <a:rPr lang="ro-RO" sz="1400" dirty="0" smtClean="0"/>
              <a:t>actiuni arbitrale, s-au soluţionat 18,</a:t>
            </a:r>
            <a:r>
              <a:rPr lang="ro-RO" sz="1400" b="1" dirty="0" smtClean="0"/>
              <a:t> </a:t>
            </a:r>
            <a:r>
              <a:rPr lang="ro-RO" sz="1400" dirty="0" smtClean="0"/>
              <a:t>în cursul anului 2012; s-au eliberat 8 certificate de arbitraj;</a:t>
            </a:r>
          </a:p>
          <a:p>
            <a:pPr>
              <a:buNone/>
            </a:pPr>
            <a:r>
              <a:rPr lang="ro-RO" sz="1400" dirty="0" smtClean="0"/>
              <a:t> </a:t>
            </a:r>
          </a:p>
          <a:p>
            <a:r>
              <a:rPr lang="ro-RO" sz="1400" b="1" dirty="0" smtClean="0"/>
              <a:t>9. </a:t>
            </a:r>
            <a:r>
              <a:rPr lang="ro-RO" sz="1400" dirty="0" smtClean="0"/>
              <a:t>Prin </a:t>
            </a:r>
            <a:r>
              <a:rPr lang="ro-RO" sz="1400" b="1" dirty="0" smtClean="0"/>
              <a:t>Biroul de Asistenţă pentru Societăţi Comerciale</a:t>
            </a:r>
            <a:r>
              <a:rPr lang="ro-RO" sz="1400" dirty="0" smtClean="0"/>
              <a:t> s-au redactat un număr de 1.981 acte </a:t>
            </a:r>
            <a:endParaRPr lang="en-US" sz="1400" dirty="0" smtClean="0"/>
          </a:p>
          <a:p>
            <a:pPr>
              <a:buNone/>
            </a:pPr>
            <a:r>
              <a:rPr lang="ro-RO" sz="1400" dirty="0" smtClean="0"/>
              <a:t>societate, s-au depus 1.772 acte specifice ORC, 3.937 îndrumare / completare / recodificare cereri, s-au </a:t>
            </a:r>
            <a:endParaRPr lang="en-US" sz="1400" dirty="0" smtClean="0"/>
          </a:p>
          <a:p>
            <a:pPr>
              <a:buNone/>
            </a:pPr>
            <a:r>
              <a:rPr lang="ro-RO" sz="1400" dirty="0" smtClean="0"/>
              <a:t>obţinut 303 de certificate constatatoare de la ORC, 402 obtineri denumiri firme, de la ORC; </a:t>
            </a:r>
          </a:p>
          <a:p>
            <a:pPr>
              <a:buNone/>
            </a:pPr>
            <a:r>
              <a:rPr lang="ro-RO" sz="1400" b="1" dirty="0" smtClean="0"/>
              <a:t> </a:t>
            </a:r>
            <a:endParaRPr lang="ro-RO" sz="1400" dirty="0" smtClean="0"/>
          </a:p>
          <a:p>
            <a:r>
              <a:rPr lang="ro-RO" sz="1400" b="1" dirty="0" smtClean="0"/>
              <a:t>10.</a:t>
            </a:r>
            <a:r>
              <a:rPr lang="ro-RO" sz="1400" dirty="0" smtClean="0"/>
              <a:t> A fost acordată </a:t>
            </a:r>
            <a:r>
              <a:rPr lang="ro-RO" sz="1400" b="1" dirty="0" smtClean="0"/>
              <a:t>consultanţă </a:t>
            </a:r>
            <a:r>
              <a:rPr lang="ro-RO" sz="1400" dirty="0" smtClean="0"/>
              <a:t>în afaceri si privind sursele de finanţare rambursabile-</a:t>
            </a:r>
            <a:endParaRPr lang="en-US" sz="1400" dirty="0" smtClean="0"/>
          </a:p>
          <a:p>
            <a:pPr>
              <a:buNone/>
            </a:pPr>
            <a:r>
              <a:rPr lang="ro-RO" sz="1400" dirty="0" smtClean="0"/>
              <a:t>nerambursabile, la peste 85 firme si persoane fizice, consultanţă comercială pentru 42 persoane fizice si </a:t>
            </a:r>
            <a:endParaRPr lang="en-US" sz="1400" dirty="0" smtClean="0"/>
          </a:p>
          <a:p>
            <a:pPr>
              <a:buNone/>
            </a:pPr>
            <a:r>
              <a:rPr lang="ro-RO" sz="1400" dirty="0" smtClean="0"/>
              <a:t>juridice, consultanta in domeniul turismului, pentru intocmirea dosarelor de clasificare structuri primire </a:t>
            </a:r>
            <a:endParaRPr lang="en-US" sz="1400" dirty="0" smtClean="0"/>
          </a:p>
          <a:p>
            <a:pPr>
              <a:buNone/>
            </a:pPr>
            <a:r>
              <a:rPr lang="ro-RO" sz="1400" dirty="0" smtClean="0"/>
              <a:t>turistica si obtinerea brevetului in turism pentru 3 firme ; </a:t>
            </a:r>
          </a:p>
          <a:p>
            <a:pPr>
              <a:buNone/>
            </a:pPr>
            <a:r>
              <a:rPr lang="ro-RO" sz="1400" dirty="0" smtClean="0"/>
              <a:t> </a:t>
            </a:r>
          </a:p>
          <a:p>
            <a:r>
              <a:rPr lang="ro-RO" sz="1400" b="1" dirty="0" smtClean="0"/>
              <a:t>11. </a:t>
            </a:r>
            <a:r>
              <a:rPr lang="ro-RO" sz="1400" dirty="0" smtClean="0"/>
              <a:t>Au fost introduse peste 300 de oferte – cereri - propuneri de cooperare, în banca de date, s-au </a:t>
            </a:r>
            <a:endParaRPr lang="en-US" sz="1400" dirty="0" smtClean="0"/>
          </a:p>
          <a:p>
            <a:pPr>
              <a:buNone/>
            </a:pPr>
            <a:r>
              <a:rPr lang="ro-RO" sz="1400" dirty="0" smtClean="0"/>
              <a:t>actualizat informatiile despre circa 250  firme, în bazele de date ale Sistemului Naţional de Informaţii de </a:t>
            </a:r>
            <a:endParaRPr lang="en-US" sz="1400" dirty="0" smtClean="0"/>
          </a:p>
          <a:p>
            <a:pPr>
              <a:buNone/>
            </a:pPr>
            <a:r>
              <a:rPr lang="ro-RO" sz="1400" dirty="0" smtClean="0"/>
              <a:t>Afaceri al Camerelor de Comerţ din Romania, au fost lansate peste 200 de propuneri de cooperare în</a:t>
            </a:r>
            <a:endParaRPr lang="en-US" sz="1400" dirty="0" smtClean="0"/>
          </a:p>
          <a:p>
            <a:pPr>
              <a:buNone/>
            </a:pPr>
            <a:r>
              <a:rPr lang="ro-RO" sz="1400" dirty="0" smtClean="0"/>
              <a:t>reteaua Europe Enterprise Network;</a:t>
            </a:r>
            <a:endParaRPr lang="ro-RO" sz="1400" dirty="0"/>
          </a:p>
        </p:txBody>
      </p:sp>
      <p:sp>
        <p:nvSpPr>
          <p:cNvPr id="7" name="Rectangle 2"/>
          <p:cNvSpPr>
            <a:spLocks noGrp="1" noChangeArrowheads="1"/>
          </p:cNvSpPr>
          <p:nvPr>
            <p:ph type="title"/>
          </p:nvPr>
        </p:nvSpPr>
        <p:spPr>
          <a:xfrm>
            <a:off x="842994" y="283053"/>
            <a:ext cx="8229600" cy="1143000"/>
          </a:xfrm>
        </p:spPr>
        <p:txBody>
          <a:bodyPr>
            <a:normAutofit/>
          </a:bodyPr>
          <a:lstStyle/>
          <a:p>
            <a:r>
              <a:rPr lang="en-US" sz="2000" b="1" i="1" dirty="0" smtClean="0"/>
              <a:t>A. </a:t>
            </a:r>
            <a:r>
              <a:rPr lang="en-US" sz="2000" b="1" i="1" dirty="0" err="1" smtClean="0"/>
              <a:t>Actiuni</a:t>
            </a:r>
            <a:r>
              <a:rPr lang="en-US" sz="2000" b="1" i="1" dirty="0" smtClean="0"/>
              <a:t> si </a:t>
            </a:r>
            <a:r>
              <a:rPr lang="en-US" sz="2000" b="1" i="1" dirty="0" err="1" smtClean="0"/>
              <a:t>activităţi</a:t>
            </a:r>
            <a:r>
              <a:rPr lang="en-US" sz="2000" b="1" i="1" dirty="0" smtClean="0"/>
              <a:t> </a:t>
            </a:r>
            <a:r>
              <a:rPr lang="en-US" sz="2000" b="1" i="1" dirty="0" err="1" smtClean="0"/>
              <a:t>desfăşurate</a:t>
            </a:r>
            <a:r>
              <a:rPr lang="en-US" sz="2000" b="1" i="1" dirty="0" smtClean="0"/>
              <a:t> de CCINA, </a:t>
            </a:r>
            <a:r>
              <a:rPr lang="en-US" sz="2000" b="1" i="1" dirty="0" err="1" smtClean="0"/>
              <a:t>în</a:t>
            </a:r>
            <a:r>
              <a:rPr lang="en-US" sz="2000" b="1" i="1" dirty="0" smtClean="0"/>
              <a:t> </a:t>
            </a:r>
            <a:r>
              <a:rPr lang="en-US" sz="2000" b="1" i="1" dirty="0" err="1" smtClean="0"/>
              <a:t>anul</a:t>
            </a:r>
            <a:r>
              <a:rPr lang="en-US" sz="2000" b="1" i="1" dirty="0" smtClean="0"/>
              <a:t> 2012, </a:t>
            </a:r>
            <a:r>
              <a:rPr lang="en-US" sz="2000" b="1" i="1" dirty="0" err="1" smtClean="0"/>
              <a:t>în</a:t>
            </a:r>
            <a:r>
              <a:rPr lang="en-US" sz="2000" b="1" i="1" dirty="0" smtClean="0"/>
              <a:t> </a:t>
            </a:r>
            <a:r>
              <a:rPr lang="en-US" sz="2000" b="1" i="1" dirty="0" err="1" smtClean="0"/>
              <a:t>sprijinul</a:t>
            </a:r>
            <a:r>
              <a:rPr lang="en-US" sz="2000" b="1" i="1" dirty="0" smtClean="0"/>
              <a:t/>
            </a:r>
            <a:br>
              <a:rPr lang="en-US" sz="2000" b="1" i="1" dirty="0" smtClean="0"/>
            </a:br>
            <a:r>
              <a:rPr lang="en-US" sz="2000" b="1" i="1" dirty="0" err="1" smtClean="0"/>
              <a:t>membrilor</a:t>
            </a:r>
            <a:r>
              <a:rPr lang="en-US" sz="2000" b="1" i="1" dirty="0" smtClean="0"/>
              <a:t> </a:t>
            </a:r>
            <a:r>
              <a:rPr lang="en-US" sz="2000" b="1" i="1" dirty="0" err="1" smtClean="0"/>
              <a:t>săi</a:t>
            </a:r>
            <a:r>
              <a:rPr lang="en-US" sz="2000" b="1" i="1" dirty="0" smtClean="0"/>
              <a:t> si al </a:t>
            </a:r>
            <a:r>
              <a:rPr lang="en-US" sz="2000" b="1" i="1" dirty="0" err="1" smtClean="0"/>
              <a:t>comunităţii</a:t>
            </a:r>
            <a:r>
              <a:rPr lang="en-US" sz="2000" b="1" i="1" dirty="0" smtClean="0"/>
              <a:t> de </a:t>
            </a:r>
            <a:r>
              <a:rPr lang="en-US" sz="2000" b="1" i="1" dirty="0" err="1" smtClean="0"/>
              <a:t>afaceri</a:t>
            </a:r>
            <a:endParaRPr lang="ro-RO" sz="2000" dirty="0"/>
          </a:p>
        </p:txBody>
      </p:sp>
    </p:spTree>
  </p:cSld>
  <p:clrMapOvr>
    <a:masterClrMapping/>
  </p:clrMapOvr>
  <p:transition spd="med">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Rectangle 2"/>
          <p:cNvSpPr>
            <a:spLocks noGrp="1" noChangeArrowheads="1"/>
          </p:cNvSpPr>
          <p:nvPr>
            <p:ph type="title"/>
          </p:nvPr>
        </p:nvSpPr>
        <p:spPr>
          <a:xfrm>
            <a:off x="457200" y="704850"/>
            <a:ext cx="8229600" cy="742950"/>
          </a:xfrm>
        </p:spPr>
        <p:txBody>
          <a:bodyPr>
            <a:normAutofit/>
          </a:bodyPr>
          <a:lstStyle/>
          <a:p>
            <a:r>
              <a:rPr lang="en-US" sz="2000" b="1" i="1" dirty="0" smtClean="0"/>
              <a:t>B. </a:t>
            </a:r>
            <a:r>
              <a:rPr lang="en-US" sz="2000" b="1" i="1" dirty="0" err="1" smtClean="0"/>
              <a:t>Implicarea</a:t>
            </a:r>
            <a:r>
              <a:rPr lang="en-US" sz="2000" b="1" i="1" dirty="0" smtClean="0"/>
              <a:t> </a:t>
            </a:r>
            <a:r>
              <a:rPr lang="en-US" sz="2000" b="1" i="1" dirty="0" err="1" smtClean="0"/>
              <a:t>Camerei</a:t>
            </a:r>
            <a:r>
              <a:rPr lang="en-US" sz="2000" b="1" i="1" dirty="0" smtClean="0"/>
              <a:t> </a:t>
            </a:r>
            <a:r>
              <a:rPr lang="en-US" sz="2000" b="1" i="1" dirty="0" err="1" smtClean="0"/>
              <a:t>în</a:t>
            </a:r>
            <a:r>
              <a:rPr lang="en-US" sz="2000" b="1" i="1" dirty="0" smtClean="0"/>
              <a:t> </a:t>
            </a:r>
            <a:r>
              <a:rPr lang="en-US" sz="2000" b="1" i="1" dirty="0" err="1" smtClean="0"/>
              <a:t>promovarea</a:t>
            </a:r>
            <a:r>
              <a:rPr lang="en-US" sz="2000" b="1" i="1" dirty="0" smtClean="0"/>
              <a:t> </a:t>
            </a:r>
            <a:r>
              <a:rPr lang="en-US" sz="2000" b="1" i="1" dirty="0" err="1" smtClean="0"/>
              <a:t>oportunitàtilor</a:t>
            </a:r>
            <a:r>
              <a:rPr lang="en-US" sz="2000" b="1" i="1" dirty="0" smtClean="0"/>
              <a:t> de </a:t>
            </a:r>
            <a:r>
              <a:rPr lang="en-US" sz="2000" b="1" i="1" dirty="0" err="1" smtClean="0"/>
              <a:t>afaceri</a:t>
            </a:r>
            <a:r>
              <a:rPr lang="en-US" sz="2000" b="1" i="1" dirty="0" smtClean="0"/>
              <a:t> din </a:t>
            </a:r>
            <a:r>
              <a:rPr lang="en-US" sz="2000" b="1" i="1" dirty="0" err="1" smtClean="0"/>
              <a:t>judetul</a:t>
            </a:r>
            <a:r>
              <a:rPr lang="en-US" sz="2000" b="1" i="1" dirty="0" smtClean="0"/>
              <a:t> Constanta </a:t>
            </a:r>
            <a:r>
              <a:rPr lang="en-US" sz="2000" b="1" i="1" dirty="0" err="1" smtClean="0"/>
              <a:t>si</a:t>
            </a:r>
            <a:r>
              <a:rPr lang="en-US" sz="2000" b="1" i="1" dirty="0" smtClean="0"/>
              <a:t> </a:t>
            </a:r>
            <a:r>
              <a:rPr lang="en-US" sz="2000" b="1" i="1" dirty="0" err="1" smtClean="0"/>
              <a:t>în</a:t>
            </a:r>
            <a:r>
              <a:rPr lang="en-US" sz="2000" b="1" i="1" dirty="0" smtClean="0"/>
              <a:t> </a:t>
            </a:r>
            <a:r>
              <a:rPr lang="en-US" sz="2000" b="1" i="1" dirty="0" err="1" smtClean="0"/>
              <a:t>atragerea</a:t>
            </a:r>
            <a:r>
              <a:rPr lang="en-US" sz="2000" b="1" i="1" dirty="0" smtClean="0"/>
              <a:t> de </a:t>
            </a:r>
            <a:r>
              <a:rPr lang="en-US" sz="2000" b="1" i="1" dirty="0" err="1" smtClean="0"/>
              <a:t>investitii</a:t>
            </a:r>
            <a:r>
              <a:rPr lang="en-US" sz="2000" b="1" i="1" dirty="0" smtClean="0"/>
              <a:t> </a:t>
            </a:r>
            <a:r>
              <a:rPr lang="en-US" sz="2000" b="1" i="1" dirty="0" err="1" smtClean="0"/>
              <a:t>în</a:t>
            </a:r>
            <a:r>
              <a:rPr lang="en-US" sz="2000" b="1" i="1" dirty="0" smtClean="0"/>
              <a:t> </a:t>
            </a:r>
            <a:r>
              <a:rPr lang="en-US" sz="2000" b="1" i="1" dirty="0" err="1" smtClean="0"/>
              <a:t>judet</a:t>
            </a:r>
            <a:endParaRPr lang="ro-RO" sz="2000" dirty="0"/>
          </a:p>
        </p:txBody>
      </p:sp>
      <p:sp>
        <p:nvSpPr>
          <p:cNvPr id="27651" name="Rectangle 3"/>
          <p:cNvSpPr>
            <a:spLocks noGrp="1" noChangeArrowheads="1"/>
          </p:cNvSpPr>
          <p:nvPr>
            <p:ph idx="1"/>
          </p:nvPr>
        </p:nvSpPr>
        <p:spPr>
          <a:xfrm>
            <a:off x="457200" y="1828800"/>
            <a:ext cx="8229600" cy="4800600"/>
          </a:xfrm>
        </p:spPr>
        <p:txBody>
          <a:bodyPr>
            <a:normAutofit fontScale="92500" lnSpcReduction="20000"/>
          </a:bodyPr>
          <a:lstStyle/>
          <a:p>
            <a:r>
              <a:rPr lang="ro-RO" sz="1600" dirty="0" smtClean="0"/>
              <a:t>In anul 2012, CCINA Constanţa a realizat o serie de </a:t>
            </a:r>
            <a:r>
              <a:rPr lang="ro-RO" sz="1600" b="1" dirty="0" smtClean="0"/>
              <a:t>materiale promoţionale</a:t>
            </a:r>
            <a:r>
              <a:rPr lang="ro-RO" sz="1600" dirty="0" smtClean="0"/>
              <a:t> privind</a:t>
            </a:r>
            <a:endParaRPr lang="en-US" sz="1600" dirty="0" smtClean="0"/>
          </a:p>
          <a:p>
            <a:pPr>
              <a:buNone/>
            </a:pPr>
            <a:r>
              <a:rPr lang="ro-RO" sz="1600" dirty="0" smtClean="0"/>
              <a:t>economia judetului, oportunităţi de afaceri ale firmelor constănţene si alte materiale, (realizate în </a:t>
            </a:r>
            <a:endParaRPr lang="en-US" sz="1600" dirty="0" smtClean="0"/>
          </a:p>
          <a:p>
            <a:pPr>
              <a:buNone/>
            </a:pPr>
            <a:r>
              <a:rPr lang="ro-RO" sz="1600" dirty="0" smtClean="0"/>
              <a:t>limba română, cât şi în limba engleză), care au fost transmise la Ambasade, Consulate, Camere de </a:t>
            </a:r>
            <a:endParaRPr lang="en-US" sz="1600" dirty="0" smtClean="0"/>
          </a:p>
          <a:p>
            <a:pPr>
              <a:buNone/>
            </a:pPr>
            <a:r>
              <a:rPr lang="ro-RO" sz="1600" dirty="0" smtClean="0"/>
              <a:t>Comerţ şi alte organizaţii de afaceri din străinătate şi din ţară. Materialele de promovare au fost </a:t>
            </a:r>
            <a:endParaRPr lang="en-US" sz="1600" dirty="0" smtClean="0"/>
          </a:p>
          <a:p>
            <a:pPr>
              <a:buNone/>
            </a:pPr>
            <a:r>
              <a:rPr lang="ro-RO" sz="1600" dirty="0" smtClean="0"/>
              <a:t>oferite delegaţiilor străine care au vizitat judetul nostru, precum şi cu prilejul misiunilor </a:t>
            </a:r>
            <a:endParaRPr lang="en-US" sz="1600" dirty="0" smtClean="0"/>
          </a:p>
          <a:p>
            <a:pPr>
              <a:buNone/>
            </a:pPr>
            <a:r>
              <a:rPr lang="ro-RO" sz="1600" dirty="0" smtClean="0"/>
              <a:t>economice organizate în străinătate.</a:t>
            </a:r>
          </a:p>
          <a:p>
            <a:pPr>
              <a:buNone/>
            </a:pPr>
            <a:r>
              <a:rPr lang="ro-RO" sz="1600" dirty="0" smtClean="0"/>
              <a:t> </a:t>
            </a:r>
          </a:p>
          <a:p>
            <a:r>
              <a:rPr lang="ro-RO" sz="1600" dirty="0" smtClean="0"/>
              <a:t>Dintre materiale realizate, mentionăm:</a:t>
            </a:r>
          </a:p>
          <a:p>
            <a:pPr lvl="0">
              <a:buNone/>
            </a:pPr>
            <a:r>
              <a:rPr lang="ro-RO" sz="1600" dirty="0" smtClean="0"/>
              <a:t>Revista informaţională “Manager” – 12 numere;</a:t>
            </a:r>
          </a:p>
          <a:p>
            <a:pPr lvl="0">
              <a:buNone/>
            </a:pPr>
            <a:r>
              <a:rPr lang="ro-RO" sz="1600" dirty="0" smtClean="0"/>
              <a:t>Topul Firmelor din judetul Constanta 2011 (500 exemplare);</a:t>
            </a:r>
          </a:p>
          <a:p>
            <a:pPr lvl="0">
              <a:buNone/>
            </a:pPr>
            <a:r>
              <a:rPr lang="ro-RO" sz="1600" dirty="0" smtClean="0"/>
              <a:t>Brosura de prezentare a economiei judetului Constanta (varianta electronică); </a:t>
            </a:r>
          </a:p>
          <a:p>
            <a:pPr>
              <a:buNone/>
            </a:pPr>
            <a:r>
              <a:rPr lang="ro-RO" sz="1600" b="1" dirty="0" smtClean="0"/>
              <a:t> </a:t>
            </a:r>
            <a:endParaRPr lang="ro-RO" sz="1600" dirty="0" smtClean="0"/>
          </a:p>
          <a:p>
            <a:r>
              <a:rPr lang="ro-RO" sz="1600" b="1" dirty="0" smtClean="0"/>
              <a:t>1.</a:t>
            </a:r>
            <a:r>
              <a:rPr lang="ro-RO" sz="1600" dirty="0" smtClean="0"/>
              <a:t> CCINA Constanta prin Centrul Enterprise Europe Network a organizat 2 parteneriate de </a:t>
            </a:r>
            <a:endParaRPr lang="en-US" sz="1600" dirty="0" smtClean="0"/>
          </a:p>
          <a:p>
            <a:pPr>
              <a:buNone/>
            </a:pPr>
            <a:r>
              <a:rPr lang="ro-RO" sz="1600" dirty="0" smtClean="0"/>
              <a:t>afaceri in Bulgaria, un prim p</a:t>
            </a:r>
            <a:r>
              <a:rPr lang="ro-RO" sz="1600" dirty="0" smtClean="0">
                <a:effectLst>
                  <a:outerShdw blurRad="50800" dist="38100" algn="tr" rotWithShape="0">
                    <a:prstClr val="black">
                      <a:alpha val="40000"/>
                    </a:prstClr>
                  </a:outerShdw>
                </a:effectLst>
              </a:rPr>
              <a:t>arteneriat de afaceri romano-bulgar, cu ocazia targului “Agriculture </a:t>
            </a:r>
            <a:endParaRPr lang="en-US" sz="1600" dirty="0" smtClean="0">
              <a:effectLst>
                <a:outerShdw blurRad="50800" dist="38100" algn="tr" rotWithShape="0">
                  <a:prstClr val="black">
                    <a:alpha val="40000"/>
                  </a:prstClr>
                </a:outerShdw>
              </a:effectLst>
            </a:endParaRPr>
          </a:p>
          <a:p>
            <a:pPr>
              <a:buNone/>
            </a:pPr>
            <a:r>
              <a:rPr lang="ro-RO" sz="1600" dirty="0" smtClean="0">
                <a:effectLst>
                  <a:outerShdw blurRad="50800" dist="38100" algn="tr" rotWithShape="0">
                    <a:prstClr val="black">
                      <a:alpha val="40000"/>
                    </a:prstClr>
                  </a:outerShdw>
                </a:effectLst>
              </a:rPr>
              <a:t>and everything for it”,  in colaborare cu CCI Dobrich, CCI Galati si Tehnopolis Iasi si un altul, cu </a:t>
            </a:r>
            <a:endParaRPr lang="en-US" sz="1600" dirty="0" smtClean="0">
              <a:effectLst>
                <a:outerShdw blurRad="50800" dist="38100" algn="tr" rotWithShape="0">
                  <a:prstClr val="black">
                    <a:alpha val="40000"/>
                  </a:prstClr>
                </a:outerShdw>
              </a:effectLst>
            </a:endParaRPr>
          </a:p>
          <a:p>
            <a:pPr>
              <a:buNone/>
            </a:pPr>
            <a:r>
              <a:rPr lang="ro-RO" sz="1600" dirty="0" smtClean="0">
                <a:effectLst>
                  <a:outerShdw blurRad="50800" dist="38100" algn="tr" rotWithShape="0">
                    <a:prstClr val="black">
                      <a:alpha val="40000"/>
                    </a:prstClr>
                  </a:outerShdw>
                </a:effectLst>
              </a:rPr>
              <a:t>participarea unui numar de 15 firme constantene, in localitatile Dobrici, Silven si Shumen</a:t>
            </a:r>
            <a:endParaRPr lang="ro-RO" sz="1600" dirty="0" smtClean="0"/>
          </a:p>
          <a:p>
            <a:pPr>
              <a:buNone/>
            </a:pPr>
            <a:r>
              <a:rPr lang="ro-RO" sz="1600" dirty="0" smtClean="0"/>
              <a:t> </a:t>
            </a:r>
          </a:p>
          <a:p>
            <a:r>
              <a:rPr lang="ro-RO" sz="1600" b="1" dirty="0" smtClean="0"/>
              <a:t>2.</a:t>
            </a:r>
            <a:r>
              <a:rPr lang="ro-RO" sz="1600" dirty="0" smtClean="0"/>
              <a:t> CCINA a organizat </a:t>
            </a:r>
            <a:r>
              <a:rPr lang="ro-RO" sz="1600" b="1" dirty="0" smtClean="0"/>
              <a:t>2 misiuni economice</a:t>
            </a:r>
            <a:r>
              <a:rPr lang="ro-RO" sz="1600" dirty="0" smtClean="0"/>
              <a:t> in Federatia Rusa si in Republica Ecuador</a:t>
            </a:r>
            <a:r>
              <a:rPr lang="en-US" sz="1600" dirty="0" smtClean="0"/>
              <a:t>,</a:t>
            </a:r>
            <a:r>
              <a:rPr lang="ro-RO" sz="1600" dirty="0" smtClean="0"/>
              <a:t> cu</a:t>
            </a:r>
            <a:endParaRPr lang="en-US" sz="1600" dirty="0" smtClean="0"/>
          </a:p>
          <a:p>
            <a:pPr>
              <a:buNone/>
            </a:pPr>
            <a:r>
              <a:rPr lang="ro-RO" sz="1600" dirty="0" smtClean="0"/>
              <a:t>participarea unui numar de 37 persoane. </a:t>
            </a:r>
            <a:endParaRPr lang="en-US" sz="1600" dirty="0" smtClean="0"/>
          </a:p>
          <a:p>
            <a:pPr>
              <a:buNone/>
            </a:pPr>
            <a:r>
              <a:rPr lang="ro-RO" sz="1600" dirty="0" smtClean="0"/>
              <a:t>Presedinte</a:t>
            </a:r>
            <a:r>
              <a:rPr lang="en-US" sz="1600" dirty="0" smtClean="0"/>
              <a:t>le </a:t>
            </a:r>
            <a:r>
              <a:rPr lang="ro-RO" sz="1600" dirty="0"/>
              <a:t> </a:t>
            </a:r>
            <a:r>
              <a:rPr lang="en-US" sz="1600" dirty="0" smtClean="0"/>
              <a:t>CCINA </a:t>
            </a:r>
            <a:r>
              <a:rPr lang="ro-RO" sz="1600" dirty="0" smtClean="0"/>
              <a:t>a condus misiunea economica in Republica Ecuador.</a:t>
            </a:r>
            <a:endParaRPr lang="ro-RO" sz="1600" dirty="0"/>
          </a:p>
        </p:txBody>
      </p:sp>
    </p:spTree>
  </p:cSld>
  <p:clrMapOvr>
    <a:masterClrMapping/>
  </p:clrMapOvr>
  <p:transition spd="med">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457200" y="704850"/>
            <a:ext cx="8229600" cy="742950"/>
          </a:xfrm>
          <a:prstGeom prst="rect">
            <a:avLst/>
          </a:prstGeom>
          <a:noFill/>
        </p:spPr>
        <p:txBody>
          <a:bodyPr vert="horz"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1" u="none" strike="noStrike" kern="1200" cap="none" spc="0" normalizeH="0" baseline="0" noProof="0" smtClean="0">
                <a:ln>
                  <a:noFill/>
                </a:ln>
                <a:gradFill flip="none" rotWithShape="1">
                  <a:gsLst>
                    <a:gs pos="0">
                      <a:srgbClr val="000000"/>
                    </a:gs>
                    <a:gs pos="20000">
                      <a:srgbClr val="000040"/>
                    </a:gs>
                    <a:gs pos="50000">
                      <a:srgbClr val="400040"/>
                    </a:gs>
                    <a:gs pos="75000">
                      <a:srgbClr val="8F0040"/>
                    </a:gs>
                    <a:gs pos="89999">
                      <a:srgbClr val="F27300"/>
                    </a:gs>
                    <a:gs pos="100000">
                      <a:srgbClr val="FFBF00"/>
                    </a:gs>
                  </a:gsLst>
                  <a:lin ang="5400000" scaled="1"/>
                  <a:tileRect/>
                </a:gradFill>
                <a:effectLst>
                  <a:outerShdw blurRad="50800" dist="50800" dir="18900000" algn="tl" rotWithShape="0">
                    <a:schemeClr val="tx2">
                      <a:alpha val="43000"/>
                    </a:schemeClr>
                  </a:outerShdw>
                </a:effectLst>
                <a:uLnTx/>
                <a:uFillTx/>
                <a:latin typeface="+mj-lt"/>
                <a:ea typeface="+mj-ea"/>
                <a:cs typeface="+mj-cs"/>
              </a:rPr>
              <a:t>B. Implicarea Camerei în promovarea oportunitàtilor de afaceri din judetul Constanta si în atragerea de investitii în judet</a:t>
            </a:r>
            <a:endParaRPr kumimoji="0" lang="ro-RO" sz="2000" b="0" i="0" u="none" strike="noStrike" kern="1200" cap="none" spc="0" normalizeH="0" baseline="0" noProof="0" dirty="0">
              <a:ln>
                <a:noFill/>
              </a:ln>
              <a:gradFill flip="none" rotWithShape="1">
                <a:gsLst>
                  <a:gs pos="0">
                    <a:srgbClr val="000000"/>
                  </a:gs>
                  <a:gs pos="20000">
                    <a:srgbClr val="000040"/>
                  </a:gs>
                  <a:gs pos="50000">
                    <a:srgbClr val="400040"/>
                  </a:gs>
                  <a:gs pos="75000">
                    <a:srgbClr val="8F0040"/>
                  </a:gs>
                  <a:gs pos="89999">
                    <a:srgbClr val="F27300"/>
                  </a:gs>
                  <a:gs pos="100000">
                    <a:srgbClr val="FFBF00"/>
                  </a:gs>
                </a:gsLst>
                <a:lin ang="5400000" scaled="1"/>
                <a:tileRect/>
              </a:gradFill>
              <a:effectLst>
                <a:outerShdw blurRad="50800" dist="50800" dir="18900000" algn="tl" rotWithShape="0">
                  <a:schemeClr val="tx2">
                    <a:alpha val="43000"/>
                  </a:schemeClr>
                </a:outerShdw>
              </a:effectLst>
              <a:uLnTx/>
              <a:uFillTx/>
              <a:latin typeface="+mj-lt"/>
              <a:ea typeface="+mj-ea"/>
              <a:cs typeface="+mj-cs"/>
            </a:endParaRPr>
          </a:p>
        </p:txBody>
      </p:sp>
      <p:sp>
        <p:nvSpPr>
          <p:cNvPr id="8" name="Rectangle 3"/>
          <p:cNvSpPr>
            <a:spLocks noGrp="1" noChangeArrowheads="1"/>
          </p:cNvSpPr>
          <p:nvPr>
            <p:ph idx="1"/>
          </p:nvPr>
        </p:nvSpPr>
        <p:spPr>
          <a:xfrm>
            <a:off x="457200" y="1828800"/>
            <a:ext cx="8229600" cy="4648200"/>
          </a:xfrm>
        </p:spPr>
        <p:txBody>
          <a:bodyPr>
            <a:normAutofit fontScale="92500" lnSpcReduction="20000"/>
          </a:bodyPr>
          <a:lstStyle/>
          <a:p>
            <a:r>
              <a:rPr lang="ro-RO" sz="1600" b="1" dirty="0" smtClean="0"/>
              <a:t>3.</a:t>
            </a:r>
            <a:r>
              <a:rPr lang="ro-RO" sz="1600" dirty="0" smtClean="0"/>
              <a:t> CCINA a organizat evenimentul “Dezbatere publica pe tema proiectului L346/2004 privind </a:t>
            </a:r>
            <a:endParaRPr lang="en-US" sz="1600" dirty="0" smtClean="0"/>
          </a:p>
          <a:p>
            <a:pPr>
              <a:buNone/>
            </a:pPr>
            <a:r>
              <a:rPr lang="ro-RO" sz="1600" dirty="0" smtClean="0"/>
              <a:t>stimularea infiintarii si dezvoltarii intreprinderilor”, in colaborare cu OTIMMC Constanta.</a:t>
            </a:r>
          </a:p>
          <a:p>
            <a:endParaRPr lang="ro-RO" sz="1600" dirty="0" smtClean="0"/>
          </a:p>
          <a:p>
            <a:r>
              <a:rPr lang="ro-RO" sz="1600" b="1" dirty="0" smtClean="0"/>
              <a:t>4.</a:t>
            </a:r>
            <a:r>
              <a:rPr lang="ro-RO" sz="1600" dirty="0" smtClean="0"/>
              <a:t> Dl. Presedinte Mihai Daraban, in calitate de Vicepresedinte la CCIR Bucuresti, a participat, </a:t>
            </a:r>
            <a:endParaRPr lang="en-US" sz="1600" dirty="0" smtClean="0"/>
          </a:p>
          <a:p>
            <a:pPr>
              <a:buNone/>
            </a:pPr>
            <a:r>
              <a:rPr lang="ro-RO" sz="1600" dirty="0" smtClean="0"/>
              <a:t>impreuna cu Dl. Ion Danut Juganaru – Dir. general al CCINA, la intalnirea de lucru propusa de Dl. </a:t>
            </a:r>
            <a:endParaRPr lang="en-US" sz="1600" dirty="0" smtClean="0"/>
          </a:p>
          <a:p>
            <a:pPr>
              <a:buNone/>
            </a:pPr>
            <a:r>
              <a:rPr lang="ro-RO" sz="1600" dirty="0" smtClean="0"/>
              <a:t>Lucian Isar – Ministrul MECMA referitoare la modificarea Legii 346/2004, cat si la imbunatatirea </a:t>
            </a:r>
            <a:endParaRPr lang="en-US" sz="1600" dirty="0" smtClean="0"/>
          </a:p>
          <a:p>
            <a:pPr>
              <a:buNone/>
            </a:pPr>
            <a:r>
              <a:rPr lang="ro-RO" sz="1600" dirty="0" smtClean="0"/>
              <a:t>colaborarii cu sistemul cameral din Romania;</a:t>
            </a:r>
          </a:p>
          <a:p>
            <a:endParaRPr lang="ro-RO" sz="1600" dirty="0" smtClean="0"/>
          </a:p>
          <a:p>
            <a:r>
              <a:rPr lang="ro-RO" sz="1600" dirty="0" smtClean="0"/>
              <a:t>Dl.Presedinte Mihai Daraban, in calitate de Vicepresedinte al CCIR Bucuresti, a participat la </a:t>
            </a:r>
            <a:endParaRPr lang="en-US" sz="1600" dirty="0" smtClean="0"/>
          </a:p>
          <a:p>
            <a:pPr>
              <a:buNone/>
            </a:pPr>
            <a:r>
              <a:rPr lang="ro-RO" sz="1600" dirty="0" smtClean="0"/>
              <a:t>Forumul de afaceri CEFTA–UE-Republica Moldova, in Chisinau</a:t>
            </a:r>
            <a:r>
              <a:rPr lang="en-US" sz="1600" dirty="0"/>
              <a:t> </a:t>
            </a:r>
            <a:r>
              <a:rPr lang="en-US" sz="1600" dirty="0" smtClean="0"/>
              <a:t>si </a:t>
            </a:r>
            <a:r>
              <a:rPr lang="ro-RO" sz="1600" dirty="0" smtClean="0"/>
              <a:t> a avut </a:t>
            </a:r>
            <a:r>
              <a:rPr lang="en-US" sz="1600" dirty="0"/>
              <a:t> </a:t>
            </a:r>
            <a:r>
              <a:rPr lang="ro-RO" sz="1600" dirty="0" smtClean="0"/>
              <a:t>intalniri Dl. Prim-ministru</a:t>
            </a:r>
            <a:r>
              <a:rPr lang="en-US" sz="1600" dirty="0" smtClean="0"/>
              <a:t> </a:t>
            </a:r>
            <a:r>
              <a:rPr lang="ro-RO" sz="1600" dirty="0" smtClean="0"/>
              <a:t>Vladimir Filat, cu Ministrul Economiei, Valeriu Lazar si, cu Presedintele Camerei de Comert si Industrie a Republicii Moldova – Dl Gheorghe Cucu, cu Vicepresedintele CCI a Republicii Moldova – Dl. Vladimir Didilica;</a:t>
            </a:r>
            <a:endParaRPr lang="en-US" sz="1600" dirty="0" smtClean="0"/>
          </a:p>
          <a:p>
            <a:endParaRPr lang="en-US" sz="1600" dirty="0" smtClean="0"/>
          </a:p>
          <a:p>
            <a:r>
              <a:rPr lang="ro-RO" sz="1600" dirty="0" smtClean="0"/>
              <a:t>Dl Mihai Daraban, Presedinte CCINA Constanta, in calitate de Vicepresedinte al CCIR Bucuresti </a:t>
            </a:r>
            <a:endParaRPr lang="en-US" sz="1600" dirty="0" smtClean="0"/>
          </a:p>
          <a:p>
            <a:pPr>
              <a:buNone/>
            </a:pPr>
            <a:r>
              <a:rPr lang="ro-RO" sz="1600" dirty="0" smtClean="0"/>
              <a:t>a participat la urmatoarele evenimente: Forumul economic Romania-India, organizat de CCIR, la </a:t>
            </a:r>
            <a:endParaRPr lang="en-US" sz="1600" dirty="0" smtClean="0"/>
          </a:p>
          <a:p>
            <a:pPr>
              <a:buNone/>
            </a:pPr>
            <a:r>
              <a:rPr lang="ro-RO" sz="1600" dirty="0" smtClean="0"/>
              <a:t>Receptia organizata de CCIR in cinstea Corpului Diplomatic acreditat la Bucuresti, la o intalnire cu </a:t>
            </a:r>
            <a:endParaRPr lang="en-US" sz="1600" dirty="0" smtClean="0"/>
          </a:p>
          <a:p>
            <a:pPr>
              <a:buNone/>
            </a:pPr>
            <a:r>
              <a:rPr lang="ro-RO" sz="1600" dirty="0" smtClean="0"/>
              <a:t>Membrii Consiliului Consultativ si al Mediului de Afaceri, eveniment la initiativa E.S. Prim-</a:t>
            </a:r>
            <a:endParaRPr lang="en-US" sz="1600" dirty="0" smtClean="0"/>
          </a:p>
          <a:p>
            <a:pPr>
              <a:buNone/>
            </a:pPr>
            <a:r>
              <a:rPr lang="ro-RO" sz="1600" dirty="0" smtClean="0"/>
              <a:t>Ministrului Romaniei, Dl. Victor Ponta, unde au participat un numar mare de ministri, membrii ai </a:t>
            </a:r>
            <a:endParaRPr lang="en-US" sz="1600" dirty="0" smtClean="0"/>
          </a:p>
          <a:p>
            <a:pPr>
              <a:buNone/>
            </a:pPr>
            <a:r>
              <a:rPr lang="ro-RO" sz="1600" dirty="0" smtClean="0"/>
              <a:t>Guvernului Romaniei;</a:t>
            </a:r>
          </a:p>
          <a:p>
            <a:endParaRPr lang="ro-RO" sz="1600" dirty="0" smtClean="0"/>
          </a:p>
          <a:p>
            <a:endParaRPr lang="ro-RO" sz="1600" dirty="0"/>
          </a:p>
        </p:txBody>
      </p:sp>
    </p:spTree>
  </p:cSld>
  <p:clrMapOvr>
    <a:masterClrMapping/>
  </p:clrMapOvr>
  <p:transition spd="med">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457200" y="704850"/>
            <a:ext cx="8229600" cy="742950"/>
          </a:xfrm>
          <a:prstGeom prst="rect">
            <a:avLst/>
          </a:prstGeom>
          <a:noFill/>
        </p:spPr>
        <p:txBody>
          <a:bodyPr vert="horz"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1" u="none" strike="noStrike" kern="1200" cap="none" spc="0" normalizeH="0" baseline="0" noProof="0" smtClean="0">
                <a:ln>
                  <a:noFill/>
                </a:ln>
                <a:gradFill flip="none" rotWithShape="1">
                  <a:gsLst>
                    <a:gs pos="0">
                      <a:srgbClr val="000000"/>
                    </a:gs>
                    <a:gs pos="20000">
                      <a:srgbClr val="000040"/>
                    </a:gs>
                    <a:gs pos="50000">
                      <a:srgbClr val="400040"/>
                    </a:gs>
                    <a:gs pos="75000">
                      <a:srgbClr val="8F0040"/>
                    </a:gs>
                    <a:gs pos="89999">
                      <a:srgbClr val="F27300"/>
                    </a:gs>
                    <a:gs pos="100000">
                      <a:srgbClr val="FFBF00"/>
                    </a:gs>
                  </a:gsLst>
                  <a:lin ang="5400000" scaled="1"/>
                  <a:tileRect/>
                </a:gradFill>
                <a:effectLst>
                  <a:outerShdw blurRad="50800" dist="50800" dir="18900000" algn="tl" rotWithShape="0">
                    <a:schemeClr val="tx2">
                      <a:alpha val="43000"/>
                    </a:schemeClr>
                  </a:outerShdw>
                </a:effectLst>
                <a:uLnTx/>
                <a:uFillTx/>
                <a:latin typeface="+mj-lt"/>
                <a:ea typeface="+mj-ea"/>
                <a:cs typeface="+mj-cs"/>
              </a:rPr>
              <a:t>B. Implicarea Camerei în promovarea oportunitàtilor de afaceri din judetul Constanta si în atragerea de investitii în judet</a:t>
            </a:r>
            <a:endParaRPr kumimoji="0" lang="ro-RO" sz="2000" b="0" i="0" u="none" strike="noStrike" kern="1200" cap="none" spc="0" normalizeH="0" baseline="0" noProof="0" dirty="0">
              <a:ln>
                <a:noFill/>
              </a:ln>
              <a:gradFill flip="none" rotWithShape="1">
                <a:gsLst>
                  <a:gs pos="0">
                    <a:srgbClr val="000000"/>
                  </a:gs>
                  <a:gs pos="20000">
                    <a:srgbClr val="000040"/>
                  </a:gs>
                  <a:gs pos="50000">
                    <a:srgbClr val="400040"/>
                  </a:gs>
                  <a:gs pos="75000">
                    <a:srgbClr val="8F0040"/>
                  </a:gs>
                  <a:gs pos="89999">
                    <a:srgbClr val="F27300"/>
                  </a:gs>
                  <a:gs pos="100000">
                    <a:srgbClr val="FFBF00"/>
                  </a:gs>
                </a:gsLst>
                <a:lin ang="5400000" scaled="1"/>
                <a:tileRect/>
              </a:gradFill>
              <a:effectLst>
                <a:outerShdw blurRad="50800" dist="50800" dir="18900000" algn="tl" rotWithShape="0">
                  <a:schemeClr val="tx2">
                    <a:alpha val="43000"/>
                  </a:schemeClr>
                </a:outerShdw>
              </a:effectLst>
              <a:uLnTx/>
              <a:uFillTx/>
              <a:latin typeface="+mj-lt"/>
              <a:ea typeface="+mj-ea"/>
              <a:cs typeface="+mj-cs"/>
            </a:endParaRPr>
          </a:p>
        </p:txBody>
      </p:sp>
      <p:sp>
        <p:nvSpPr>
          <p:cNvPr id="8" name="Rectangle 3"/>
          <p:cNvSpPr>
            <a:spLocks noGrp="1" noChangeArrowheads="1"/>
          </p:cNvSpPr>
          <p:nvPr>
            <p:ph idx="1"/>
          </p:nvPr>
        </p:nvSpPr>
        <p:spPr>
          <a:xfrm>
            <a:off x="457200" y="1828800"/>
            <a:ext cx="8229600" cy="4648200"/>
          </a:xfrm>
        </p:spPr>
        <p:txBody>
          <a:bodyPr>
            <a:normAutofit fontScale="85000" lnSpcReduction="20000"/>
          </a:bodyPr>
          <a:lstStyle/>
          <a:p>
            <a:r>
              <a:rPr lang="ro-RO" sz="1600" dirty="0" smtClean="0"/>
              <a:t>Conducerea CCINA a purtat discuţii, la sediul CCINA, cu următoarele oficialităţi: E.S, Dl. Jiri </a:t>
            </a:r>
            <a:endParaRPr lang="en-US" sz="1600" dirty="0" smtClean="0"/>
          </a:p>
          <a:p>
            <a:pPr>
              <a:buNone/>
            </a:pPr>
            <a:r>
              <a:rPr lang="ro-RO" sz="1600" dirty="0" smtClean="0"/>
              <a:t>Sitler – Ambasadorul Republicii Cehe la Bucuresti , delegatia de senatori australieni, condusa de </a:t>
            </a:r>
            <a:endParaRPr lang="en-US" sz="1600" dirty="0" smtClean="0"/>
          </a:p>
          <a:p>
            <a:pPr>
              <a:buNone/>
            </a:pPr>
            <a:r>
              <a:rPr lang="ro-RO" sz="1600" dirty="0" smtClean="0"/>
              <a:t>Hon. Don Harwin, Presedintele Consiliului Legislativ a Parlamentului Statului New South Wales, Dl </a:t>
            </a:r>
            <a:endParaRPr lang="en-US" sz="1600" dirty="0" smtClean="0"/>
          </a:p>
          <a:p>
            <a:pPr>
              <a:buNone/>
            </a:pPr>
            <a:r>
              <a:rPr lang="ro-RO" sz="1600" dirty="0" smtClean="0"/>
              <a:t>Widya  Airlangga – secretar III si D-na Hastin Bakti Ashih Seful Sectiei Economice din cadrul </a:t>
            </a:r>
            <a:endParaRPr lang="en-US" sz="1600" dirty="0" smtClean="0"/>
          </a:p>
          <a:p>
            <a:pPr>
              <a:buNone/>
            </a:pPr>
            <a:r>
              <a:rPr lang="ro-RO" sz="1600" dirty="0" smtClean="0"/>
              <a:t>Ambasadei Indoneziei la Bucuresti, si a Consilierului Economic Dl Branko Grig; Conducerea CCINA </a:t>
            </a:r>
            <a:endParaRPr lang="en-US" sz="1600" dirty="0" smtClean="0"/>
          </a:p>
          <a:p>
            <a:pPr>
              <a:buNone/>
            </a:pPr>
            <a:r>
              <a:rPr lang="ro-RO" sz="1600" dirty="0" smtClean="0"/>
              <a:t>a mai discutat cu oficialitati din cadrul urmatoarelor Ambasade din Bucuresti: Regatul Unit al Marii </a:t>
            </a:r>
            <a:endParaRPr lang="en-US" sz="1600" dirty="0" smtClean="0"/>
          </a:p>
          <a:p>
            <a:pPr>
              <a:buNone/>
            </a:pPr>
            <a:r>
              <a:rPr lang="ro-RO" sz="1600" dirty="0" smtClean="0"/>
              <a:t>Britanii si Irlandei de Nord, Canada si Regatul Norvegiei in Bucuresti.</a:t>
            </a:r>
          </a:p>
          <a:p>
            <a:endParaRPr lang="ro-RO" sz="1600" dirty="0" smtClean="0"/>
          </a:p>
          <a:p>
            <a:r>
              <a:rPr lang="ro-RO" sz="1600" dirty="0" smtClean="0"/>
              <a:t>Directorul General al CCINA Constanta Dl. Ion Danut Juganaru  a participat, in calitate de </a:t>
            </a:r>
            <a:endParaRPr lang="en-US" sz="1600" dirty="0" smtClean="0"/>
          </a:p>
          <a:p>
            <a:pPr>
              <a:buNone/>
            </a:pPr>
            <a:r>
              <a:rPr lang="ro-RO" sz="1600" dirty="0" smtClean="0"/>
              <a:t>reprezentat al sistemului cameral  si al Camerei Nationale, la sedintele Consiliului Consultativ al </a:t>
            </a:r>
            <a:endParaRPr lang="en-US" sz="1600" dirty="0" smtClean="0"/>
          </a:p>
          <a:p>
            <a:pPr>
              <a:buNone/>
            </a:pPr>
            <a:r>
              <a:rPr lang="ro-RO" sz="1600" dirty="0" smtClean="0"/>
              <a:t>Turismului de pe langa Ministerul Dezvoltarii Regionale si Turismului. </a:t>
            </a:r>
            <a:endParaRPr lang="en-US" sz="1600" dirty="0" smtClean="0"/>
          </a:p>
          <a:p>
            <a:pPr>
              <a:buNone/>
            </a:pPr>
            <a:endParaRPr lang="ro-RO" sz="1600" dirty="0" smtClean="0"/>
          </a:p>
          <a:p>
            <a:r>
              <a:rPr lang="ro-RO" sz="1600" dirty="0" smtClean="0"/>
              <a:t>Dl. Director General Ion Danut Juganaru a participat si a sustinut o interventie la dezbaterea </a:t>
            </a:r>
            <a:endParaRPr lang="en-US" sz="1600" dirty="0" smtClean="0"/>
          </a:p>
          <a:p>
            <a:pPr>
              <a:buNone/>
            </a:pPr>
            <a:r>
              <a:rPr lang="ro-RO" sz="1600" dirty="0" smtClean="0"/>
              <a:t>„Industria si accesul la finantare”, eveniment ce face parte dintr-o amplă campanie media – “Raport </a:t>
            </a:r>
            <a:endParaRPr lang="en-US" sz="1600" dirty="0" smtClean="0"/>
          </a:p>
          <a:p>
            <a:pPr>
              <a:buNone/>
            </a:pPr>
            <a:r>
              <a:rPr lang="ro-RO" sz="1600" dirty="0" smtClean="0"/>
              <a:t>despre reindustrializarea României” – campanie iniţiată de publicaţia “Finanţiştii” şi desfăşurată </a:t>
            </a:r>
            <a:endParaRPr lang="en-US" sz="1600" dirty="0" smtClean="0"/>
          </a:p>
          <a:p>
            <a:pPr>
              <a:buNone/>
            </a:pPr>
            <a:r>
              <a:rPr lang="ro-RO" sz="1600" dirty="0" smtClean="0"/>
              <a:t>sub înaltul patronaj al Ministerul Economiei, Comerţului şi Mediului de Afaceri. Campania se </a:t>
            </a:r>
            <a:endParaRPr lang="en-US" sz="1600" dirty="0" smtClean="0"/>
          </a:p>
          <a:p>
            <a:pPr>
              <a:buNone/>
            </a:pPr>
            <a:r>
              <a:rPr lang="ro-RO" sz="1600" dirty="0" smtClean="0"/>
              <a:t>derulează la nivel naţional fiind sustinuta de Eximbank.  Dl. Ion Danut Juganaru a participat, in calitate de </a:t>
            </a:r>
            <a:endParaRPr lang="en-US" sz="1600" dirty="0" smtClean="0"/>
          </a:p>
          <a:p>
            <a:pPr>
              <a:buNone/>
            </a:pPr>
            <a:r>
              <a:rPr lang="ro-RO" sz="1600" dirty="0" smtClean="0"/>
              <a:t>vorbitor, la evenimentul „Oportunitati de atragere a investitiilor si finantarea sectorului privat”, organizat </a:t>
            </a:r>
            <a:endParaRPr lang="en-US" sz="1600" dirty="0" smtClean="0"/>
          </a:p>
          <a:p>
            <a:pPr>
              <a:buNone/>
            </a:pPr>
            <a:r>
              <a:rPr lang="ro-RO" sz="1600" dirty="0" smtClean="0"/>
              <a:t>de Medien Conferences, in colaborare cu Asociatia Romana a Bancilor; De asemenea, a participat, ca </a:t>
            </a:r>
            <a:endParaRPr lang="en-US" sz="1600" dirty="0" smtClean="0"/>
          </a:p>
          <a:p>
            <a:pPr>
              <a:buNone/>
            </a:pPr>
            <a:r>
              <a:rPr lang="ro-RO" sz="1600" dirty="0" smtClean="0"/>
              <a:t>invitat, la mai multe emisiuni cu tematica economica, la posturi de televiziune locale; </a:t>
            </a:r>
            <a:endParaRPr lang="ro-RO" sz="1600" dirty="0"/>
          </a:p>
        </p:txBody>
      </p:sp>
    </p:spTree>
  </p:cSld>
  <p:clrMapOvr>
    <a:masterClrMapping/>
  </p:clrMapOvr>
  <p:transition spd="med">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p:txBody>
          <a:bodyPr>
            <a:normAutofit/>
          </a:bodyPr>
          <a:lstStyle/>
          <a:p>
            <a:r>
              <a:rPr lang="pt-BR" sz="2000" b="1" i="1" dirty="0" smtClean="0"/>
              <a:t>C.  Preocupări privind susţinerea, reprezentarea şi apărarea intereselor membrilor Camerei, a celorlalte firme, în relaţia acestora cu autorităţile</a:t>
            </a:r>
            <a:endParaRPr lang="ro-RO" sz="2000" dirty="0"/>
          </a:p>
        </p:txBody>
      </p:sp>
      <p:sp>
        <p:nvSpPr>
          <p:cNvPr id="30723" name="Rectangle 3"/>
          <p:cNvSpPr>
            <a:spLocks noGrp="1" noChangeArrowheads="1"/>
          </p:cNvSpPr>
          <p:nvPr>
            <p:ph idx="1"/>
          </p:nvPr>
        </p:nvSpPr>
        <p:spPr>
          <a:xfrm>
            <a:off x="533400" y="1905000"/>
            <a:ext cx="8229600" cy="4648200"/>
          </a:xfrm>
        </p:spPr>
        <p:txBody>
          <a:bodyPr>
            <a:normAutofit fontScale="92500" lnSpcReduction="10000"/>
          </a:bodyPr>
          <a:lstStyle/>
          <a:p>
            <a:r>
              <a:rPr lang="ro-RO" sz="1600" dirty="0" smtClean="0"/>
              <a:t>CCINA a organizat </a:t>
            </a:r>
            <a:r>
              <a:rPr lang="ro-RO" sz="1600" b="1" dirty="0" smtClean="0"/>
              <a:t>5 Reuniuni ale membrilor CCINA, </a:t>
            </a:r>
            <a:r>
              <a:rPr lang="ro-RO" sz="1600" dirty="0" smtClean="0"/>
              <a:t>in cursul anului 2012: 4 Adunări</a:t>
            </a:r>
            <a:endParaRPr lang="en-US" sz="1600" dirty="0" smtClean="0"/>
          </a:p>
          <a:p>
            <a:pPr>
              <a:buNone/>
            </a:pPr>
            <a:r>
              <a:rPr lang="ro-RO" sz="1600" dirty="0" smtClean="0"/>
              <a:t>Generale pe Secţiuni şi Adunarea Generală a Reprezentanţilor Membrilor CCINA, în cadrul </a:t>
            </a:r>
            <a:endParaRPr lang="en-US" sz="1600" dirty="0" smtClean="0"/>
          </a:p>
          <a:p>
            <a:pPr>
              <a:buNone/>
            </a:pPr>
            <a:r>
              <a:rPr lang="ro-RO" sz="1600" dirty="0" smtClean="0"/>
              <a:t>cărora  s-a prezentat activitatea şi realizările instituţiei.</a:t>
            </a:r>
            <a:r>
              <a:rPr lang="en-US" sz="1600" dirty="0" smtClean="0"/>
              <a:t> </a:t>
            </a:r>
            <a:r>
              <a:rPr lang="ro-RO" sz="1600" dirty="0" smtClean="0"/>
              <a:t>In Adunarea Generala a </a:t>
            </a:r>
            <a:endParaRPr lang="en-US" sz="1600" dirty="0" smtClean="0"/>
          </a:p>
          <a:p>
            <a:pPr>
              <a:buNone/>
            </a:pPr>
            <a:r>
              <a:rPr lang="ro-RO" sz="1600" dirty="0" smtClean="0"/>
              <a:t>Reprezentantilor membrilor organizata in ziua de 22 martie 2012, s-a ales noul Colegiu de </a:t>
            </a:r>
            <a:endParaRPr lang="en-US" sz="1600" dirty="0" smtClean="0"/>
          </a:p>
          <a:p>
            <a:pPr>
              <a:buNone/>
            </a:pPr>
            <a:r>
              <a:rPr lang="ro-RO" sz="1600" dirty="0" smtClean="0"/>
              <a:t>Conducere al institutiei si reales Dl Mihai Daraban in functia de presedinte.</a:t>
            </a:r>
          </a:p>
          <a:p>
            <a:pPr>
              <a:buNone/>
            </a:pPr>
            <a:r>
              <a:rPr lang="ro-RO" sz="1600" dirty="0" smtClean="0"/>
              <a:t> </a:t>
            </a:r>
          </a:p>
          <a:p>
            <a:r>
              <a:rPr lang="ro-RO" sz="1600" dirty="0" smtClean="0"/>
              <a:t>In cadrul Camerei Naţionale – CCIR Bucureşti îşi desfăşoară activitatea Comitetul pentru</a:t>
            </a:r>
            <a:endParaRPr lang="en-US" sz="1600" dirty="0" smtClean="0"/>
          </a:p>
          <a:p>
            <a:pPr>
              <a:buNone/>
            </a:pPr>
            <a:r>
              <a:rPr lang="ro-RO" sz="1600" dirty="0" smtClean="0"/>
              <a:t>Comerţ, Turism,Servicii şi Politici Sectoriale, condus (ca presedinte) de Dl.Mihai Daraban. </a:t>
            </a:r>
            <a:endParaRPr lang="en-US" sz="1600" dirty="0" smtClean="0"/>
          </a:p>
          <a:p>
            <a:pPr>
              <a:buNone/>
            </a:pPr>
            <a:r>
              <a:rPr lang="ro-RO" sz="1600" dirty="0" smtClean="0"/>
              <a:t>Pentru a realiza o activitate de lobby cât mai susţinută CCINA, a preluat, sistematizat şi </a:t>
            </a:r>
            <a:endParaRPr lang="en-US" sz="1600" dirty="0" smtClean="0"/>
          </a:p>
          <a:p>
            <a:pPr>
              <a:buNone/>
            </a:pPr>
            <a:r>
              <a:rPr lang="ro-RO" sz="1600" dirty="0" smtClean="0"/>
              <a:t>transmis autorităţilor competente semnalele venite din mediul de afaceri legate de </a:t>
            </a:r>
            <a:endParaRPr lang="en-US" sz="1600" dirty="0" smtClean="0"/>
          </a:p>
          <a:p>
            <a:pPr>
              <a:buNone/>
            </a:pPr>
            <a:r>
              <a:rPr lang="ro-RO" sz="1600" dirty="0" smtClean="0"/>
              <a:t>problemele cu care se confruntă agenţii economici în activitatea lor. </a:t>
            </a:r>
            <a:endParaRPr lang="en-US" sz="1600" dirty="0" smtClean="0"/>
          </a:p>
          <a:p>
            <a:endParaRPr lang="en-US" sz="1600" dirty="0" smtClean="0"/>
          </a:p>
          <a:p>
            <a:r>
              <a:rPr lang="ro-RO" sz="1600" dirty="0" smtClean="0"/>
              <a:t>Au fost trimise, din partea conducerii CCINA Constanta, scrisori catre primarii</a:t>
            </a:r>
            <a:endParaRPr lang="en-US" sz="1600" dirty="0" smtClean="0"/>
          </a:p>
          <a:p>
            <a:pPr>
              <a:buNone/>
            </a:pPr>
            <a:r>
              <a:rPr lang="ro-RO" sz="1600" dirty="0" smtClean="0"/>
              <a:t>localitatilor Mangalia, Costinesti si Limanu, precum si catre Prefectul judetului Constanta, prin care </a:t>
            </a:r>
            <a:endParaRPr lang="en-US" sz="1600" dirty="0" smtClean="0"/>
          </a:p>
          <a:p>
            <a:pPr>
              <a:buNone/>
            </a:pPr>
            <a:r>
              <a:rPr lang="ro-RO" sz="1600" dirty="0" smtClean="0"/>
              <a:t>a fost atrasa atentia asupra faptului ca, organizarea referendurilor pe tema exploatarii gazelor de </a:t>
            </a:r>
            <a:endParaRPr lang="en-US" sz="1600" dirty="0" smtClean="0"/>
          </a:p>
          <a:p>
            <a:pPr>
              <a:buNone/>
            </a:pPr>
            <a:r>
              <a:rPr lang="ro-RO" sz="1600" dirty="0" smtClean="0"/>
              <a:t>sist, in aceste localitati, prin modul tendentios in care a fost formulata intrebarea de pe buletinele </a:t>
            </a:r>
            <a:endParaRPr lang="en-US" sz="1600" dirty="0" smtClean="0"/>
          </a:p>
          <a:p>
            <a:pPr>
              <a:buNone/>
            </a:pPr>
            <a:r>
              <a:rPr lang="ro-RO" sz="1600" dirty="0" smtClean="0"/>
              <a:t>de vot si prin neorganizarea unor dezbateri publice, prin care votantii sa primeasca informatii </a:t>
            </a:r>
            <a:endParaRPr lang="en-US" sz="1600" dirty="0" smtClean="0"/>
          </a:p>
          <a:p>
            <a:pPr>
              <a:buNone/>
            </a:pPr>
            <a:r>
              <a:rPr lang="ro-RO" sz="1600" dirty="0" smtClean="0"/>
              <a:t>corecte si complete, de la expertii </a:t>
            </a:r>
            <a:r>
              <a:rPr lang="en-US" sz="1600" dirty="0" smtClean="0"/>
              <a:t>in </a:t>
            </a:r>
            <a:r>
              <a:rPr lang="en-US" sz="1600" dirty="0" err="1" smtClean="0"/>
              <a:t>domeniu</a:t>
            </a:r>
            <a:r>
              <a:rPr lang="en-US" sz="1600" dirty="0" smtClean="0"/>
              <a:t>.</a:t>
            </a:r>
            <a:endParaRPr lang="ro-RO" sz="1600" dirty="0"/>
          </a:p>
        </p:txBody>
      </p:sp>
    </p:spTree>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457200" y="704850"/>
            <a:ext cx="8229600" cy="666750"/>
          </a:xfrm>
        </p:spPr>
        <p:txBody>
          <a:bodyPr>
            <a:normAutofit fontScale="90000"/>
          </a:bodyPr>
          <a:lstStyle/>
          <a:p>
            <a:r>
              <a:rPr lang="en-GB" b="1" i="1" dirty="0" err="1" smtClean="0"/>
              <a:t>Ordinea</a:t>
            </a:r>
            <a:r>
              <a:rPr lang="en-GB" b="1" i="1" dirty="0" smtClean="0"/>
              <a:t> de </a:t>
            </a:r>
            <a:r>
              <a:rPr lang="en-GB" b="1" i="1" dirty="0" err="1" smtClean="0"/>
              <a:t>zi</a:t>
            </a:r>
            <a:endParaRPr lang="ro-RO" dirty="0"/>
          </a:p>
        </p:txBody>
      </p:sp>
      <p:sp>
        <p:nvSpPr>
          <p:cNvPr id="11267" name="Rectangle 3"/>
          <p:cNvSpPr>
            <a:spLocks noGrp="1" noChangeArrowheads="1"/>
          </p:cNvSpPr>
          <p:nvPr>
            <p:ph idx="1"/>
          </p:nvPr>
        </p:nvSpPr>
        <p:spPr>
          <a:xfrm>
            <a:off x="457200" y="1828800"/>
            <a:ext cx="8229600" cy="4572000"/>
          </a:xfrm>
        </p:spPr>
        <p:txBody>
          <a:bodyPr>
            <a:normAutofit fontScale="85000" lnSpcReduction="10000"/>
          </a:bodyPr>
          <a:lstStyle/>
          <a:p>
            <a:pPr algn="just">
              <a:buNone/>
            </a:pPr>
            <a:r>
              <a:rPr lang="it-IT" sz="1800" b="1" dirty="0" smtClean="0"/>
              <a:t>Ordinea de zi </a:t>
            </a:r>
            <a:r>
              <a:rPr lang="it-IT" sz="1800" dirty="0" smtClean="0"/>
              <a:t>propusa, a Adunarii Generale a Membrilor pe Sectiuni a C.C.I.N.A. Constanta:</a:t>
            </a:r>
            <a:endParaRPr lang="ro-RO" sz="1800" dirty="0" smtClean="0"/>
          </a:p>
          <a:p>
            <a:pPr algn="just">
              <a:buNone/>
            </a:pPr>
            <a:r>
              <a:rPr lang="en-GB" sz="1800" dirty="0" smtClean="0"/>
              <a:t>1.       </a:t>
            </a:r>
            <a:r>
              <a:rPr lang="ro-RO" sz="1800" dirty="0" smtClean="0"/>
              <a:t>Aprobarea raportului Colegiului de Conducere privind activitatea </a:t>
            </a:r>
            <a:r>
              <a:rPr lang="en-US" sz="1800" dirty="0" err="1" smtClean="0"/>
              <a:t>desfăşurată</a:t>
            </a:r>
            <a:r>
              <a:rPr lang="en-US" sz="1800" dirty="0" smtClean="0"/>
              <a:t> de C.C.I.N.A. </a:t>
            </a:r>
          </a:p>
          <a:p>
            <a:pPr algn="just">
              <a:buNone/>
            </a:pPr>
            <a:r>
              <a:rPr lang="en-US" sz="1800" dirty="0" err="1" smtClean="0"/>
              <a:t>Constanţa</a:t>
            </a:r>
            <a:r>
              <a:rPr lang="en-US" sz="1800" dirty="0" smtClean="0"/>
              <a:t> </a:t>
            </a:r>
            <a:r>
              <a:rPr lang="en-US" sz="1800" dirty="0" err="1" smtClean="0"/>
              <a:t>în</a:t>
            </a:r>
            <a:r>
              <a:rPr lang="en-US" sz="1800" dirty="0" smtClean="0"/>
              <a:t> </a:t>
            </a:r>
            <a:r>
              <a:rPr lang="en-US" sz="1800" dirty="0" err="1" smtClean="0"/>
              <a:t>anul</a:t>
            </a:r>
            <a:r>
              <a:rPr lang="en-US" sz="1800" dirty="0" smtClean="0"/>
              <a:t> 2012.</a:t>
            </a:r>
            <a:endParaRPr lang="ro-RO" sz="1800" dirty="0" smtClean="0"/>
          </a:p>
          <a:p>
            <a:pPr algn="just">
              <a:buNone/>
            </a:pPr>
            <a:r>
              <a:rPr lang="ro-RO" sz="1800" dirty="0" smtClean="0"/>
              <a:t>2.       Ratificarea deciziilor Colegiului de Conducere</a:t>
            </a:r>
            <a:r>
              <a:rPr lang="en-US" sz="1800" dirty="0" smtClean="0"/>
              <a:t>,</a:t>
            </a:r>
            <a:r>
              <a:rPr lang="ro-RO" sz="1800" dirty="0" smtClean="0"/>
              <a:t> de aprobare a situaţiei economico-financiare la </a:t>
            </a:r>
            <a:endParaRPr lang="en-US" sz="1800" dirty="0" smtClean="0"/>
          </a:p>
          <a:p>
            <a:pPr algn="just">
              <a:buNone/>
            </a:pPr>
            <a:r>
              <a:rPr lang="ro-RO" sz="1800" dirty="0" smtClean="0"/>
              <a:t>data de 31.12.2012, respectiv a bilanţului financiar – contabil pe anul 2012.</a:t>
            </a:r>
          </a:p>
          <a:p>
            <a:pPr algn="just">
              <a:buNone/>
            </a:pPr>
            <a:r>
              <a:rPr lang="ro-RO" sz="1800" dirty="0" smtClean="0"/>
              <a:t>3.       Ratificarea  BVC şi a listei de investiţii / dotări pe anul 2013, aprobate de Colegiul de </a:t>
            </a:r>
            <a:endParaRPr lang="en-US" sz="1800" dirty="0" smtClean="0"/>
          </a:p>
          <a:p>
            <a:pPr algn="just">
              <a:buNone/>
            </a:pPr>
            <a:r>
              <a:rPr lang="ro-RO" sz="1800" dirty="0" smtClean="0"/>
              <a:t>Conducere.</a:t>
            </a:r>
          </a:p>
          <a:p>
            <a:pPr algn="just">
              <a:buNone/>
            </a:pPr>
            <a:r>
              <a:rPr lang="ro-RO" sz="1800" dirty="0" smtClean="0"/>
              <a:t>4.       Aprobarea raportului auditorului financiar si a propunerii privind descarcarea de gestiune a </a:t>
            </a:r>
            <a:endParaRPr lang="en-US" sz="1800" dirty="0" smtClean="0"/>
          </a:p>
          <a:p>
            <a:pPr algn="just">
              <a:buNone/>
            </a:pPr>
            <a:r>
              <a:rPr lang="ro-RO" sz="1800" dirty="0" smtClean="0"/>
              <a:t>Colegiului de Conducere</a:t>
            </a:r>
          </a:p>
          <a:p>
            <a:pPr algn="just">
              <a:buNone/>
            </a:pPr>
            <a:r>
              <a:rPr lang="ro-RO" sz="1800" dirty="0" smtClean="0"/>
              <a:t>5.       Aprobarea Programului de acţiuni pe anul 2013.</a:t>
            </a:r>
          </a:p>
          <a:p>
            <a:pPr algn="just">
              <a:buNone/>
            </a:pPr>
            <a:r>
              <a:rPr lang="ro-RO" sz="1800" dirty="0" smtClean="0"/>
              <a:t>6.       Aprobarea nivelurilor cotizaţiei de membru, a serviciilor şi facilităţilor acordate membrilor </a:t>
            </a:r>
            <a:endParaRPr lang="en-US" sz="1800" dirty="0" smtClean="0"/>
          </a:p>
          <a:p>
            <a:pPr algn="just">
              <a:buNone/>
            </a:pPr>
            <a:r>
              <a:rPr lang="ro-RO" sz="1800" dirty="0" smtClean="0"/>
              <a:t>Camerei în anul 2013.</a:t>
            </a:r>
          </a:p>
          <a:p>
            <a:pPr algn="just">
              <a:buNone/>
            </a:pPr>
            <a:r>
              <a:rPr lang="ro-RO" sz="1800" dirty="0" smtClean="0"/>
              <a:t>7.       Imputernicirea Colegiului de Conducere al C.C.I.N.A. Constanţa de a aproba modificări/ </a:t>
            </a:r>
            <a:endParaRPr lang="en-US" sz="1800" dirty="0" smtClean="0"/>
          </a:p>
          <a:p>
            <a:pPr algn="just">
              <a:buNone/>
            </a:pPr>
            <a:r>
              <a:rPr lang="ro-RO" sz="1800" dirty="0" smtClean="0"/>
              <a:t>rectificări ale BVC şi ale listei de investiţii/ dotări pe parcursul anului 2013, precum şi a BVC şi a </a:t>
            </a:r>
            <a:endParaRPr lang="en-US" sz="1800" dirty="0" smtClean="0"/>
          </a:p>
          <a:p>
            <a:pPr algn="just">
              <a:buNone/>
            </a:pPr>
            <a:r>
              <a:rPr lang="ro-RO" sz="1800" dirty="0" smtClean="0"/>
              <a:t>listei de investiţii/ dotări pentru trimestrul I al anului 2014.</a:t>
            </a:r>
          </a:p>
          <a:p>
            <a:pPr algn="just">
              <a:buNone/>
            </a:pPr>
            <a:r>
              <a:rPr lang="ro-RO" sz="1800" dirty="0" smtClean="0"/>
              <a:t>8.       Aprobarea deschiderii unor noi puncte de lucru ale CCINA, in functie de necesitati.</a:t>
            </a:r>
          </a:p>
          <a:p>
            <a:pPr algn="just">
              <a:buNone/>
            </a:pPr>
            <a:r>
              <a:rPr lang="ro-RO" sz="1800" dirty="0" smtClean="0"/>
              <a:t>9.       Alegerea Reprezentantilor Membrilor pe Sectiuni in Adunarea Generala a Reprezentantilor </a:t>
            </a:r>
            <a:endParaRPr lang="en-US" sz="1800" dirty="0" smtClean="0"/>
          </a:p>
          <a:p>
            <a:pPr algn="just">
              <a:buNone/>
            </a:pPr>
            <a:r>
              <a:rPr lang="ro-RO" sz="1800" dirty="0" smtClean="0"/>
              <a:t>Membrilor CCINA </a:t>
            </a:r>
            <a:endParaRPr lang="ro-RO" sz="1800" dirty="0"/>
          </a:p>
        </p:txBody>
      </p:sp>
    </p:spTree>
  </p:cSld>
  <p:clrMapOvr>
    <a:masterClrMapping/>
  </p:clrMapOvr>
  <p:transition spd="med">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p:txBody>
          <a:bodyPr>
            <a:normAutofit/>
          </a:bodyPr>
          <a:lstStyle/>
          <a:p>
            <a:r>
              <a:rPr lang="pt-BR" sz="2000" b="1" i="1" dirty="0" smtClean="0"/>
              <a:t>C.  Preocupări privind susţinerea, reprezentarea şi apărarea intereselor membrilor Camerei, a celorlalte firme, în relaţia acestora cu autorităţile</a:t>
            </a:r>
            <a:endParaRPr lang="ro-RO" sz="2000" dirty="0"/>
          </a:p>
        </p:txBody>
      </p:sp>
      <p:sp>
        <p:nvSpPr>
          <p:cNvPr id="30723" name="Rectangle 3"/>
          <p:cNvSpPr>
            <a:spLocks noGrp="1" noChangeArrowheads="1"/>
          </p:cNvSpPr>
          <p:nvPr>
            <p:ph idx="1"/>
          </p:nvPr>
        </p:nvSpPr>
        <p:spPr>
          <a:xfrm>
            <a:off x="533400" y="1828800"/>
            <a:ext cx="8229600" cy="4648200"/>
          </a:xfrm>
        </p:spPr>
        <p:txBody>
          <a:bodyPr>
            <a:normAutofit fontScale="92500" lnSpcReduction="10000"/>
          </a:bodyPr>
          <a:lstStyle/>
          <a:p>
            <a:r>
              <a:rPr lang="ro-RO" sz="1600" dirty="0" smtClean="0"/>
              <a:t>CCINA Constanta, prin Dl Director General Ion Danut Juganaru, in calitate de Presedinte</a:t>
            </a:r>
            <a:endParaRPr lang="en-US" sz="1600" dirty="0" smtClean="0"/>
          </a:p>
          <a:p>
            <a:pPr>
              <a:buNone/>
            </a:pPr>
            <a:r>
              <a:rPr lang="ro-RO" sz="1600" dirty="0" smtClean="0"/>
              <a:t>al Comisiei pentru Turism din cadrul Comitetului pentru Politici Sectoriale in Comert, </a:t>
            </a:r>
            <a:endParaRPr lang="en-US" sz="1600" dirty="0" smtClean="0"/>
          </a:p>
          <a:p>
            <a:pPr>
              <a:buNone/>
            </a:pPr>
            <a:r>
              <a:rPr lang="ro-RO" sz="1600" dirty="0" smtClean="0"/>
              <a:t>Turism, Transport si Servicii, a solicitat tuturor membrilor Comisiei pentru Turism, </a:t>
            </a:r>
            <a:endParaRPr lang="en-US" sz="1600" dirty="0" smtClean="0"/>
          </a:p>
          <a:p>
            <a:pPr>
              <a:buNone/>
            </a:pPr>
            <a:r>
              <a:rPr lang="ro-RO" sz="1600" dirty="0" smtClean="0"/>
              <a:t>propuneri pentru Comisiile de specialitate ale Consiliului Consultativ al Turismului, </a:t>
            </a:r>
            <a:endParaRPr lang="en-US" sz="1600" dirty="0" smtClean="0"/>
          </a:p>
          <a:p>
            <a:pPr>
              <a:buNone/>
            </a:pPr>
            <a:r>
              <a:rPr lang="ro-RO" sz="1600" dirty="0" smtClean="0"/>
              <a:t>propuneri pentru noua lege a turismului, propuneri de evenimente de promovare turistica ce </a:t>
            </a:r>
            <a:endParaRPr lang="en-US" sz="1600" dirty="0" smtClean="0"/>
          </a:p>
          <a:p>
            <a:pPr>
              <a:buNone/>
            </a:pPr>
            <a:r>
              <a:rPr lang="ro-RO" sz="1600" dirty="0" smtClean="0"/>
              <a:t>urmau a fi organizate pana la sfarsitul anului, in cadrul lor putand fi realizata promovarea </a:t>
            </a:r>
            <a:endParaRPr lang="en-US" sz="1600" dirty="0" smtClean="0"/>
          </a:p>
          <a:p>
            <a:pPr>
              <a:buNone/>
            </a:pPr>
            <a:r>
              <a:rPr lang="ro-RO" sz="1600" dirty="0" smtClean="0"/>
              <a:t>unor regiuni turistice ale Romaniei. S-au transmis  Ministerului Dezvoltarii Regionale si </a:t>
            </a:r>
            <a:endParaRPr lang="en-US" sz="1600" dirty="0" smtClean="0"/>
          </a:p>
          <a:p>
            <a:pPr>
              <a:buNone/>
            </a:pPr>
            <a:r>
              <a:rPr lang="ro-RO" sz="1600" dirty="0" smtClean="0"/>
              <a:t>Turismului, propunerile Comisiei pentru Turism privind persoanele desemnate de sistemul </a:t>
            </a:r>
            <a:endParaRPr lang="en-US" sz="1600" dirty="0" smtClean="0"/>
          </a:p>
          <a:p>
            <a:pPr>
              <a:buNone/>
            </a:pPr>
            <a:r>
              <a:rPr lang="ro-RO" sz="1600" dirty="0" smtClean="0"/>
              <a:t>Camerelor de Comert si Industrie din Romania, care sa participe la lucrarile Comisiilor de </a:t>
            </a:r>
            <a:endParaRPr lang="en-US" sz="1600" dirty="0" smtClean="0"/>
          </a:p>
          <a:p>
            <a:pPr>
              <a:buNone/>
            </a:pPr>
            <a:r>
              <a:rPr lang="ro-RO" sz="1600" dirty="0" smtClean="0"/>
              <a:t>specialitate ale CCT. Aceste propuneri au fost trimise Ministerului Dezvoltarii Regionale si </a:t>
            </a:r>
            <a:endParaRPr lang="en-US" sz="1600" dirty="0" smtClean="0"/>
          </a:p>
          <a:p>
            <a:pPr>
              <a:buNone/>
            </a:pPr>
            <a:r>
              <a:rPr lang="ro-RO" sz="1600" dirty="0" smtClean="0"/>
              <a:t>Turismului in urma consultarii tuturor Camerelor de Comert si Industrie judetene. De </a:t>
            </a:r>
            <a:endParaRPr lang="en-US" sz="1600" dirty="0" smtClean="0"/>
          </a:p>
          <a:p>
            <a:pPr>
              <a:buNone/>
            </a:pPr>
            <a:r>
              <a:rPr lang="ro-RO" sz="1600" dirty="0" smtClean="0"/>
              <a:t>asemenea, s-a intocmit in luna octombrie 2012, o informare privind participarea la sedinta </a:t>
            </a:r>
            <a:endParaRPr lang="en-US" sz="1600" dirty="0" smtClean="0"/>
          </a:p>
          <a:p>
            <a:pPr>
              <a:buNone/>
            </a:pPr>
            <a:r>
              <a:rPr lang="ro-RO" sz="1600" dirty="0" smtClean="0"/>
              <a:t>Consiliului Consultativ al Turismului (CCT) din data de 11 octombrie 2012. Aceasta </a:t>
            </a:r>
            <a:endParaRPr lang="en-US" sz="1600" dirty="0" smtClean="0"/>
          </a:p>
          <a:p>
            <a:pPr>
              <a:buNone/>
            </a:pPr>
            <a:r>
              <a:rPr lang="ro-RO" sz="1600" dirty="0" smtClean="0"/>
              <a:t>informare a fost trimisa Cancelariei Camerei Nationale, spre stiinta tuturor CCI judetene. De </a:t>
            </a:r>
            <a:endParaRPr lang="en-US" sz="1600" dirty="0" smtClean="0"/>
          </a:p>
          <a:p>
            <a:pPr>
              <a:buNone/>
            </a:pPr>
            <a:r>
              <a:rPr lang="ro-RO" sz="1600" dirty="0" smtClean="0"/>
              <a:t>asemenea au fost facute o serie de propuneri si observatii privind proiectul Legii Turismului, </a:t>
            </a:r>
            <a:endParaRPr lang="en-US" sz="1600" dirty="0" smtClean="0"/>
          </a:p>
          <a:p>
            <a:pPr>
              <a:buNone/>
            </a:pPr>
            <a:r>
              <a:rPr lang="ro-RO" sz="1600" dirty="0" smtClean="0"/>
              <a:t>ce au fost transmise Camerei de Comert si Industrie a Romaniei, observatii si propuneri ce </a:t>
            </a:r>
            <a:endParaRPr lang="en-US" sz="1600" dirty="0" smtClean="0"/>
          </a:p>
          <a:p>
            <a:pPr>
              <a:buNone/>
            </a:pPr>
            <a:r>
              <a:rPr lang="ro-RO" sz="1600" dirty="0" smtClean="0"/>
              <a:t>ulterior au fost trimise si la Camerele teritoriale</a:t>
            </a:r>
            <a:r>
              <a:rPr lang="en-US" sz="1600" dirty="0" smtClean="0"/>
              <a:t>.</a:t>
            </a:r>
            <a:endParaRPr lang="ro-RO" sz="1600" dirty="0" smtClean="0"/>
          </a:p>
          <a:p>
            <a:pPr marL="0" indent="0">
              <a:buNone/>
            </a:pPr>
            <a:r>
              <a:rPr lang="ro-RO" sz="1600" dirty="0" smtClean="0"/>
              <a:t> </a:t>
            </a:r>
            <a:endParaRPr lang="ro-RO" sz="1600" dirty="0"/>
          </a:p>
        </p:txBody>
      </p:sp>
    </p:spTree>
  </p:cSld>
  <p:clrMapOvr>
    <a:masterClrMapping/>
  </p:clrMapOvr>
  <p:transition spd="med">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p:txBody>
          <a:bodyPr>
            <a:normAutofit/>
          </a:bodyPr>
          <a:lstStyle/>
          <a:p>
            <a:r>
              <a:rPr lang="ro-RO" sz="2000" b="1" i="1" dirty="0" smtClean="0"/>
              <a:t>D. Cresterea reprezentativităţii C.C.I.N.A. Constanta în cadrul comunităţii de afaceri din judeţ</a:t>
            </a:r>
            <a:endParaRPr lang="ro-RO" sz="2000" dirty="0"/>
          </a:p>
        </p:txBody>
      </p:sp>
      <p:sp>
        <p:nvSpPr>
          <p:cNvPr id="30723" name="Rectangle 3"/>
          <p:cNvSpPr>
            <a:spLocks noGrp="1" noChangeArrowheads="1"/>
          </p:cNvSpPr>
          <p:nvPr>
            <p:ph idx="1"/>
          </p:nvPr>
        </p:nvSpPr>
        <p:spPr>
          <a:xfrm>
            <a:off x="533400" y="1828800"/>
            <a:ext cx="8229600" cy="4648200"/>
          </a:xfrm>
        </p:spPr>
        <p:txBody>
          <a:bodyPr>
            <a:noAutofit/>
          </a:bodyPr>
          <a:lstStyle/>
          <a:p>
            <a:pPr lvl="0">
              <a:buFont typeface="+mj-lt"/>
              <a:buAutoNum type="arabicPeriod"/>
            </a:pPr>
            <a:r>
              <a:rPr lang="ro-RO" sz="1600" dirty="0" smtClean="0"/>
              <a:t>In anul 2012 CCINA Constanta a primit </a:t>
            </a:r>
            <a:r>
              <a:rPr lang="ro-RO" sz="1600" b="1" dirty="0" smtClean="0"/>
              <a:t>83 de firme ca </a:t>
            </a:r>
            <a:r>
              <a:rPr lang="ro-RO" sz="1600" b="1" u="sng" dirty="0" smtClean="0"/>
              <a:t>noi membrii</a:t>
            </a:r>
            <a:r>
              <a:rPr lang="ro-RO" sz="1600" b="1" dirty="0" smtClean="0"/>
              <a:t> ai Camerei</a:t>
            </a:r>
            <a:r>
              <a:rPr lang="ro-RO" sz="1600" dirty="0" smtClean="0"/>
              <a:t>. Las</a:t>
            </a:r>
            <a:r>
              <a:rPr lang="en-US" sz="1600" dirty="0" smtClean="0"/>
              <a:t> </a:t>
            </a:r>
            <a:r>
              <a:rPr lang="ro-RO" sz="1600" dirty="0" smtClean="0"/>
              <a:t>fârsitul anului 2012, CCINA avea înscrise 503 firme membre, din care 314 de firme si-au achitat, la zi,  cotizatia, în sumă totală de </a:t>
            </a:r>
            <a:r>
              <a:rPr lang="ro-RO" sz="1600" b="1" dirty="0" smtClean="0"/>
              <a:t>204.200 lei</a:t>
            </a:r>
            <a:r>
              <a:rPr lang="ro-RO" sz="1600" dirty="0" smtClean="0"/>
              <a:t>. Cotizatia reprezintă</a:t>
            </a:r>
            <a:r>
              <a:rPr lang="en-US" sz="1600" dirty="0" smtClean="0"/>
              <a:t> </a:t>
            </a:r>
            <a:r>
              <a:rPr lang="en-US" sz="1600" dirty="0" err="1" smtClean="0"/>
              <a:t>doar</a:t>
            </a:r>
            <a:r>
              <a:rPr lang="ro-RO" sz="1600" b="1" dirty="0" smtClean="0"/>
              <a:t> 3% </a:t>
            </a:r>
            <a:r>
              <a:rPr lang="ro-RO" sz="1600" dirty="0" smtClean="0"/>
              <a:t>din veniturile realizate de CCINA (mai puţin veniturile exceptionale).</a:t>
            </a:r>
            <a:endParaRPr lang="en-US" sz="1600" dirty="0" smtClean="0"/>
          </a:p>
          <a:p>
            <a:pPr>
              <a:buFont typeface="+mj-lt"/>
              <a:buAutoNum type="arabicPeriod"/>
            </a:pPr>
            <a:endParaRPr lang="en-US" sz="1600" dirty="0" smtClean="0"/>
          </a:p>
          <a:p>
            <a:pPr>
              <a:buFont typeface="+mj-lt"/>
              <a:buAutoNum type="arabicPeriod"/>
            </a:pPr>
            <a:r>
              <a:rPr lang="ro-RO" sz="1600" dirty="0" smtClean="0"/>
              <a:t>Au fost transmise membrilor Camerei chestionare, pentru cunoasterea problemelor cu care se confruntă aceştia, cât şi propuneri de acţiuni şi evenimente pentru </a:t>
            </a:r>
            <a:r>
              <a:rPr lang="ro-RO" sz="1600" b="1" dirty="0" smtClean="0"/>
              <a:t>anul 2013.</a:t>
            </a:r>
            <a:endParaRPr lang="ro-RO" sz="1600" dirty="0" smtClean="0"/>
          </a:p>
          <a:p>
            <a:pPr>
              <a:buFont typeface="+mj-lt"/>
              <a:buAutoNum type="arabicPeriod"/>
            </a:pPr>
            <a:endParaRPr lang="ro-RO" sz="1600" dirty="0" smtClean="0"/>
          </a:p>
          <a:p>
            <a:pPr lvl="0">
              <a:buFont typeface="+mj-lt"/>
              <a:buAutoNum type="arabicPeriod"/>
            </a:pPr>
            <a:r>
              <a:rPr lang="ro-RO" sz="1600" dirty="0" smtClean="0"/>
              <a:t>In revista lunara “Manager” au fost promovate 8 firme membre, la rubrica “Membrii CCINA se prezintă”.</a:t>
            </a:r>
          </a:p>
          <a:p>
            <a:pPr>
              <a:buFont typeface="+mj-lt"/>
              <a:buAutoNum type="arabicPeriod"/>
            </a:pPr>
            <a:endParaRPr lang="ro-RO" sz="1600" dirty="0" smtClean="0"/>
          </a:p>
          <a:p>
            <a:pPr lvl="0">
              <a:buFont typeface="+mj-lt"/>
              <a:buAutoNum type="arabicPeriod"/>
            </a:pPr>
            <a:r>
              <a:rPr lang="ro-RO" sz="1600" dirty="0" smtClean="0"/>
              <a:t>Membrii CCINA au fost promovaţi în următoarele materiale promotionale ale CCINA: “Documentarul socio-economic al judeţului Constanţa”, Oferta exportatorilor constănţeni de produse si servicii - pe site-ul Ministerului Economiei, Comerţului şi Mediului de Afaceri.</a:t>
            </a:r>
            <a:endParaRPr lang="ro-RO" sz="1600" dirty="0"/>
          </a:p>
        </p:txBody>
      </p:sp>
    </p:spTree>
  </p:cSld>
  <p:clrMapOvr>
    <a:masterClrMapping/>
  </p:clrMapOvr>
  <p:transition spd="med">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ctrTitle"/>
          </p:nvPr>
        </p:nvSpPr>
        <p:spPr/>
        <p:txBody>
          <a:bodyPr/>
          <a:lstStyle/>
          <a:p>
            <a:pPr>
              <a:defRPr/>
            </a:pPr>
            <a:r>
              <a:rPr lang="en-GB" b="1" i="1" dirty="0" err="1" smtClean="0"/>
              <a:t>Adunarea</a:t>
            </a:r>
            <a:r>
              <a:rPr lang="en-GB" b="1" i="1" dirty="0" smtClean="0"/>
              <a:t> </a:t>
            </a:r>
            <a:r>
              <a:rPr lang="en-GB" b="1" i="1" dirty="0" err="1" smtClean="0"/>
              <a:t>Generala</a:t>
            </a:r>
            <a:endParaRPr lang="en-US" dirty="0" smtClean="0">
              <a:solidFill>
                <a:schemeClr val="tx2">
                  <a:satMod val="130000"/>
                </a:schemeClr>
              </a:solidFill>
            </a:endParaRPr>
          </a:p>
        </p:txBody>
      </p:sp>
      <p:sp>
        <p:nvSpPr>
          <p:cNvPr id="5" name="Rectangle 2"/>
          <p:cNvSpPr txBox="1">
            <a:spLocks noChangeArrowheads="1"/>
          </p:cNvSpPr>
          <p:nvPr/>
        </p:nvSpPr>
        <p:spPr>
          <a:xfrm>
            <a:off x="762000" y="3657600"/>
            <a:ext cx="7772400" cy="1470025"/>
          </a:xfrm>
          <a:prstGeom prst="rect">
            <a:avLst/>
          </a:prstGeom>
          <a:noFill/>
        </p:spPr>
        <p:txBody>
          <a:bodyPr vert="horz"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400" b="1" i="1" u="none" strike="noStrike" kern="1200" cap="none" spc="0" normalizeH="0" baseline="0" noProof="0" dirty="0" err="1" smtClean="0">
                <a:ln>
                  <a:noFill/>
                </a:ln>
                <a:gradFill flip="none" rotWithShape="1">
                  <a:gsLst>
                    <a:gs pos="0">
                      <a:srgbClr val="03D4A8"/>
                    </a:gs>
                    <a:gs pos="25000">
                      <a:srgbClr val="21D6E0"/>
                    </a:gs>
                    <a:gs pos="75000">
                      <a:srgbClr val="0087E6"/>
                    </a:gs>
                    <a:gs pos="100000">
                      <a:srgbClr val="005CBF"/>
                    </a:gs>
                  </a:gsLst>
                  <a:lin ang="16200000" scaled="1"/>
                  <a:tileRect/>
                </a:gradFill>
                <a:effectLst>
                  <a:outerShdw blurRad="50800" dist="50800" dir="18900000" algn="tl" rotWithShape="0">
                    <a:schemeClr val="accent5">
                      <a:tint val="20000"/>
                      <a:alpha val="43000"/>
                    </a:schemeClr>
                  </a:outerShdw>
                </a:effectLst>
                <a:uLnTx/>
                <a:uFillTx/>
                <a:latin typeface="+mj-lt"/>
                <a:ea typeface="+mj-ea"/>
                <a:cs typeface="+mj-cs"/>
              </a:rPr>
              <a:t>Bilant</a:t>
            </a:r>
            <a:r>
              <a:rPr kumimoji="0" lang="en-GB" sz="4400" b="1" i="1" u="none" strike="noStrike" kern="1200" cap="none" spc="0" normalizeH="0" baseline="0" noProof="0" dirty="0" smtClean="0">
                <a:ln>
                  <a:noFill/>
                </a:ln>
                <a:gradFill flip="none" rotWithShape="1">
                  <a:gsLst>
                    <a:gs pos="0">
                      <a:srgbClr val="03D4A8"/>
                    </a:gs>
                    <a:gs pos="25000">
                      <a:srgbClr val="21D6E0"/>
                    </a:gs>
                    <a:gs pos="75000">
                      <a:srgbClr val="0087E6"/>
                    </a:gs>
                    <a:gs pos="100000">
                      <a:srgbClr val="005CBF"/>
                    </a:gs>
                  </a:gsLst>
                  <a:lin ang="16200000" scaled="1"/>
                  <a:tileRect/>
                </a:gradFill>
                <a:effectLst>
                  <a:outerShdw blurRad="50800" dist="50800" dir="18900000" algn="tl" rotWithShape="0">
                    <a:schemeClr val="accent5">
                      <a:tint val="20000"/>
                      <a:alpha val="43000"/>
                    </a:schemeClr>
                  </a:outerShdw>
                </a:effectLst>
                <a:uLnTx/>
                <a:uFillTx/>
                <a:latin typeface="+mj-lt"/>
                <a:ea typeface="+mj-ea"/>
                <a:cs typeface="+mj-cs"/>
              </a:rPr>
              <a:t> 2012</a:t>
            </a:r>
            <a:endParaRPr kumimoji="0" lang="en-US" sz="4400" b="0" i="0" u="none" strike="noStrike" kern="1200" cap="none" spc="0" normalizeH="0" baseline="0" noProof="0" dirty="0" smtClean="0">
              <a:ln>
                <a:noFill/>
              </a:ln>
              <a:solidFill>
                <a:schemeClr val="tx2">
                  <a:satMod val="130000"/>
                </a:schemeClr>
              </a:solidFill>
              <a:effectLst>
                <a:outerShdw blurRad="50800" dist="50800" dir="18900000" algn="tl" rotWithShape="0">
                  <a:schemeClr val="accent5">
                    <a:tint val="20000"/>
                    <a:alpha val="43000"/>
                  </a:schemeClr>
                </a:outerShdw>
              </a:effectLst>
              <a:uLnTx/>
              <a:uFillTx/>
              <a:latin typeface="+mj-lt"/>
              <a:ea typeface="+mj-ea"/>
              <a:cs typeface="+mj-cs"/>
            </a:endParaRPr>
          </a:p>
        </p:txBody>
      </p:sp>
    </p:spTree>
  </p:cSld>
  <p:clrMapOvr>
    <a:masterClrMapping/>
  </p:clrMapOvr>
  <p:transition spd="med">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8229600" cy="478947"/>
          </a:xfrm>
        </p:spPr>
        <p:txBody>
          <a:bodyPr>
            <a:normAutofit/>
          </a:bodyPr>
          <a:lstStyle/>
          <a:p>
            <a:r>
              <a:rPr lang="en-US" sz="2000" b="1" i="1" dirty="0" smtClean="0"/>
              <a:t>CONTUL  REZULTATULUI EXERCITIULUI FINANCIAR 2012</a:t>
            </a:r>
            <a:endParaRPr lang="ro-RO" sz="2000" b="1" i="1" dirty="0"/>
          </a:p>
        </p:txBody>
      </p:sp>
      <p:graphicFrame>
        <p:nvGraphicFramePr>
          <p:cNvPr id="5" name="Group 114"/>
          <p:cNvGraphicFramePr>
            <a:graphicFrameLocks noGrp="1"/>
          </p:cNvGraphicFramePr>
          <p:nvPr/>
        </p:nvGraphicFramePr>
        <p:xfrm>
          <a:off x="0" y="609600"/>
          <a:ext cx="9144000" cy="5857105"/>
        </p:xfrm>
        <a:graphic>
          <a:graphicData uri="http://schemas.openxmlformats.org/drawingml/2006/table">
            <a:tbl>
              <a:tblPr/>
              <a:tblGrid>
                <a:gridCol w="781755"/>
                <a:gridCol w="3040158"/>
                <a:gridCol w="1563510"/>
                <a:gridCol w="1563510"/>
                <a:gridCol w="2195067"/>
              </a:tblGrid>
              <a:tr h="3657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o-RO" sz="1400" b="1" i="1"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400" b="1" i="1" u="none" strike="noStrike" cap="none" normalizeH="0" baseline="0" dirty="0" smtClean="0">
                          <a:ln>
                            <a:noFill/>
                          </a:ln>
                          <a:solidFill>
                            <a:srgbClr val="292929"/>
                          </a:solidFill>
                          <a:effectLst/>
                          <a:latin typeface="Arial" pitchFamily="34" charset="0"/>
                          <a:cs typeface="Arial" pitchFamily="34" charset="0"/>
                        </a:rPr>
                        <a:t>Specificaţie</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1" u="none" strike="noStrike" cap="none" normalizeH="0" baseline="0" dirty="0" smtClean="0">
                          <a:ln>
                            <a:noFill/>
                          </a:ln>
                          <a:solidFill>
                            <a:srgbClr val="292929"/>
                          </a:solidFill>
                          <a:effectLst/>
                          <a:latin typeface="Arial" pitchFamily="34" charset="0"/>
                          <a:cs typeface="Arial" pitchFamily="34" charset="0"/>
                        </a:rPr>
                        <a:t>BVC</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1" u="none" strike="noStrike" cap="none" normalizeH="0" baseline="0" dirty="0" smtClean="0">
                          <a:ln>
                            <a:noFill/>
                          </a:ln>
                          <a:solidFill>
                            <a:srgbClr val="292929"/>
                          </a:solidFill>
                          <a:effectLst/>
                          <a:latin typeface="Arial" pitchFamily="34" charset="0"/>
                          <a:cs typeface="Arial" pitchFamily="34" charset="0"/>
                        </a:rPr>
                        <a:t> 2012</a:t>
                      </a:r>
                      <a:endParaRPr kumimoji="0" lang="ro-RO" sz="1400" b="1" i="1"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1" u="none" strike="noStrike" cap="none" normalizeH="0" baseline="0" dirty="0" err="1" smtClean="0">
                          <a:ln>
                            <a:noFill/>
                          </a:ln>
                          <a:solidFill>
                            <a:srgbClr val="292929"/>
                          </a:solidFill>
                          <a:effectLst/>
                          <a:latin typeface="Arial" pitchFamily="34" charset="0"/>
                          <a:cs typeface="Arial" pitchFamily="34" charset="0"/>
                        </a:rPr>
                        <a:t>Realizat</a:t>
                      </a:r>
                      <a:r>
                        <a:rPr kumimoji="0" lang="en-US" sz="1400" b="1" i="1" u="none" strike="noStrike" cap="none" normalizeH="0" baseline="0" dirty="0" smtClean="0">
                          <a:ln>
                            <a:noFill/>
                          </a:ln>
                          <a:solidFill>
                            <a:srgbClr val="292929"/>
                          </a:solidFill>
                          <a:effectLst/>
                          <a:latin typeface="Arial" pitchFamily="34" charset="0"/>
                          <a:cs typeface="Arial" pitchFamily="34"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1" u="none" strike="noStrike" cap="none" normalizeH="0" baseline="0" dirty="0" smtClean="0">
                          <a:ln>
                            <a:noFill/>
                          </a:ln>
                          <a:solidFill>
                            <a:srgbClr val="292929"/>
                          </a:solidFill>
                          <a:effectLst/>
                          <a:latin typeface="Arial" pitchFamily="34" charset="0"/>
                          <a:cs typeface="Arial" pitchFamily="34" charset="0"/>
                        </a:rPr>
                        <a:t>2012</a:t>
                      </a:r>
                      <a:endParaRPr kumimoji="0" lang="ro-RO" sz="1400" b="1" i="1"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1" u="none" strike="noStrike" cap="none" normalizeH="0" baseline="0" dirty="0" smtClean="0">
                          <a:ln>
                            <a:noFill/>
                          </a:ln>
                          <a:solidFill>
                            <a:srgbClr val="292929"/>
                          </a:solidFill>
                          <a:effectLst/>
                          <a:latin typeface="Arial" pitchFamily="34" charset="0"/>
                          <a:cs typeface="Arial" pitchFamily="34" charset="0"/>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1" u="none" strike="noStrike" cap="none" normalizeH="0" baseline="0" dirty="0" err="1" smtClean="0">
                          <a:ln>
                            <a:noFill/>
                          </a:ln>
                          <a:solidFill>
                            <a:srgbClr val="292929"/>
                          </a:solidFill>
                          <a:effectLst/>
                          <a:latin typeface="Arial" pitchFamily="34" charset="0"/>
                          <a:cs typeface="Arial" pitchFamily="34" charset="0"/>
                        </a:rPr>
                        <a:t>Realizat</a:t>
                      </a:r>
                      <a:r>
                        <a:rPr kumimoji="0" lang="en-US" sz="1400" b="1" i="1" u="none" strike="noStrike" cap="none" normalizeH="0" baseline="0" dirty="0" smtClean="0">
                          <a:ln>
                            <a:noFill/>
                          </a:ln>
                          <a:solidFill>
                            <a:srgbClr val="292929"/>
                          </a:solidFill>
                          <a:effectLst/>
                          <a:latin typeface="Arial" pitchFamily="34" charset="0"/>
                          <a:cs typeface="Arial" pitchFamily="34" charset="0"/>
                        </a:rPr>
                        <a:t>/ BVC</a:t>
                      </a:r>
                      <a:endParaRPr kumimoji="0" lang="ro-RO" sz="1400" b="1" i="1"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bg1"/>
                    </a:solidFill>
                  </a:tcPr>
                </a:tc>
              </a:tr>
              <a:tr h="259757">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o-RO" sz="1200" b="1" i="0" u="none" strike="noStrike" cap="none" normalizeH="0" baseline="0" smtClean="0">
                          <a:ln>
                            <a:noFill/>
                          </a:ln>
                          <a:solidFill>
                            <a:srgbClr val="292929"/>
                          </a:solidFill>
                          <a:effectLst/>
                          <a:latin typeface="Arial" pitchFamily="34" charset="0"/>
                          <a:cs typeface="Arial" pitchFamily="34" charset="0"/>
                        </a:rPr>
                        <a:t>I</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200" b="1" i="0" u="none" strike="noStrike" cap="none" normalizeH="0" baseline="0" dirty="0" smtClean="0">
                          <a:ln>
                            <a:noFill/>
                          </a:ln>
                          <a:solidFill>
                            <a:srgbClr val="292929"/>
                          </a:solidFill>
                          <a:effectLst/>
                          <a:latin typeface="Arial" pitchFamily="34" charset="0"/>
                          <a:cs typeface="Arial" pitchFamily="34" charset="0"/>
                        </a:rPr>
                        <a:t>VENITURI TOTALE, din care:</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pitchFamily="34" charset="0"/>
                          <a:cs typeface="Arial" pitchFamily="34" charset="0"/>
                        </a:rPr>
                        <a:t>6.500.000</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pitchFamily="34" charset="0"/>
                          <a:cs typeface="Arial" pitchFamily="34" charset="0"/>
                        </a:rPr>
                        <a:t>6.903.019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pitchFamily="34" charset="0"/>
                          <a:cs typeface="Arial" pitchFamily="34" charset="0"/>
                        </a:rPr>
                        <a:t>106,20</a:t>
                      </a:r>
                      <a:endParaRPr kumimoji="0" lang="ro-RO" sz="10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r>
              <a:tr h="259757">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cs typeface="Arial" pitchFamily="34" charset="0"/>
                        </a:rPr>
                        <a:t>1.1</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dirty="0" smtClean="0">
                          <a:ln>
                            <a:noFill/>
                          </a:ln>
                          <a:solidFill>
                            <a:srgbClr val="292929"/>
                          </a:solidFill>
                          <a:effectLst/>
                          <a:latin typeface="Arial" pitchFamily="34" charset="0"/>
                          <a:cs typeface="Arial" pitchFamily="34" charset="0"/>
                        </a:rPr>
                        <a:t>Activitatea specifică</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2.300.000</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2.551.410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110,93</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r>
              <a:tr h="309745">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ro-RO" sz="1200" b="0" i="0" u="none" strike="noStrike" cap="none" normalizeH="0" baseline="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rgbClr val="292929"/>
                          </a:solidFill>
                          <a:effectLst/>
                          <a:latin typeface="Arial" pitchFamily="34" charset="0"/>
                          <a:cs typeface="Arial" pitchFamily="34" charset="0"/>
                        </a:rPr>
                        <a:t>d.c</a:t>
                      </a:r>
                      <a:r>
                        <a:rPr kumimoji="0" lang="en-US" sz="1200" b="0" i="0" u="none" strike="noStrike" cap="none" normalizeH="0" baseline="0" dirty="0" smtClean="0">
                          <a:ln>
                            <a:noFill/>
                          </a:ln>
                          <a:solidFill>
                            <a:srgbClr val="292929"/>
                          </a:solidFill>
                          <a:effectLst/>
                          <a:latin typeface="Arial" pitchFamily="34"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proiecte</a:t>
                      </a:r>
                      <a:r>
                        <a:rPr kumimoji="0" lang="en-US" sz="1200" b="0" i="0" u="none" strike="noStrike" cap="none" normalizeH="0" baseline="0" dirty="0" smtClean="0">
                          <a:ln>
                            <a:noFill/>
                          </a:ln>
                          <a:solidFill>
                            <a:srgbClr val="292929"/>
                          </a:solidFill>
                          <a:effectLst/>
                          <a:latin typeface="Arial" pitchFamily="34" charset="0"/>
                          <a:cs typeface="Arial" pitchFamily="34" charset="0"/>
                        </a:rPr>
                        <a:t> cu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finantare</a:t>
                      </a:r>
                      <a:r>
                        <a:rPr kumimoji="0" lang="en-US" sz="1200" b="0" i="0" u="none" strike="noStrike" cap="none" normalizeH="0" baseline="0" dirty="0" smtClean="0">
                          <a:ln>
                            <a:noFill/>
                          </a:ln>
                          <a:solidFill>
                            <a:srgbClr val="292929"/>
                          </a:solidFill>
                          <a:effectLst/>
                          <a:latin typeface="Arial" pitchFamily="34"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nerambursabila</a:t>
                      </a:r>
                      <a:endParaRPr kumimoji="0" lang="ro-RO" sz="12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2.050.000</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2.057.432</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100,37</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r>
              <a:tr h="259757">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dirty="0" smtClean="0">
                          <a:ln>
                            <a:noFill/>
                          </a:ln>
                          <a:solidFill>
                            <a:srgbClr val="292929"/>
                          </a:solidFill>
                          <a:effectLst/>
                          <a:latin typeface="Arial" pitchFamily="34" charset="0"/>
                          <a:cs typeface="Arial" pitchFamily="34" charset="0"/>
                        </a:rPr>
                        <a:t>1.2</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dirty="0" smtClean="0">
                          <a:ln>
                            <a:noFill/>
                          </a:ln>
                          <a:solidFill>
                            <a:srgbClr val="292929"/>
                          </a:solidFill>
                          <a:effectLst/>
                          <a:latin typeface="Arial" pitchFamily="34" charset="0"/>
                          <a:cs typeface="Arial" pitchFamily="34" charset="0"/>
                        </a:rPr>
                        <a:t>Activitatea economică</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4.200.000</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4.351.609</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103,61</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r>
              <a:tr h="259757">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o-RO" sz="1200" b="1" i="0" u="none" strike="noStrike" cap="none" normalizeH="0" baseline="0" smtClean="0">
                          <a:ln>
                            <a:noFill/>
                          </a:ln>
                          <a:solidFill>
                            <a:srgbClr val="292929"/>
                          </a:solidFill>
                          <a:effectLst/>
                          <a:latin typeface="Arial" pitchFamily="34" charset="0"/>
                          <a:cs typeface="Arial" pitchFamily="34" charset="0"/>
                        </a:rPr>
                        <a:t>II</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200" b="1" i="0" u="none" strike="noStrike" cap="none" normalizeH="0" baseline="0" smtClean="0">
                          <a:ln>
                            <a:noFill/>
                          </a:ln>
                          <a:solidFill>
                            <a:srgbClr val="292929"/>
                          </a:solidFill>
                          <a:effectLst/>
                          <a:latin typeface="Arial" pitchFamily="34" charset="0"/>
                          <a:cs typeface="Arial" pitchFamily="34" charset="0"/>
                        </a:rPr>
                        <a:t>CHELTUIELI TOTALE, din care:</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pitchFamily="34" charset="0"/>
                          <a:cs typeface="Arial" pitchFamily="34" charset="0"/>
                        </a:rPr>
                        <a:t>6.479.000</a:t>
                      </a:r>
                      <a:endParaRPr kumimoji="0" lang="ro-RO" sz="10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pitchFamily="34" charset="0"/>
                          <a:cs typeface="Arial" pitchFamily="34" charset="0"/>
                        </a:rPr>
                        <a:t>6.891.941</a:t>
                      </a:r>
                      <a:endParaRPr kumimoji="0" lang="ro-RO" sz="10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pitchFamily="34" charset="0"/>
                          <a:cs typeface="Arial" pitchFamily="34" charset="0"/>
                        </a:rPr>
                        <a:t>106,38</a:t>
                      </a:r>
                      <a:endParaRPr kumimoji="0" lang="ro-RO" sz="10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r>
              <a:tr h="259757">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cs typeface="Arial" pitchFamily="34" charset="0"/>
                        </a:rPr>
                        <a:t>2.1.</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cs typeface="Arial" pitchFamily="34" charset="0"/>
                        </a:rPr>
                        <a:t>Activităţi specifice</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2.500.000</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2.762.649</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110,51</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r>
              <a:tr h="259757">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ro-RO" sz="1200" b="0" i="0" u="none" strike="noStrike" cap="none" normalizeH="0" baseline="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rgbClr val="292929"/>
                          </a:solidFill>
                          <a:effectLst/>
                          <a:latin typeface="Arial" pitchFamily="34" charset="0"/>
                          <a:cs typeface="Arial" pitchFamily="34" charset="0"/>
                        </a:rPr>
                        <a:t>d.c</a:t>
                      </a:r>
                      <a:r>
                        <a:rPr kumimoji="0" lang="en-US" sz="1200" b="0" i="0" u="none" strike="noStrike" cap="none" normalizeH="0" baseline="0" dirty="0" smtClean="0">
                          <a:ln>
                            <a:noFill/>
                          </a:ln>
                          <a:solidFill>
                            <a:srgbClr val="292929"/>
                          </a:solidFill>
                          <a:effectLst/>
                          <a:latin typeface="Arial" pitchFamily="34"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proiecte</a:t>
                      </a:r>
                      <a:r>
                        <a:rPr kumimoji="0" lang="en-US" sz="1200" b="0" i="0" u="none" strike="noStrike" cap="none" normalizeH="0" baseline="0" dirty="0" smtClean="0">
                          <a:ln>
                            <a:noFill/>
                          </a:ln>
                          <a:solidFill>
                            <a:srgbClr val="292929"/>
                          </a:solidFill>
                          <a:effectLst/>
                          <a:latin typeface="Arial" pitchFamily="34" charset="0"/>
                          <a:cs typeface="Arial" pitchFamily="34" charset="0"/>
                        </a:rPr>
                        <a:t> cu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finantare</a:t>
                      </a:r>
                      <a:r>
                        <a:rPr kumimoji="0" lang="en-US" sz="1200" b="0" i="0" u="none" strike="noStrike" cap="none" normalizeH="0" baseline="0" dirty="0" smtClean="0">
                          <a:ln>
                            <a:noFill/>
                          </a:ln>
                          <a:solidFill>
                            <a:srgbClr val="292929"/>
                          </a:solidFill>
                          <a:effectLst/>
                          <a:latin typeface="Arial" pitchFamily="34"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nerambursabila</a:t>
                      </a:r>
                      <a:endParaRPr kumimoji="0" lang="ro-RO" sz="12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2.100.000</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2.200.300</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104,77</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r>
              <a:tr h="259757">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cs typeface="Arial" pitchFamily="34" charset="0"/>
                        </a:rPr>
                        <a:t>2.2.</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cs typeface="Arial" pitchFamily="34" charset="0"/>
                        </a:rPr>
                        <a:t>Activităţi economice</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3.979.000</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4.129.292</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103,78</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r>
              <a:tr h="259757">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cs typeface="Arial" pitchFamily="34" charset="0"/>
                        </a:rPr>
                        <a:t>2.</a:t>
                      </a:r>
                      <a:r>
                        <a:rPr kumimoji="0" lang="en-US" sz="1200" b="0" i="0" u="none" strike="noStrike" cap="none" normalizeH="0" baseline="0" smtClean="0">
                          <a:ln>
                            <a:noFill/>
                          </a:ln>
                          <a:solidFill>
                            <a:srgbClr val="292929"/>
                          </a:solidFill>
                          <a:effectLst/>
                          <a:latin typeface="Arial" pitchFamily="34" charset="0"/>
                          <a:cs typeface="Arial" pitchFamily="34" charset="0"/>
                        </a:rPr>
                        <a:t>a</a:t>
                      </a:r>
                      <a:endParaRPr kumimoji="0" lang="ro-RO" sz="1200" b="0" i="0" u="none" strike="noStrike" cap="none" normalizeH="0" baseline="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cs typeface="Arial" pitchFamily="34" charset="0"/>
                        </a:rPr>
                        <a:t>Cheltuieli totale de personal, din care:</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2.550.000</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2.871.965</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112,63</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r>
              <a:tr h="432928">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ro-RO" sz="1200" b="0" i="0" u="none" strike="noStrike" cap="none" normalizeH="0" baseline="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cs typeface="Arial" pitchFamily="34" charset="0"/>
                        </a:rPr>
                        <a:t>Cheltuieli </a:t>
                      </a:r>
                      <a:r>
                        <a:rPr kumimoji="0" lang="en-US" sz="1200" b="0" i="0" u="none" strike="noStrike" cap="none" normalizeH="0" baseline="0" smtClean="0">
                          <a:ln>
                            <a:noFill/>
                          </a:ln>
                          <a:solidFill>
                            <a:srgbClr val="292929"/>
                          </a:solidFill>
                          <a:effectLst/>
                          <a:latin typeface="Arial" pitchFamily="34" charset="0"/>
                          <a:cs typeface="Arial" pitchFamily="34" charset="0"/>
                        </a:rPr>
                        <a:t>cu </a:t>
                      </a:r>
                      <a:r>
                        <a:rPr kumimoji="0" lang="ro-RO" sz="1200" b="0" i="0" u="none" strike="noStrike" cap="none" normalizeH="0" baseline="0" smtClean="0">
                          <a:ln>
                            <a:noFill/>
                          </a:ln>
                          <a:solidFill>
                            <a:srgbClr val="292929"/>
                          </a:solidFill>
                          <a:effectLst/>
                          <a:latin typeface="Arial" pitchFamily="34" charset="0"/>
                          <a:cs typeface="Arial" pitchFamily="34" charset="0"/>
                        </a:rPr>
                        <a:t>salarii</a:t>
                      </a:r>
                      <a:r>
                        <a:rPr kumimoji="0" lang="en-US" sz="1200" b="0" i="0" u="none" strike="noStrike" cap="none" normalizeH="0" baseline="0" smtClean="0">
                          <a:ln>
                            <a:noFill/>
                          </a:ln>
                          <a:solidFill>
                            <a:srgbClr val="292929"/>
                          </a:solidFill>
                          <a:effectLst/>
                          <a:latin typeface="Arial" pitchFamily="34" charset="0"/>
                          <a:cs typeface="Arial" pitchFamily="34" charset="0"/>
                        </a:rPr>
                        <a:t> si contributii decontate pe proiecte</a:t>
                      </a:r>
                      <a:endParaRPr kumimoji="0" lang="ro-RO" sz="1200" b="0" i="0" u="none" strike="noStrike" cap="none" normalizeH="0" baseline="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750.000</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1.093.000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145,74</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r>
              <a:tr h="432928">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ro-RO" sz="1200" b="0" i="0" u="none" strike="noStrike" cap="none" normalizeH="0" baseline="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cs typeface="Arial" pitchFamily="34" charset="0"/>
                        </a:rPr>
                        <a:t>Cheltuieli </a:t>
                      </a:r>
                      <a:r>
                        <a:rPr kumimoji="0" lang="en-US" sz="1200" b="0" i="0" u="none" strike="noStrike" cap="none" normalizeH="0" baseline="0" smtClean="0">
                          <a:ln>
                            <a:noFill/>
                          </a:ln>
                          <a:solidFill>
                            <a:srgbClr val="292929"/>
                          </a:solidFill>
                          <a:effectLst/>
                          <a:latin typeface="Arial" pitchFamily="34" charset="0"/>
                          <a:cs typeface="Arial" pitchFamily="34" charset="0"/>
                        </a:rPr>
                        <a:t>cu </a:t>
                      </a:r>
                      <a:r>
                        <a:rPr kumimoji="0" lang="ro-RO" sz="1200" b="0" i="0" u="none" strike="noStrike" cap="none" normalizeH="0" baseline="0" smtClean="0">
                          <a:ln>
                            <a:noFill/>
                          </a:ln>
                          <a:solidFill>
                            <a:srgbClr val="292929"/>
                          </a:solidFill>
                          <a:effectLst/>
                          <a:latin typeface="Arial" pitchFamily="34" charset="0"/>
                          <a:cs typeface="Arial" pitchFamily="34" charset="0"/>
                        </a:rPr>
                        <a:t>salarii</a:t>
                      </a:r>
                      <a:r>
                        <a:rPr kumimoji="0" lang="en-US" sz="1200" b="0" i="0" u="none" strike="noStrike" cap="none" normalizeH="0" baseline="0" smtClean="0">
                          <a:ln>
                            <a:noFill/>
                          </a:ln>
                          <a:solidFill>
                            <a:srgbClr val="292929"/>
                          </a:solidFill>
                          <a:effectLst/>
                          <a:latin typeface="Arial" pitchFamily="34" charset="0"/>
                          <a:cs typeface="Arial" pitchFamily="34" charset="0"/>
                        </a:rPr>
                        <a:t> si contributii decontate din surse proprii</a:t>
                      </a:r>
                      <a:endParaRPr kumimoji="0" lang="ro-RO" sz="1200" b="0" i="0" u="none" strike="noStrike" cap="none" normalizeH="0" baseline="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1.800.000</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1.778.965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98,84</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r>
              <a:tr h="259757">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cs typeface="Arial" pitchFamily="34" charset="0"/>
                        </a:rPr>
                        <a:t>2.</a:t>
                      </a:r>
                      <a:r>
                        <a:rPr kumimoji="0" lang="en-US" sz="1200" b="0" i="0" u="none" strike="noStrike" cap="none" normalizeH="0" baseline="0" smtClean="0">
                          <a:ln>
                            <a:noFill/>
                          </a:ln>
                          <a:solidFill>
                            <a:srgbClr val="292929"/>
                          </a:solidFill>
                          <a:effectLst/>
                          <a:latin typeface="Arial" pitchFamily="34" charset="0"/>
                          <a:cs typeface="Arial" pitchFamily="34" charset="0"/>
                        </a:rPr>
                        <a:t>b</a:t>
                      </a:r>
                      <a:r>
                        <a:rPr kumimoji="0" lang="ro-RO" sz="1200" b="0" i="0" u="none" strike="noStrike" cap="none" normalizeH="0" baseline="0" smtClean="0">
                          <a:ln>
                            <a:noFill/>
                          </a:ln>
                          <a:solidFill>
                            <a:srgbClr val="292929"/>
                          </a:solidFill>
                          <a:effectLst/>
                          <a:latin typeface="Arial" pitchFamily="34" charset="0"/>
                          <a:cs typeface="Arial" pitchFamily="34" charset="0"/>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cs typeface="Arial" pitchFamily="34" charset="0"/>
                        </a:rPr>
                        <a:t>Cheltuieli funcţionale</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3.929.000</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4.019.976</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102.32</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r>
              <a:tr h="259757">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o-RO" sz="1200" b="1" i="0" u="none" strike="noStrike" cap="none" normalizeH="0" baseline="0" smtClean="0">
                          <a:ln>
                            <a:noFill/>
                          </a:ln>
                          <a:solidFill>
                            <a:srgbClr val="292929"/>
                          </a:solidFill>
                          <a:effectLst/>
                          <a:latin typeface="Arial" pitchFamily="34" charset="0"/>
                          <a:cs typeface="Arial" pitchFamily="34" charset="0"/>
                        </a:rPr>
                        <a:t>III</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200" b="1" i="0" u="none" strike="noStrike" cap="none" normalizeH="0" baseline="0" smtClean="0">
                          <a:ln>
                            <a:noFill/>
                          </a:ln>
                          <a:solidFill>
                            <a:srgbClr val="292929"/>
                          </a:solidFill>
                          <a:effectLst/>
                          <a:latin typeface="Arial" pitchFamily="34" charset="0"/>
                          <a:cs typeface="Arial" pitchFamily="34" charset="0"/>
                        </a:rPr>
                        <a:t>EXCEDENT </a:t>
                      </a:r>
                      <a:r>
                        <a:rPr kumimoji="0" lang="en-US" sz="1200" b="1" i="0" u="none" strike="noStrike" cap="none" normalizeH="0" baseline="0" smtClean="0">
                          <a:ln>
                            <a:noFill/>
                          </a:ln>
                          <a:solidFill>
                            <a:srgbClr val="292929"/>
                          </a:solidFill>
                          <a:effectLst/>
                          <a:latin typeface="Arial" pitchFamily="34" charset="0"/>
                          <a:cs typeface="Arial" pitchFamily="34" charset="0"/>
                        </a:rPr>
                        <a:t>NET</a:t>
                      </a:r>
                      <a:r>
                        <a:rPr kumimoji="0" lang="ro-RO" sz="1200" b="1" i="0" u="none" strike="noStrike" cap="none" normalizeH="0" baseline="0" smtClean="0">
                          <a:ln>
                            <a:noFill/>
                          </a:ln>
                          <a:solidFill>
                            <a:srgbClr val="292929"/>
                          </a:solidFill>
                          <a:effectLst/>
                          <a:latin typeface="Arial" pitchFamily="34" charset="0"/>
                          <a:cs typeface="Arial" pitchFamily="34" charset="0"/>
                        </a:rPr>
                        <a:t> – TOTAL</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+21.000</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+11.078*</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52,76</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r>
              <a:tr h="259757">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ro-RO" sz="1200" b="1" i="0" u="none" strike="noStrike" cap="none" normalizeH="0" baseline="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rgbClr val="292929"/>
                          </a:solidFill>
                          <a:effectLst/>
                          <a:latin typeface="Arial" pitchFamily="34" charset="0"/>
                          <a:cs typeface="Arial" pitchFamily="34" charset="0"/>
                        </a:rPr>
                        <a:t>d.c.</a:t>
                      </a:r>
                      <a:r>
                        <a:rPr kumimoji="0" lang="en-US" sz="1200" b="0" i="0" u="none" strike="noStrike" cap="none" normalizeH="0" baseline="0" dirty="0" smtClean="0">
                          <a:ln>
                            <a:noFill/>
                          </a:ln>
                          <a:solidFill>
                            <a:srgbClr val="292929"/>
                          </a:solidFill>
                          <a:effectLst/>
                          <a:latin typeface="Arial" pitchFamily="34" charset="0"/>
                          <a:cs typeface="Arial" pitchFamily="34" charset="0"/>
                        </a:rPr>
                        <a:t>- din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activitatea</a:t>
                      </a:r>
                      <a:r>
                        <a:rPr kumimoji="0" lang="en-US" sz="1200" b="0" i="0" u="none" strike="noStrike" cap="none" normalizeH="0" baseline="0" dirty="0" smtClean="0">
                          <a:ln>
                            <a:noFill/>
                          </a:ln>
                          <a:solidFill>
                            <a:srgbClr val="292929"/>
                          </a:solidFill>
                          <a:effectLst/>
                          <a:latin typeface="Arial" pitchFamily="34"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specifica</a:t>
                      </a:r>
                      <a:endParaRPr kumimoji="0" lang="ro-RO" sz="12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-200.000</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-211.239</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105,62</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r>
              <a:tr h="259757">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ro-RO" sz="1200" b="1" i="0" u="none" strike="noStrike" cap="none" normalizeH="0" baseline="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292929"/>
                          </a:solidFill>
                          <a:effectLst/>
                          <a:latin typeface="Arial" pitchFamily="34" charset="0"/>
                          <a:cs typeface="Arial" pitchFamily="34" charset="0"/>
                        </a:rPr>
                        <a:t>      - din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activitatea</a:t>
                      </a:r>
                      <a:r>
                        <a:rPr kumimoji="0" lang="en-US" sz="1200" b="0" i="0" u="none" strike="noStrike" cap="none" normalizeH="0" baseline="0" dirty="0" smtClean="0">
                          <a:ln>
                            <a:noFill/>
                          </a:ln>
                          <a:solidFill>
                            <a:srgbClr val="292929"/>
                          </a:solidFill>
                          <a:effectLst/>
                          <a:latin typeface="Arial" pitchFamily="34"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economica</a:t>
                      </a:r>
                      <a:endParaRPr kumimoji="0" lang="ro-RO" sz="12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+221.000</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+222.317</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100,60</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r>
              <a:tr h="259757">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cs typeface="Arial" pitchFamily="34" charset="0"/>
                        </a:rPr>
                        <a:t>IV</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cs typeface="Arial" pitchFamily="34" charset="0"/>
                        </a:rPr>
                        <a:t>CHELTUIELI DE CAPITAL – TOTAL</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508.400</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461.841</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90.85</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r>
              <a:tr h="259757">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cs typeface="Arial" pitchFamily="34" charset="0"/>
                        </a:rPr>
                        <a:t>V</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cs typeface="Arial" pitchFamily="34" charset="0"/>
                        </a:rPr>
                        <a:t>NUMĂR MEDIU PERSONAL</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42</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42</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100</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r>
              <a:tr h="259757">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cs typeface="Arial" pitchFamily="34" charset="0"/>
                        </a:rPr>
                        <a:t>VI</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292929"/>
                          </a:solidFill>
                          <a:effectLst/>
                          <a:latin typeface="Arial" pitchFamily="34" charset="0"/>
                          <a:cs typeface="Arial" pitchFamily="34" charset="0"/>
                        </a:rPr>
                        <a:t>VENITURI MEDII/SALARIAT</a:t>
                      </a:r>
                      <a:endParaRPr kumimoji="0" lang="ro-RO" sz="1200" b="0" i="0" u="none" strike="noStrike" cap="none" normalizeH="0" baseline="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154.762</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164.358</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cs typeface="Arial" pitchFamily="34" charset="0"/>
                        </a:rPr>
                        <a:t>106.20</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r>
            </a:tbl>
          </a:graphicData>
        </a:graphic>
      </p:graphicFrame>
      <p:sp>
        <p:nvSpPr>
          <p:cNvPr id="4" name="Rectangle 3"/>
          <p:cNvSpPr/>
          <p:nvPr/>
        </p:nvSpPr>
        <p:spPr>
          <a:xfrm>
            <a:off x="152400" y="6544068"/>
            <a:ext cx="8839200" cy="313932"/>
          </a:xfrm>
          <a:prstGeom prst="rect">
            <a:avLst/>
          </a:prstGeom>
        </p:spPr>
        <p:txBody>
          <a:bodyPr wrap="square">
            <a:spAutoFit/>
          </a:bodyPr>
          <a:lstStyle/>
          <a:p>
            <a:r>
              <a:rPr lang="en-US" sz="900" dirty="0" smtClean="0">
                <a:solidFill>
                  <a:schemeClr val="tx1"/>
                </a:solidFill>
                <a:latin typeface="Cambria" pitchFamily="18" charset="0"/>
              </a:rPr>
              <a:t>* </a:t>
            </a:r>
            <a:r>
              <a:rPr lang="ro-RO" sz="900" dirty="0" smtClean="0">
                <a:solidFill>
                  <a:schemeClr val="tx1"/>
                </a:solidFill>
                <a:latin typeface="Cambria" pitchFamily="18" charset="0"/>
              </a:rPr>
              <a:t>In an</a:t>
            </a:r>
            <a:r>
              <a:rPr lang="en-US" sz="900" dirty="0" err="1" smtClean="0">
                <a:solidFill>
                  <a:schemeClr val="tx1"/>
                </a:solidFill>
                <a:latin typeface="Cambria" pitchFamily="18" charset="0"/>
              </a:rPr>
              <a:t>ul</a:t>
            </a:r>
            <a:r>
              <a:rPr lang="ro-RO" sz="900" dirty="0" smtClean="0">
                <a:solidFill>
                  <a:schemeClr val="tx1"/>
                </a:solidFill>
                <a:latin typeface="Cambria" pitchFamily="18" charset="0"/>
              </a:rPr>
              <a:t> 2012 s-a constituit  </a:t>
            </a:r>
            <a:r>
              <a:rPr lang="en-US" sz="900" dirty="0" smtClean="0">
                <a:solidFill>
                  <a:schemeClr val="tx1"/>
                </a:solidFill>
                <a:latin typeface="Cambria" pitchFamily="18" charset="0"/>
              </a:rPr>
              <a:t>un </a:t>
            </a:r>
            <a:r>
              <a:rPr lang="ro-RO" sz="900" dirty="0" smtClean="0">
                <a:solidFill>
                  <a:schemeClr val="tx1"/>
                </a:solidFill>
                <a:latin typeface="Cambria" pitchFamily="18" charset="0"/>
              </a:rPr>
              <a:t>provizion pentru riscul de neeligibilitate a unor cheltuieli angajate in proiectele</a:t>
            </a:r>
            <a:r>
              <a:rPr lang="en-US" sz="900" dirty="0" smtClean="0">
                <a:solidFill>
                  <a:schemeClr val="tx1"/>
                </a:solidFill>
                <a:latin typeface="Cambria" pitchFamily="18" charset="0"/>
              </a:rPr>
              <a:t> POSDRU</a:t>
            </a:r>
            <a:r>
              <a:rPr lang="ro-RO" sz="900" dirty="0" smtClean="0">
                <a:solidFill>
                  <a:schemeClr val="tx1"/>
                </a:solidFill>
                <a:latin typeface="Cambria" pitchFamily="18" charset="0"/>
              </a:rPr>
              <a:t> in suma de 65.284 lei, astfel incat rezulta</a:t>
            </a:r>
            <a:r>
              <a:rPr lang="en-US" sz="900" dirty="0" err="1" smtClean="0">
                <a:solidFill>
                  <a:schemeClr val="tx1"/>
                </a:solidFill>
                <a:latin typeface="Cambria" pitchFamily="18" charset="0"/>
              </a:rPr>
              <a:t>tul</a:t>
            </a:r>
            <a:r>
              <a:rPr lang="ro-RO" sz="900" dirty="0" smtClean="0">
                <a:solidFill>
                  <a:schemeClr val="tx1"/>
                </a:solidFill>
                <a:latin typeface="Cambria" pitchFamily="18" charset="0"/>
              </a:rPr>
              <a:t> financiar net, inainte </a:t>
            </a:r>
            <a:r>
              <a:rPr lang="en-US" sz="900" dirty="0" smtClean="0">
                <a:solidFill>
                  <a:schemeClr val="tx1"/>
                </a:solidFill>
                <a:latin typeface="Cambria" pitchFamily="18" charset="0"/>
              </a:rPr>
              <a:t>de </a:t>
            </a:r>
            <a:r>
              <a:rPr lang="ro-RO" sz="900" dirty="0" smtClean="0">
                <a:solidFill>
                  <a:schemeClr val="tx1"/>
                </a:solidFill>
                <a:latin typeface="Cambria" pitchFamily="18" charset="0"/>
              </a:rPr>
              <a:t>constituirea provizio</a:t>
            </a:r>
            <a:r>
              <a:rPr lang="en-US" sz="900" dirty="0" err="1" smtClean="0">
                <a:solidFill>
                  <a:schemeClr val="tx1"/>
                </a:solidFill>
                <a:latin typeface="Cambria" pitchFamily="18" charset="0"/>
              </a:rPr>
              <a:t>nului</a:t>
            </a:r>
            <a:r>
              <a:rPr lang="ro-RO" sz="900" dirty="0" smtClean="0">
                <a:solidFill>
                  <a:schemeClr val="tx1"/>
                </a:solidFill>
                <a:latin typeface="Cambria" pitchFamily="18" charset="0"/>
              </a:rPr>
              <a:t> era de 76.362 lei.</a:t>
            </a:r>
          </a:p>
        </p:txBody>
      </p:sp>
    </p:spTree>
  </p:cSld>
  <p:clrMapOvr>
    <a:masterClrMapping/>
  </p:clrMapOvr>
  <p:transition spd="med">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i="1" dirty="0" err="1" smtClean="0"/>
              <a:t>Venituri</a:t>
            </a:r>
            <a:r>
              <a:rPr lang="en-US" sz="2000" b="1" i="1" dirty="0" smtClean="0"/>
              <a:t> </a:t>
            </a:r>
            <a:r>
              <a:rPr lang="en-US" sz="2000" b="1" i="1" dirty="0" err="1" smtClean="0"/>
              <a:t>realizate</a:t>
            </a:r>
            <a:r>
              <a:rPr lang="en-US" sz="2000" b="1" i="1" dirty="0" smtClean="0"/>
              <a:t> </a:t>
            </a:r>
            <a:r>
              <a:rPr lang="en-US" sz="2000" b="1" i="1" dirty="0" err="1" smtClean="0"/>
              <a:t>pe</a:t>
            </a:r>
            <a:r>
              <a:rPr lang="en-US" sz="2000" b="1" i="1" dirty="0" smtClean="0"/>
              <a:t> </a:t>
            </a:r>
            <a:r>
              <a:rPr lang="en-GB" sz="2000" b="1" i="1" dirty="0" err="1" smtClean="0"/>
              <a:t>activităţi</a:t>
            </a:r>
            <a:r>
              <a:rPr lang="en-GB" sz="2000" b="1" i="1" dirty="0" smtClean="0"/>
              <a:t> in </a:t>
            </a:r>
            <a:r>
              <a:rPr lang="en-GB" sz="2000" b="1" i="1" dirty="0" err="1" smtClean="0"/>
              <a:t>anul</a:t>
            </a:r>
            <a:r>
              <a:rPr lang="en-GB" sz="2000" b="1" i="1" dirty="0" smtClean="0"/>
              <a:t> 2012</a:t>
            </a:r>
            <a:endParaRPr lang="ro-RO" sz="2000" dirty="0"/>
          </a:p>
        </p:txBody>
      </p:sp>
      <p:graphicFrame>
        <p:nvGraphicFramePr>
          <p:cNvPr id="5" name="Group 75"/>
          <p:cNvGraphicFramePr>
            <a:graphicFrameLocks noGrp="1"/>
          </p:cNvGraphicFramePr>
          <p:nvPr/>
        </p:nvGraphicFramePr>
        <p:xfrm>
          <a:off x="609600" y="1981200"/>
          <a:ext cx="8229600" cy="4014154"/>
        </p:xfrm>
        <a:graphic>
          <a:graphicData uri="http://schemas.openxmlformats.org/drawingml/2006/table">
            <a:tbl>
              <a:tblPr/>
              <a:tblGrid>
                <a:gridCol w="533400"/>
                <a:gridCol w="3886200"/>
                <a:gridCol w="1600200"/>
                <a:gridCol w="2209800"/>
              </a:tblGrid>
              <a:tr h="4064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400" b="1" i="1"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Nr. crt.</a:t>
                      </a:r>
                      <a:endParaRPr kumimoji="0" lang="ro-RO" sz="1400" b="1"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400" b="1" i="1" u="none" strike="noStrike" cap="none" normalizeH="0" baseline="0" smtClean="0">
                          <a:ln>
                            <a:noFill/>
                          </a:ln>
                          <a:solidFill>
                            <a:srgbClr val="292929"/>
                          </a:solidFill>
                          <a:effectLst/>
                          <a:latin typeface="Arial" pitchFamily="34" charset="0"/>
                          <a:ea typeface="Times New Roman" pitchFamily="18" charset="0"/>
                          <a:cs typeface="Arial" pitchFamily="34" charset="0"/>
                        </a:rPr>
                        <a:t>Specificaţie</a:t>
                      </a:r>
                      <a:endParaRPr kumimoji="0" lang="ro-RO" sz="1400" b="1" i="0" u="none" strike="noStrike" cap="none" normalizeH="0" baseline="0" smtClean="0">
                        <a:ln>
                          <a:noFill/>
                        </a:ln>
                        <a:solidFill>
                          <a:srgbClr val="292929"/>
                        </a:solidFill>
                        <a:effectLst/>
                        <a:latin typeface="Arial"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400" b="1" i="0" u="none" strike="noStrike" cap="none" normalizeH="0" baseline="0" smtClean="0">
                          <a:ln>
                            <a:noFill/>
                          </a:ln>
                          <a:solidFill>
                            <a:srgbClr val="292929"/>
                          </a:solidFill>
                          <a:effectLst/>
                          <a:latin typeface="Arial" pitchFamily="34" charset="0"/>
                          <a:cs typeface="Arial" pitchFamily="34" charset="0"/>
                        </a:rPr>
                        <a:t>Venituri</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400" b="1" i="1" u="none" strike="noStrike" cap="none" normalizeH="0" baseline="0" smtClean="0">
                          <a:ln>
                            <a:noFill/>
                          </a:ln>
                          <a:solidFill>
                            <a:srgbClr val="292929"/>
                          </a:solidFill>
                          <a:effectLst/>
                          <a:latin typeface="Arial" pitchFamily="34" charset="0"/>
                          <a:ea typeface="Times New Roman" pitchFamily="18" charset="0"/>
                          <a:cs typeface="Arial" pitchFamily="34" charset="0"/>
                        </a:rPr>
                        <a:t>Pondere din total venituri %</a:t>
                      </a:r>
                      <a:endParaRPr kumimoji="0" lang="ro-RO" sz="1400" b="1" i="0" u="none" strike="noStrike" cap="none" normalizeH="0" baseline="0" smtClean="0">
                        <a:ln>
                          <a:noFill/>
                        </a:ln>
                        <a:solidFill>
                          <a:srgbClr val="292929"/>
                        </a:solidFill>
                        <a:effectLst/>
                        <a:latin typeface="Arial"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bg1"/>
                    </a:solidFill>
                  </a:tcPr>
                </a:tc>
              </a:tr>
              <a:tr h="2651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1.</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Taxe</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si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cotizatii</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membri</a:t>
                      </a:r>
                      <a:endParaRPr kumimoji="0" lang="ro-RO"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207.705</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3,00</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r>
              <a:tr h="2841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ea typeface="Times New Roman" pitchFamily="18" charset="0"/>
                          <a:cs typeface="Arial" pitchFamily="34" charset="0"/>
                        </a:rPr>
                        <a:t>2.</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Proiecte</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cu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finantare</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nerambursabila</a:t>
                      </a:r>
                      <a:endParaRPr kumimoji="0" lang="ro-RO"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2.057.432</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29,81</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r>
              <a:tr h="3032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ea typeface="Times New Roman" pitchFamily="18" charset="0"/>
                          <a:cs typeface="Arial" pitchFamily="34" charset="0"/>
                        </a:rPr>
                        <a:t>3.</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Organizare</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targuri</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si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expozitii</a:t>
                      </a:r>
                      <a:endParaRPr kumimoji="0" lang="ro-RO"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2.448.826</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35,48</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r>
              <a:tr h="2476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ea typeface="Times New Roman" pitchFamily="18" charset="0"/>
                          <a:cs typeface="Arial" pitchFamily="34" charset="0"/>
                        </a:rPr>
                        <a:t>4.</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Asistenta</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si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consultanta</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juridica</a:t>
                      </a:r>
                      <a:endParaRPr kumimoji="0" lang="ro-RO"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676.726</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9,81</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r>
              <a:tr h="2667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ea typeface="Times New Roman" pitchFamily="18" charset="0"/>
                          <a:cs typeface="Arial" pitchFamily="34" charset="0"/>
                        </a:rPr>
                        <a:t>5.</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Organizare</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cursuri</a:t>
                      </a:r>
                      <a:endParaRPr kumimoji="0" lang="ro-RO"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58.713</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0,85</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r>
              <a:tr h="2873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ea typeface="Times New Roman" pitchFamily="18" charset="0"/>
                          <a:cs typeface="Arial" pitchFamily="34" charset="0"/>
                        </a:rPr>
                        <a:t>6.</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Cerificate</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origine</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marfuri</a:t>
                      </a:r>
                      <a:endParaRPr kumimoji="0" lang="ro-RO"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300.925</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4,36</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ea typeface="Times New Roman" pitchFamily="18" charset="0"/>
                          <a:cs typeface="Arial" pitchFamily="34" charset="0"/>
                        </a:rPr>
                        <a:t>7.</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Arbitraj</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comercial</a:t>
                      </a:r>
                      <a:endParaRPr kumimoji="0" lang="ro-RO"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110.826</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1,61</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r>
              <a:tr h="2492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ea typeface="Times New Roman" pitchFamily="18" charset="0"/>
                          <a:cs typeface="Arial" pitchFamily="34" charset="0"/>
                        </a:rPr>
                        <a:t>8.</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solidFill>
                      <a:srgbClr val="91DBFF"/>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Simpozioane</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seminarii</a:t>
                      </a:r>
                      <a:endParaRPr kumimoji="0" lang="ro-RO"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solidFill>
                      <a:srgbClr val="91DB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42.861</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solidFill>
                      <a:srgbClr val="91DB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0,62</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solidFill>
                      <a:srgbClr val="91DBFF"/>
                    </a:solidFill>
                  </a:tcPr>
                </a:tc>
              </a:tr>
              <a:tr h="436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9.</a:t>
                      </a:r>
                      <a:endParaRPr kumimoji="0" lang="ro-RO"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1DBFF"/>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Venituri</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din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inchirieri</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sponsorozari</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financiare</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dividende</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dobanzi</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titluri</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participare</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cedate</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diferente</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curs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valutar</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a:t>
                      </a:r>
                      <a:endParaRPr kumimoji="0" lang="ro-RO"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1DB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885.887</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1DB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12,40</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1DBFF"/>
                    </a:solidFill>
                  </a:tcPr>
                </a:tc>
              </a:tr>
              <a:tr h="2413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dirty="0" smtClean="0">
                          <a:ln>
                            <a:noFill/>
                          </a:ln>
                          <a:solidFill>
                            <a:srgbClr val="292929"/>
                          </a:solidFill>
                          <a:effectLst/>
                          <a:latin typeface="Arial" pitchFamily="34" charset="0"/>
                          <a:cs typeface="Arial" pitchFamily="34" charset="0"/>
                        </a:rPr>
                        <a:t>1</a:t>
                      </a:r>
                      <a:r>
                        <a:rPr kumimoji="0" lang="en-US" sz="1200" b="0" i="0" u="none" strike="noStrike" cap="none" normalizeH="0" baseline="0" dirty="0" smtClean="0">
                          <a:ln>
                            <a:noFill/>
                          </a:ln>
                          <a:solidFill>
                            <a:srgbClr val="292929"/>
                          </a:solidFill>
                          <a:effectLst/>
                          <a:latin typeface="Arial" pitchFamily="34" charset="0"/>
                          <a:cs typeface="Arial" pitchFamily="34" charset="0"/>
                        </a:rPr>
                        <a:t>0</a:t>
                      </a:r>
                      <a:r>
                        <a:rPr kumimoji="0" lang="ro-RO" sz="1200" b="0" i="0" u="none" strike="noStrike" cap="none" normalizeH="0" baseline="0" dirty="0" smtClean="0">
                          <a:ln>
                            <a:noFill/>
                          </a:ln>
                          <a:solidFill>
                            <a:srgbClr val="292929"/>
                          </a:solidFill>
                          <a:effectLst/>
                          <a:latin typeface="Arial" pitchFamily="34" charset="0"/>
                          <a:cs typeface="Arial" pitchFamily="34" charset="0"/>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1DBFF"/>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dirty="0" smtClean="0">
                          <a:ln>
                            <a:noFill/>
                          </a:ln>
                          <a:solidFill>
                            <a:srgbClr val="292929"/>
                          </a:solidFill>
                          <a:effectLst/>
                          <a:latin typeface="Arial" pitchFamily="34" charset="0"/>
                          <a:cs typeface="Arial" pitchFamily="34" charset="0"/>
                        </a:rPr>
                        <a:t>Alte servicii</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1DB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113.118</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1DB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2,06</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1DBFF"/>
                    </a:solidFill>
                  </a:tcPr>
                </a:tc>
              </a:tr>
              <a:tr h="2413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o-RO" sz="1400" b="1" i="0" u="none" strike="noStrike" cap="none" normalizeH="0" baseline="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292929"/>
                          </a:solidFill>
                          <a:effectLst/>
                          <a:latin typeface="Arial" pitchFamily="34" charset="0"/>
                          <a:cs typeface="Arial" pitchFamily="34" charset="0"/>
                        </a:rPr>
                        <a:t>TOTAL VENITURI</a:t>
                      </a:r>
                      <a:endParaRPr kumimoji="0" lang="ro-RO" sz="1400" b="1" i="0" u="none" strike="noStrike" cap="none" normalizeH="0" baseline="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292929"/>
                          </a:solidFill>
                          <a:effectLst/>
                          <a:latin typeface="Arial" pitchFamily="34" charset="0"/>
                          <a:cs typeface="Arial" pitchFamily="34" charset="0"/>
                        </a:rPr>
                        <a:t>6.903.019</a:t>
                      </a:r>
                      <a:endParaRPr kumimoji="0" lang="ro-RO" sz="1000" b="1"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292929"/>
                          </a:solidFill>
                          <a:effectLst/>
                          <a:latin typeface="Arial" pitchFamily="34" charset="0"/>
                          <a:cs typeface="Arial" pitchFamily="34" charset="0"/>
                        </a:rPr>
                        <a:t>100,00</a:t>
                      </a:r>
                      <a:endParaRPr kumimoji="0" lang="ro-RO" sz="1000" b="1"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solidFill>
                      <a:srgbClr val="91DBFF"/>
                    </a:solidFill>
                  </a:tcPr>
                </a:tc>
              </a:tr>
            </a:tbl>
          </a:graphicData>
        </a:graphic>
      </p:graphicFrame>
    </p:spTree>
  </p:cSld>
  <p:clrMapOvr>
    <a:masterClrMapping/>
  </p:clrMapOvr>
  <p:transition spd="med">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8229600" cy="478947"/>
          </a:xfrm>
        </p:spPr>
        <p:txBody>
          <a:bodyPr>
            <a:normAutofit/>
          </a:bodyPr>
          <a:lstStyle/>
          <a:p>
            <a:r>
              <a:rPr lang="en-GB" sz="2000" b="1" i="1" dirty="0" smtClean="0"/>
              <a:t>C</a:t>
            </a:r>
            <a:r>
              <a:rPr lang="en-US" sz="2000" b="1" i="1" dirty="0" err="1" smtClean="0"/>
              <a:t>heltuieli</a:t>
            </a:r>
            <a:r>
              <a:rPr lang="en-US" sz="2000" b="1" i="1" dirty="0" smtClean="0"/>
              <a:t> </a:t>
            </a:r>
            <a:r>
              <a:rPr lang="en-GB" sz="2000" b="1" i="1" dirty="0" err="1" smtClean="0"/>
              <a:t>realizate</a:t>
            </a:r>
            <a:r>
              <a:rPr lang="en-GB" sz="2000" b="1" i="1" dirty="0" smtClean="0"/>
              <a:t> </a:t>
            </a:r>
            <a:r>
              <a:rPr lang="en-GB" sz="2000" b="1" i="1" dirty="0" err="1" smtClean="0"/>
              <a:t>pe</a:t>
            </a:r>
            <a:r>
              <a:rPr lang="en-GB" sz="2000" b="1" i="1" dirty="0" smtClean="0"/>
              <a:t> e</a:t>
            </a:r>
            <a:r>
              <a:rPr lang="en-US" sz="2000" b="1" i="1" dirty="0" err="1" smtClean="0"/>
              <a:t>lemente</a:t>
            </a:r>
            <a:r>
              <a:rPr lang="en-US" sz="2000" b="1" i="1" dirty="0" smtClean="0"/>
              <a:t> in </a:t>
            </a:r>
            <a:r>
              <a:rPr lang="en-US" sz="2000" b="1" i="1" dirty="0" err="1" smtClean="0"/>
              <a:t>anul</a:t>
            </a:r>
            <a:r>
              <a:rPr lang="en-US" sz="2000" b="1" i="1" dirty="0" smtClean="0"/>
              <a:t> 2012</a:t>
            </a:r>
            <a:endParaRPr lang="ro-RO" sz="2000" dirty="0"/>
          </a:p>
        </p:txBody>
      </p:sp>
      <p:graphicFrame>
        <p:nvGraphicFramePr>
          <p:cNvPr id="5" name="Group 277"/>
          <p:cNvGraphicFramePr>
            <a:graphicFrameLocks/>
          </p:cNvGraphicFramePr>
          <p:nvPr/>
        </p:nvGraphicFramePr>
        <p:xfrm>
          <a:off x="0" y="838205"/>
          <a:ext cx="9144000" cy="6019788"/>
        </p:xfrm>
        <a:graphic>
          <a:graphicData uri="http://schemas.openxmlformats.org/drawingml/2006/table">
            <a:tbl>
              <a:tblPr/>
              <a:tblGrid>
                <a:gridCol w="598205"/>
                <a:gridCol w="4785645"/>
                <a:gridCol w="1794617"/>
                <a:gridCol w="1965533"/>
              </a:tblGrid>
              <a:tr h="52515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200" b="1" i="1" u="none" strike="noStrike" cap="none" normalizeH="0" baseline="0" dirty="0" smtClean="0">
                          <a:ln>
                            <a:noFill/>
                          </a:ln>
                          <a:solidFill>
                            <a:srgbClr val="292929"/>
                          </a:solidFill>
                          <a:effectLst/>
                          <a:latin typeface="Arial" pitchFamily="34" charset="0"/>
                          <a:cs typeface="Arial" pitchFamily="34" charset="0"/>
                        </a:rPr>
                        <a:t>Nr. crt.</a:t>
                      </a:r>
                      <a:endParaRPr kumimoji="0" lang="ro-RO" sz="1200" b="1" i="0" u="none" strike="noStrike" cap="none" normalizeH="0" baseline="0" dirty="0" smtClean="0">
                        <a:ln>
                          <a:noFill/>
                        </a:ln>
                        <a:solidFill>
                          <a:srgbClr val="292929"/>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200" b="1" i="1" u="none" strike="noStrike" cap="none" normalizeH="0" baseline="0" dirty="0" smtClean="0">
                          <a:ln>
                            <a:noFill/>
                          </a:ln>
                          <a:solidFill>
                            <a:srgbClr val="292929"/>
                          </a:solidFill>
                          <a:effectLst/>
                          <a:latin typeface="Arial" pitchFamily="34" charset="0"/>
                          <a:cs typeface="Arial" pitchFamily="34" charset="0"/>
                        </a:rPr>
                        <a:t>Specificaţie</a:t>
                      </a:r>
                      <a:endParaRPr kumimoji="0" lang="ro-RO" sz="1200" b="1" i="0" u="none" strike="noStrike" cap="none" normalizeH="0" baseline="0" dirty="0" smtClean="0">
                        <a:ln>
                          <a:noFill/>
                        </a:ln>
                        <a:solidFill>
                          <a:srgbClr val="292929"/>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200" b="1" i="1" u="none" strike="noStrike" cap="none" normalizeH="0" baseline="0" dirty="0" smtClean="0">
                          <a:ln>
                            <a:noFill/>
                          </a:ln>
                          <a:solidFill>
                            <a:srgbClr val="292929"/>
                          </a:solidFill>
                          <a:effectLst/>
                          <a:latin typeface="Arial" pitchFamily="34" charset="0"/>
                          <a:cs typeface="Arial" pitchFamily="34" charset="0"/>
                        </a:rPr>
                        <a:t>Cheltuieli</a:t>
                      </a:r>
                      <a:r>
                        <a:rPr kumimoji="0" lang="en-US" sz="1200" b="1" i="1" u="none" strike="noStrike" cap="none" normalizeH="0" baseline="0" dirty="0" smtClean="0">
                          <a:ln>
                            <a:noFill/>
                          </a:ln>
                          <a:solidFill>
                            <a:srgbClr val="292929"/>
                          </a:solidFill>
                          <a:effectLst/>
                          <a:latin typeface="Arial" pitchFamily="34" charset="0"/>
                          <a:cs typeface="Arial" pitchFamily="34" charset="0"/>
                        </a:rPr>
                        <a:t> </a:t>
                      </a:r>
                      <a:r>
                        <a:rPr kumimoji="0" lang="en-US" sz="1200" b="1" i="1" u="none" strike="noStrike" cap="none" normalizeH="0" baseline="0" dirty="0" err="1" smtClean="0">
                          <a:ln>
                            <a:noFill/>
                          </a:ln>
                          <a:solidFill>
                            <a:srgbClr val="292929"/>
                          </a:solidFill>
                          <a:effectLst/>
                          <a:latin typeface="Arial" pitchFamily="34" charset="0"/>
                          <a:cs typeface="Arial" pitchFamily="34" charset="0"/>
                        </a:rPr>
                        <a:t>realizate</a:t>
                      </a:r>
                      <a:endParaRPr kumimoji="0" lang="ro-RO" sz="1200" b="1" i="0" u="none" strike="noStrike" cap="none" normalizeH="0" baseline="0" dirty="0" smtClean="0">
                        <a:ln>
                          <a:noFill/>
                        </a:ln>
                        <a:solidFill>
                          <a:srgbClr val="292929"/>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200" b="1" i="1" u="none" strike="noStrike" cap="none" normalizeH="0" baseline="0" dirty="0" smtClean="0">
                          <a:ln>
                            <a:noFill/>
                          </a:ln>
                          <a:solidFill>
                            <a:srgbClr val="292929"/>
                          </a:solidFill>
                          <a:effectLst/>
                          <a:latin typeface="Arial" pitchFamily="34" charset="0"/>
                          <a:cs typeface="Arial" pitchFamily="34" charset="0"/>
                        </a:rPr>
                        <a:t>Pondere din total </a:t>
                      </a:r>
                      <a:r>
                        <a:rPr kumimoji="0" lang="en-US" sz="1200" b="1" i="1" u="none" strike="noStrike" cap="none" normalizeH="0" baseline="0" dirty="0" err="1" smtClean="0">
                          <a:ln>
                            <a:noFill/>
                          </a:ln>
                          <a:solidFill>
                            <a:srgbClr val="292929"/>
                          </a:solidFill>
                          <a:effectLst/>
                          <a:latin typeface="Arial" pitchFamily="34" charset="0"/>
                          <a:cs typeface="Arial" pitchFamily="34" charset="0"/>
                        </a:rPr>
                        <a:t>cheltuieli</a:t>
                      </a:r>
                      <a:r>
                        <a:rPr kumimoji="0" lang="ro-RO" sz="1200" b="1" i="1" u="none" strike="noStrike" cap="none" normalizeH="0" baseline="0" dirty="0" smtClean="0">
                          <a:ln>
                            <a:noFill/>
                          </a:ln>
                          <a:solidFill>
                            <a:srgbClr val="292929"/>
                          </a:solidFill>
                          <a:effectLst/>
                          <a:latin typeface="Arial" pitchFamily="34" charset="0"/>
                          <a:cs typeface="Arial" pitchFamily="34" charset="0"/>
                        </a:rPr>
                        <a:t>%</a:t>
                      </a:r>
                      <a:endParaRPr kumimoji="0" lang="ro-RO" sz="1200" b="1" i="0" u="none" strike="noStrike" cap="none" normalizeH="0" baseline="0" dirty="0" smtClean="0">
                        <a:ln>
                          <a:noFill/>
                        </a:ln>
                        <a:solidFill>
                          <a:srgbClr val="292929"/>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bg1"/>
                    </a:solidFill>
                  </a:tcPr>
                </a:tc>
              </a:tr>
              <a:tr h="308914">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dirty="0" smtClean="0">
                          <a:ln>
                            <a:noFill/>
                          </a:ln>
                          <a:solidFill>
                            <a:srgbClr val="292929"/>
                          </a:solidFill>
                          <a:effectLst/>
                          <a:latin typeface="Arial" pitchFamily="34" charset="0"/>
                          <a:cs typeface="Arial" pitchFamily="34" charset="0"/>
                        </a:rPr>
                        <a:t>1.</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rgbClr val="292929"/>
                          </a:solidFill>
                          <a:effectLst/>
                          <a:latin typeface="Arial" pitchFamily="34" charset="0"/>
                          <a:cs typeface="Arial" pitchFamily="34" charset="0"/>
                        </a:rPr>
                        <a:t>Cheltuieli</a:t>
                      </a:r>
                      <a:r>
                        <a:rPr kumimoji="0" lang="en-US" sz="1200" b="0" i="0" u="none" strike="noStrike" cap="none" normalizeH="0" baseline="0" dirty="0" smtClean="0">
                          <a:ln>
                            <a:noFill/>
                          </a:ln>
                          <a:solidFill>
                            <a:srgbClr val="292929"/>
                          </a:solidFill>
                          <a:effectLst/>
                          <a:latin typeface="Arial" pitchFamily="34" charset="0"/>
                          <a:cs typeface="Arial" pitchFamily="34" charset="0"/>
                        </a:rPr>
                        <a:t> cu s</a:t>
                      </a:r>
                      <a:r>
                        <a:rPr kumimoji="0" lang="ro-RO" sz="1200" b="0" i="0" u="none" strike="noStrike" cap="none" normalizeH="0" baseline="0" dirty="0" smtClean="0">
                          <a:ln>
                            <a:noFill/>
                          </a:ln>
                          <a:solidFill>
                            <a:srgbClr val="292929"/>
                          </a:solidFill>
                          <a:effectLst/>
                          <a:latin typeface="Arial" pitchFamily="34" charset="0"/>
                          <a:cs typeface="Arial" pitchFamily="34" charset="0"/>
                        </a:rPr>
                        <a:t>alarii</a:t>
                      </a:r>
                      <a:r>
                        <a:rPr kumimoji="0" lang="en-US" sz="1200" b="0" i="0" u="none" strike="noStrike" cap="none" normalizeH="0" baseline="0" dirty="0" smtClean="0">
                          <a:ln>
                            <a:noFill/>
                          </a:ln>
                          <a:solidFill>
                            <a:srgbClr val="292929"/>
                          </a:solidFill>
                          <a:effectLst/>
                          <a:latin typeface="Arial" pitchFamily="34" charset="0"/>
                          <a:cs typeface="Arial" pitchFamily="34" charset="0"/>
                        </a:rPr>
                        <a:t> si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contributii</a:t>
                      </a:r>
                      <a:r>
                        <a:rPr kumimoji="0" lang="en-US" sz="1200" b="0" i="0" u="none" strike="noStrike" cap="none" normalizeH="0" baseline="0" dirty="0" smtClean="0">
                          <a:ln>
                            <a:noFill/>
                          </a:ln>
                          <a:solidFill>
                            <a:srgbClr val="292929"/>
                          </a:solidFill>
                          <a:effectLst/>
                          <a:latin typeface="Arial" pitchFamily="34"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aferente</a:t>
                      </a:r>
                      <a:endParaRPr kumimoji="0" lang="ro-RO" sz="12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2.871.965</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41,68</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r>
              <a:tr h="308914">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dirty="0" smtClean="0">
                          <a:ln>
                            <a:noFill/>
                          </a:ln>
                          <a:solidFill>
                            <a:srgbClr val="292929"/>
                          </a:solidFill>
                          <a:effectLst/>
                          <a:latin typeface="Arial" pitchFamily="34" charset="0"/>
                          <a:cs typeface="Arial" pitchFamily="34" charset="0"/>
                        </a:rPr>
                        <a:t>2.</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accent3">
                        <a:lumMod val="40000"/>
                        <a:lumOff val="6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rgbClr val="292929"/>
                          </a:solidFill>
                          <a:effectLst/>
                          <a:latin typeface="Arial" pitchFamily="34" charset="0"/>
                          <a:cs typeface="Arial" pitchFamily="34" charset="0"/>
                        </a:rPr>
                        <a:t>Cheltuieli</a:t>
                      </a:r>
                      <a:r>
                        <a:rPr kumimoji="0" lang="en-US" sz="1200" b="0" i="0" u="none" strike="noStrike" cap="none" normalizeH="0" baseline="0" dirty="0" smtClean="0">
                          <a:ln>
                            <a:noFill/>
                          </a:ln>
                          <a:solidFill>
                            <a:srgbClr val="292929"/>
                          </a:solidFill>
                          <a:effectLst/>
                          <a:latin typeface="Arial" pitchFamily="34" charset="0"/>
                          <a:cs typeface="Arial" pitchFamily="34" charset="0"/>
                        </a:rPr>
                        <a:t> cu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prestari</a:t>
                      </a:r>
                      <a:r>
                        <a:rPr kumimoji="0" lang="en-US" sz="1200" b="0" i="0" u="none" strike="noStrike" cap="none" normalizeH="0" baseline="0" dirty="0" smtClean="0">
                          <a:ln>
                            <a:noFill/>
                          </a:ln>
                          <a:solidFill>
                            <a:srgbClr val="292929"/>
                          </a:solidFill>
                          <a:effectLst/>
                          <a:latin typeface="Arial" pitchFamily="34"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servicii</a:t>
                      </a:r>
                      <a:r>
                        <a:rPr kumimoji="0" lang="en-US" sz="1200" b="0" i="0" u="none" strike="noStrike" cap="none" normalizeH="0" baseline="0" dirty="0" smtClean="0">
                          <a:ln>
                            <a:noFill/>
                          </a:ln>
                          <a:solidFill>
                            <a:srgbClr val="292929"/>
                          </a:solidFill>
                          <a:effectLst/>
                          <a:latin typeface="Arial" pitchFamily="34"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redevente</a:t>
                      </a:r>
                      <a:r>
                        <a:rPr kumimoji="0" lang="en-US" sz="1200" b="0" i="0" u="none" strike="noStrike" cap="none" normalizeH="0" baseline="0" dirty="0" smtClean="0">
                          <a:ln>
                            <a:noFill/>
                          </a:ln>
                          <a:solidFill>
                            <a:srgbClr val="292929"/>
                          </a:solidFill>
                          <a:effectLst/>
                          <a:latin typeface="Arial" pitchFamily="34" charset="0"/>
                          <a:cs typeface="Arial" pitchFamily="34" charset="0"/>
                        </a:rPr>
                        <a:t> si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chirii</a:t>
                      </a:r>
                      <a:endParaRPr kumimoji="0" lang="ro-RO" sz="12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1.831.190</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26,57</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accent3">
                        <a:lumMod val="40000"/>
                        <a:lumOff val="60000"/>
                      </a:schemeClr>
                    </a:solidFill>
                  </a:tcPr>
                </a:tc>
              </a:tr>
              <a:tr h="308914">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292929"/>
                          </a:solidFill>
                          <a:effectLst/>
                          <a:latin typeface="Arial" pitchFamily="34" charset="0"/>
                          <a:cs typeface="Arial" pitchFamily="34" charset="0"/>
                        </a:rPr>
                        <a:t>3</a:t>
                      </a:r>
                      <a:endParaRPr kumimoji="0" lang="ro-RO" sz="12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rgbClr val="292929"/>
                          </a:solidFill>
                          <a:effectLst/>
                          <a:latin typeface="Arial" pitchFamily="34" charset="0"/>
                          <a:cs typeface="Arial" pitchFamily="34" charset="0"/>
                        </a:rPr>
                        <a:t>Cheltuieli</a:t>
                      </a:r>
                      <a:r>
                        <a:rPr kumimoji="0" lang="en-US" sz="1200" b="0" i="0" u="none" strike="noStrike" cap="none" normalizeH="0" baseline="0" dirty="0" smtClean="0">
                          <a:ln>
                            <a:noFill/>
                          </a:ln>
                          <a:solidFill>
                            <a:srgbClr val="292929"/>
                          </a:solidFill>
                          <a:effectLst/>
                          <a:latin typeface="Arial" pitchFamily="34" charset="0"/>
                          <a:cs typeface="Arial" pitchFamily="34" charset="0"/>
                        </a:rPr>
                        <a:t> cu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ajustari</a:t>
                      </a:r>
                      <a:r>
                        <a:rPr kumimoji="0" lang="en-US" sz="1200" b="0" i="0" u="none" strike="noStrike" cap="none" normalizeH="0" baseline="0" dirty="0" smtClean="0">
                          <a:ln>
                            <a:noFill/>
                          </a:ln>
                          <a:solidFill>
                            <a:srgbClr val="292929"/>
                          </a:solidFill>
                          <a:effectLst/>
                          <a:latin typeface="Arial" pitchFamily="34"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si</a:t>
                      </a:r>
                      <a:r>
                        <a:rPr kumimoji="0" lang="en-US" sz="1200" b="0" i="0" u="none" strike="noStrike" cap="none" normalizeH="0" baseline="0" dirty="0" smtClean="0">
                          <a:ln>
                            <a:noFill/>
                          </a:ln>
                          <a:solidFill>
                            <a:srgbClr val="292929"/>
                          </a:solidFill>
                          <a:effectLst/>
                          <a:latin typeface="Arial" pitchFamily="34"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provizioane</a:t>
                      </a:r>
                      <a:endParaRPr kumimoji="0" lang="ro-RO" sz="12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64.079</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0,93</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solidFill>
                      <a:schemeClr val="accent3">
                        <a:lumMod val="40000"/>
                        <a:lumOff val="60000"/>
                      </a:schemeClr>
                    </a:solidFill>
                  </a:tcPr>
                </a:tc>
              </a:tr>
              <a:tr h="308914">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292929"/>
                          </a:solidFill>
                          <a:effectLst/>
                          <a:latin typeface="Arial" pitchFamily="34" charset="0"/>
                          <a:cs typeface="Arial" pitchFamily="34" charset="0"/>
                        </a:rPr>
                        <a:t>4</a:t>
                      </a:r>
                      <a:r>
                        <a:rPr kumimoji="0" lang="ro-RO" sz="1200" b="0" i="0" u="none" strike="noStrike" cap="none" normalizeH="0" baseline="0" smtClean="0">
                          <a:ln>
                            <a:noFill/>
                          </a:ln>
                          <a:solidFill>
                            <a:srgbClr val="292929"/>
                          </a:solidFill>
                          <a:effectLst/>
                          <a:latin typeface="Arial" pitchFamily="34" charset="0"/>
                          <a:cs typeface="Arial" pitchFamily="34" charset="0"/>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rgbClr val="292929"/>
                          </a:solidFill>
                          <a:effectLst/>
                          <a:latin typeface="Arial" pitchFamily="34" charset="0"/>
                          <a:cs typeface="Arial" pitchFamily="34" charset="0"/>
                        </a:rPr>
                        <a:t>Cheltuieli</a:t>
                      </a:r>
                      <a:r>
                        <a:rPr kumimoji="0" lang="en-US" sz="1200" b="0" i="0" u="none" strike="noStrike" cap="none" normalizeH="0" baseline="0" dirty="0" smtClean="0">
                          <a:ln>
                            <a:noFill/>
                          </a:ln>
                          <a:solidFill>
                            <a:srgbClr val="292929"/>
                          </a:solidFill>
                          <a:effectLst/>
                          <a:latin typeface="Arial" pitchFamily="34" charset="0"/>
                          <a:cs typeface="Arial" pitchFamily="34" charset="0"/>
                        </a:rPr>
                        <a:t> cu </a:t>
                      </a:r>
                      <a:r>
                        <a:rPr kumimoji="0" lang="ro-RO" sz="1200" b="0" i="0" u="none" strike="noStrike" cap="none" normalizeH="0" baseline="0" dirty="0" smtClean="0">
                          <a:ln>
                            <a:noFill/>
                          </a:ln>
                          <a:solidFill>
                            <a:srgbClr val="292929"/>
                          </a:solidFill>
                          <a:effectLst/>
                          <a:latin typeface="Arial" pitchFamily="34" charset="0"/>
                          <a:cs typeface="Arial" pitchFamily="34" charset="0"/>
                        </a:rPr>
                        <a:t>combustibil</a:t>
                      </a:r>
                      <a:r>
                        <a:rPr kumimoji="0" lang="en-US" sz="1200" b="0" i="0" u="none" strike="noStrike" cap="none" normalizeH="0" baseline="0" dirty="0" err="1" smtClean="0">
                          <a:ln>
                            <a:noFill/>
                          </a:ln>
                          <a:solidFill>
                            <a:srgbClr val="292929"/>
                          </a:solidFill>
                          <a:effectLst/>
                          <a:latin typeface="Arial" pitchFamily="34" charset="0"/>
                          <a:cs typeface="Arial" pitchFamily="34" charset="0"/>
                        </a:rPr>
                        <a:t>ul</a:t>
                      </a:r>
                      <a:r>
                        <a:rPr kumimoji="0" lang="en-US" sz="1200" b="0" i="0" u="none" strike="noStrike" cap="none" normalizeH="0" baseline="0" dirty="0" smtClean="0">
                          <a:ln>
                            <a:noFill/>
                          </a:ln>
                          <a:solidFill>
                            <a:srgbClr val="292929"/>
                          </a:solidFill>
                          <a:effectLst/>
                          <a:latin typeface="Arial" pitchFamily="34" charset="0"/>
                          <a:cs typeface="Arial" pitchFamily="34" charset="0"/>
                        </a:rPr>
                        <a:t> si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alte</a:t>
                      </a:r>
                      <a:r>
                        <a:rPr kumimoji="0" lang="en-US" sz="1200" b="0" i="0" u="none" strike="noStrike" cap="none" normalizeH="0" baseline="0" dirty="0" smtClean="0">
                          <a:ln>
                            <a:noFill/>
                          </a:ln>
                          <a:solidFill>
                            <a:srgbClr val="292929"/>
                          </a:solidFill>
                          <a:effectLst/>
                          <a:latin typeface="Arial" pitchFamily="34"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materiale</a:t>
                      </a:r>
                      <a:endParaRPr kumimoji="0" lang="ro-RO" sz="12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288.037</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4,18</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40000"/>
                        <a:lumOff val="60000"/>
                      </a:schemeClr>
                    </a:solidFill>
                  </a:tcPr>
                </a:tc>
              </a:tr>
              <a:tr h="308914">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292929"/>
                          </a:solidFill>
                          <a:effectLst/>
                          <a:latin typeface="Arial" pitchFamily="34" charset="0"/>
                          <a:cs typeface="Arial" pitchFamily="34" charset="0"/>
                        </a:rPr>
                        <a:t>5</a:t>
                      </a:r>
                      <a:r>
                        <a:rPr kumimoji="0" lang="ro-RO" sz="1200" b="0" i="0" u="none" strike="noStrike" cap="none" normalizeH="0" baseline="0" smtClean="0">
                          <a:ln>
                            <a:noFill/>
                          </a:ln>
                          <a:solidFill>
                            <a:srgbClr val="292929"/>
                          </a:solidFill>
                          <a:effectLst/>
                          <a:latin typeface="Arial" pitchFamily="34" charset="0"/>
                          <a:cs typeface="Arial" pitchFamily="34" charset="0"/>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dirty="0" smtClean="0">
                          <a:ln>
                            <a:noFill/>
                          </a:ln>
                          <a:solidFill>
                            <a:srgbClr val="292929"/>
                          </a:solidFill>
                          <a:effectLst/>
                          <a:latin typeface="Arial" pitchFamily="34" charset="0"/>
                          <a:cs typeface="Arial" pitchFamily="34" charset="0"/>
                        </a:rPr>
                        <a:t>Cheltuiala cu amortizarea</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540.244</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7,84</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308914">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292929"/>
                          </a:solidFill>
                          <a:effectLst/>
                          <a:latin typeface="Arial" pitchFamily="34" charset="0"/>
                          <a:cs typeface="Arial" pitchFamily="34" charset="0"/>
                        </a:rPr>
                        <a:t>6.</a:t>
                      </a:r>
                      <a:endParaRPr kumimoji="0" lang="ro-RO" sz="12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rgbClr val="292929"/>
                          </a:solidFill>
                          <a:effectLst/>
                          <a:latin typeface="Arial" pitchFamily="34" charset="0"/>
                          <a:cs typeface="Arial" pitchFamily="34" charset="0"/>
                        </a:rPr>
                        <a:t>Cheltuieli</a:t>
                      </a:r>
                      <a:r>
                        <a:rPr kumimoji="0" lang="en-US" sz="1200" b="0" i="0" u="none" strike="noStrike" cap="none" normalizeH="0" baseline="0" dirty="0" smtClean="0">
                          <a:ln>
                            <a:noFill/>
                          </a:ln>
                          <a:solidFill>
                            <a:srgbClr val="292929"/>
                          </a:solidFill>
                          <a:effectLst/>
                          <a:latin typeface="Arial" pitchFamily="34" charset="0"/>
                          <a:cs typeface="Arial" pitchFamily="34" charset="0"/>
                        </a:rPr>
                        <a:t> cu p</a:t>
                      </a:r>
                      <a:r>
                        <a:rPr kumimoji="0" lang="ro-RO" sz="1200" b="0" i="0" u="none" strike="noStrike" cap="none" normalizeH="0" baseline="0" dirty="0" smtClean="0">
                          <a:ln>
                            <a:noFill/>
                          </a:ln>
                          <a:solidFill>
                            <a:srgbClr val="292929"/>
                          </a:solidFill>
                          <a:effectLst/>
                          <a:latin typeface="Arial" pitchFamily="34" charset="0"/>
                          <a:cs typeface="Arial" pitchFamily="34" charset="0"/>
                        </a:rPr>
                        <a:t>ublicitate</a:t>
                      </a:r>
                      <a:r>
                        <a:rPr kumimoji="0" lang="en-US" sz="1200" b="0" i="0" u="none" strike="noStrike" cap="none" normalizeH="0" baseline="0" dirty="0" smtClean="0">
                          <a:ln>
                            <a:noFill/>
                          </a:ln>
                          <a:solidFill>
                            <a:srgbClr val="292929"/>
                          </a:solidFill>
                          <a:effectLst/>
                          <a:latin typeface="Arial" pitchFamily="34"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recl</a:t>
                      </a:r>
                      <a:r>
                        <a:rPr kumimoji="0" lang="ro-RO" sz="1200" b="0" i="0" u="none" strike="noStrike" cap="none" normalizeH="0" baseline="0" dirty="0" smtClean="0">
                          <a:ln>
                            <a:noFill/>
                          </a:ln>
                          <a:solidFill>
                            <a:srgbClr val="292929"/>
                          </a:solidFill>
                          <a:effectLst/>
                          <a:latin typeface="Arial" pitchFamily="34" charset="0"/>
                          <a:cs typeface="Arial" pitchFamily="34" charset="0"/>
                        </a:rPr>
                        <a:t>amă, protocol</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167.658</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2,44</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40000"/>
                        <a:lumOff val="60000"/>
                      </a:schemeClr>
                    </a:solidFill>
                  </a:tcPr>
                </a:tc>
              </a:tr>
              <a:tr h="308914">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292929"/>
                          </a:solidFill>
                          <a:effectLst/>
                          <a:latin typeface="Arial" pitchFamily="34" charset="0"/>
                          <a:cs typeface="Arial" pitchFamily="34" charset="0"/>
                        </a:rPr>
                        <a:t>7</a:t>
                      </a:r>
                      <a:r>
                        <a:rPr kumimoji="0" lang="ro-RO" sz="1200" b="0" i="0" u="none" strike="noStrike" cap="none" normalizeH="0" baseline="0" dirty="0" smtClean="0">
                          <a:ln>
                            <a:noFill/>
                          </a:ln>
                          <a:solidFill>
                            <a:srgbClr val="292929"/>
                          </a:solidFill>
                          <a:effectLst/>
                          <a:latin typeface="Arial" pitchFamily="34" charset="0"/>
                          <a:cs typeface="Arial" pitchFamily="34" charset="0"/>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rgbClr val="292929"/>
                          </a:solidFill>
                          <a:effectLst/>
                          <a:latin typeface="Arial" pitchFamily="34" charset="0"/>
                          <a:cs typeface="Arial" pitchFamily="34" charset="0"/>
                        </a:rPr>
                        <a:t>Cheltuieli</a:t>
                      </a:r>
                      <a:r>
                        <a:rPr kumimoji="0" lang="en-US" sz="1200" b="0" i="0" u="none" strike="noStrike" cap="none" normalizeH="0" baseline="0" dirty="0" smtClean="0">
                          <a:ln>
                            <a:noFill/>
                          </a:ln>
                          <a:solidFill>
                            <a:srgbClr val="292929"/>
                          </a:solidFill>
                          <a:effectLst/>
                          <a:latin typeface="Arial" pitchFamily="34" charset="0"/>
                          <a:cs typeface="Arial" pitchFamily="34" charset="0"/>
                        </a:rPr>
                        <a:t> cu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i</a:t>
                      </a:r>
                      <a:r>
                        <a:rPr kumimoji="0" lang="ro-RO" sz="1200" b="0" i="0" u="none" strike="noStrike" cap="none" normalizeH="0" baseline="0" dirty="0" smtClean="0">
                          <a:ln>
                            <a:noFill/>
                          </a:ln>
                          <a:solidFill>
                            <a:srgbClr val="292929"/>
                          </a:solidFill>
                          <a:effectLst/>
                          <a:latin typeface="Arial" pitchFamily="34" charset="0"/>
                          <a:cs typeface="Arial" pitchFamily="34" charset="0"/>
                        </a:rPr>
                        <a:t>ndemnizaţii colaboratori</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103.897</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1,51</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solidFill>
                      <a:srgbClr val="FFFFCC"/>
                    </a:solidFill>
                  </a:tcPr>
                </a:tc>
              </a:tr>
              <a:tr h="308914">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292929"/>
                          </a:solidFill>
                          <a:effectLst/>
                          <a:latin typeface="Arial" pitchFamily="34" charset="0"/>
                          <a:cs typeface="Arial" pitchFamily="34" charset="0"/>
                        </a:rPr>
                        <a:t>8.</a:t>
                      </a:r>
                      <a:endParaRPr kumimoji="0" lang="ro-RO" sz="12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292929"/>
                          </a:solidFill>
                          <a:effectLst/>
                          <a:latin typeface="Arial" pitchFamily="34" charset="0"/>
                          <a:cs typeface="Arial" pitchFamily="34" charset="0"/>
                        </a:rPr>
                        <a:t>Cheltuieli cu impozite locale, asigurari</a:t>
                      </a:r>
                      <a:endParaRPr kumimoji="0" lang="ro-RO" sz="1200" b="0" i="0" u="none" strike="noStrike" cap="none" normalizeH="0" baseline="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204.725</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2,97</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308914">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292929"/>
                          </a:solidFill>
                          <a:effectLst/>
                          <a:latin typeface="Arial" pitchFamily="34" charset="0"/>
                          <a:cs typeface="Arial" pitchFamily="34" charset="0"/>
                        </a:rPr>
                        <a:t>9.</a:t>
                      </a:r>
                      <a:endParaRPr kumimoji="0" lang="ro-RO" sz="12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292929"/>
                          </a:solidFill>
                          <a:effectLst/>
                          <a:latin typeface="Arial" pitchFamily="34" charset="0"/>
                          <a:cs typeface="Arial" pitchFamily="34" charset="0"/>
                        </a:rPr>
                        <a:t>Cheltuieli cu p</a:t>
                      </a:r>
                      <a:r>
                        <a:rPr kumimoji="0" lang="ro-RO" sz="1200" b="0" i="0" u="none" strike="noStrike" cap="none" normalizeH="0" baseline="0" smtClean="0">
                          <a:ln>
                            <a:noFill/>
                          </a:ln>
                          <a:solidFill>
                            <a:srgbClr val="292929"/>
                          </a:solidFill>
                          <a:effectLst/>
                          <a:latin typeface="Arial" pitchFamily="34" charset="0"/>
                          <a:cs typeface="Arial" pitchFamily="34" charset="0"/>
                        </a:rPr>
                        <a:t>oşta – Telefoane</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71.628</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1,04</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solidFill>
                      <a:srgbClr val="FFFFCC"/>
                    </a:solidFill>
                  </a:tcPr>
                </a:tc>
              </a:tr>
              <a:tr h="308914">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dirty="0" smtClean="0">
                          <a:ln>
                            <a:noFill/>
                          </a:ln>
                          <a:solidFill>
                            <a:srgbClr val="292929"/>
                          </a:solidFill>
                          <a:effectLst/>
                          <a:latin typeface="Arial" pitchFamily="34" charset="0"/>
                          <a:cs typeface="Arial" pitchFamily="34" charset="0"/>
                        </a:rPr>
                        <a:t>10.</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292929"/>
                          </a:solidFill>
                          <a:effectLst/>
                          <a:latin typeface="Arial" pitchFamily="34" charset="0"/>
                          <a:cs typeface="Arial" pitchFamily="34" charset="0"/>
                        </a:rPr>
                        <a:t>Cheltuieli cu </a:t>
                      </a:r>
                      <a:r>
                        <a:rPr kumimoji="0" lang="ro-RO" sz="1200" b="0" i="0" u="none" strike="noStrike" cap="none" normalizeH="0" baseline="0" smtClean="0">
                          <a:ln>
                            <a:noFill/>
                          </a:ln>
                          <a:solidFill>
                            <a:srgbClr val="292929"/>
                          </a:solidFill>
                          <a:effectLst/>
                          <a:latin typeface="Arial" pitchFamily="34" charset="0"/>
                          <a:cs typeface="Arial" pitchFamily="34" charset="0"/>
                        </a:rPr>
                        <a:t>Deplasări, detaşări</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176.321</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2,56</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476798">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292929"/>
                          </a:solidFill>
                          <a:effectLst/>
                          <a:latin typeface="Arial" pitchFamily="34" charset="0"/>
                          <a:cs typeface="Arial" pitchFamily="34" charset="0"/>
                        </a:rPr>
                        <a:t>11</a:t>
                      </a:r>
                      <a:r>
                        <a:rPr kumimoji="0" lang="ro-RO" sz="1200" b="0" i="0" u="none" strike="noStrike" cap="none" normalizeH="0" baseline="0" dirty="0" smtClean="0">
                          <a:ln>
                            <a:noFill/>
                          </a:ln>
                          <a:solidFill>
                            <a:srgbClr val="292929"/>
                          </a:solidFill>
                          <a:effectLst/>
                          <a:latin typeface="Arial" pitchFamily="34" charset="0"/>
                          <a:cs typeface="Arial" pitchFamily="34" charset="0"/>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292929"/>
                          </a:solidFill>
                          <a:effectLst/>
                          <a:latin typeface="Arial" pitchFamily="34" charset="0"/>
                          <a:cs typeface="Arial" pitchFamily="34" charset="0"/>
                        </a:rPr>
                        <a:t>Cheltuieli cu e</a:t>
                      </a:r>
                      <a:r>
                        <a:rPr kumimoji="0" lang="ro-RO" sz="1200" b="0" i="0" u="none" strike="noStrike" cap="none" normalizeH="0" baseline="0" smtClean="0">
                          <a:ln>
                            <a:noFill/>
                          </a:ln>
                          <a:solidFill>
                            <a:srgbClr val="292929"/>
                          </a:solidFill>
                          <a:effectLst/>
                          <a:latin typeface="Arial" pitchFamily="34" charset="0"/>
                          <a:cs typeface="Arial" pitchFamily="34" charset="0"/>
                        </a:rPr>
                        <a:t>nergi</a:t>
                      </a:r>
                      <a:r>
                        <a:rPr kumimoji="0" lang="en-US" sz="1200" b="0" i="0" u="none" strike="noStrike" cap="none" normalizeH="0" baseline="0" smtClean="0">
                          <a:ln>
                            <a:noFill/>
                          </a:ln>
                          <a:solidFill>
                            <a:srgbClr val="292929"/>
                          </a:solidFill>
                          <a:effectLst/>
                          <a:latin typeface="Arial" pitchFamily="34" charset="0"/>
                          <a:cs typeface="Arial" pitchFamily="34" charset="0"/>
                        </a:rPr>
                        <a:t>a </a:t>
                      </a:r>
                      <a:r>
                        <a:rPr kumimoji="0" lang="ro-RO" sz="1200" b="0" i="0" u="none" strike="noStrike" cap="none" normalizeH="0" baseline="0" smtClean="0">
                          <a:ln>
                            <a:noFill/>
                          </a:ln>
                          <a:solidFill>
                            <a:srgbClr val="292929"/>
                          </a:solidFill>
                          <a:effectLst/>
                          <a:latin typeface="Arial" pitchFamily="34" charset="0"/>
                          <a:cs typeface="Arial" pitchFamily="34" charset="0"/>
                        </a:rPr>
                        <a:t>electrică, termică – combustibil</a:t>
                      </a:r>
                      <a:r>
                        <a:rPr kumimoji="0" lang="en-US" sz="1200" b="0" i="0" u="none" strike="noStrike" cap="none" normalizeH="0" baseline="0" smtClean="0">
                          <a:ln>
                            <a:noFill/>
                          </a:ln>
                          <a:solidFill>
                            <a:srgbClr val="292929"/>
                          </a:solidFill>
                          <a:effectLst/>
                          <a:latin typeface="Arial" pitchFamily="34" charset="0"/>
                          <a:cs typeface="Arial" pitchFamily="34" charset="0"/>
                        </a:rPr>
                        <a:t>, apa</a:t>
                      </a:r>
                      <a:endParaRPr kumimoji="0" lang="ro-RO" sz="1200" b="0" i="0" u="none" strike="noStrike" cap="none" normalizeH="0" baseline="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97.616</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1,42</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solidFill>
                      <a:srgbClr val="FFFFCC"/>
                    </a:solidFill>
                  </a:tcPr>
                </a:tc>
              </a:tr>
              <a:tr h="52515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292929"/>
                          </a:solidFill>
                          <a:effectLst/>
                          <a:latin typeface="Arial" pitchFamily="34" charset="0"/>
                          <a:cs typeface="Arial" pitchFamily="34" charset="0"/>
                        </a:rPr>
                        <a:t>12.</a:t>
                      </a:r>
                      <a:endParaRPr kumimoji="0" lang="ro-RO" sz="12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rgbClr val="292929"/>
                          </a:solidFill>
                          <a:effectLst/>
                          <a:latin typeface="Arial" pitchFamily="34" charset="0"/>
                          <a:cs typeface="Arial" pitchFamily="34" charset="0"/>
                        </a:rPr>
                        <a:t>Cheltuieli</a:t>
                      </a:r>
                      <a:r>
                        <a:rPr kumimoji="0" lang="en-US" sz="1200" b="0" i="0" u="none" strike="noStrike" cap="none" normalizeH="0" baseline="0" dirty="0" smtClean="0">
                          <a:ln>
                            <a:noFill/>
                          </a:ln>
                          <a:solidFill>
                            <a:srgbClr val="292929"/>
                          </a:solidFill>
                          <a:effectLst/>
                          <a:latin typeface="Arial" pitchFamily="34"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financiare</a:t>
                      </a:r>
                      <a:r>
                        <a:rPr kumimoji="0" lang="en-US" sz="1200" b="0" i="0" u="none" strike="noStrike" cap="none" normalizeH="0" baseline="0" dirty="0" smtClean="0">
                          <a:ln>
                            <a:noFill/>
                          </a:ln>
                          <a:solidFill>
                            <a:srgbClr val="292929"/>
                          </a:solidFill>
                          <a:effectLst/>
                          <a:latin typeface="Arial" pitchFamily="34"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diferente</a:t>
                      </a:r>
                      <a:r>
                        <a:rPr kumimoji="0" lang="en-US" sz="1200" b="0" i="0" u="none" strike="noStrike" cap="none" normalizeH="0" baseline="0" dirty="0" smtClean="0">
                          <a:ln>
                            <a:noFill/>
                          </a:ln>
                          <a:solidFill>
                            <a:srgbClr val="292929"/>
                          </a:solidFill>
                          <a:effectLst/>
                          <a:latin typeface="Arial" pitchFamily="34" charset="0"/>
                          <a:cs typeface="Arial" pitchFamily="34" charset="0"/>
                        </a:rPr>
                        <a:t> de curs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valutar</a:t>
                      </a:r>
                      <a:r>
                        <a:rPr kumimoji="0" lang="en-US" sz="1200" b="0" i="0" u="none" strike="noStrike" cap="none" normalizeH="0" baseline="0" dirty="0" smtClean="0">
                          <a:ln>
                            <a:noFill/>
                          </a:ln>
                          <a:solidFill>
                            <a:srgbClr val="292929"/>
                          </a:solidFill>
                          <a:effectLst/>
                          <a:latin typeface="Arial" pitchFamily="34"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valoarea</a:t>
                      </a:r>
                      <a:r>
                        <a:rPr kumimoji="0" lang="en-US" sz="1200" b="0" i="0" u="none" strike="noStrike" cap="none" normalizeH="0" baseline="0" dirty="0" smtClean="0">
                          <a:ln>
                            <a:noFill/>
                          </a:ln>
                          <a:solidFill>
                            <a:srgbClr val="292929"/>
                          </a:solidFill>
                          <a:effectLst/>
                          <a:latin typeface="Arial" pitchFamily="34"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actiuni</a:t>
                      </a:r>
                      <a:r>
                        <a:rPr kumimoji="0" lang="en-US" sz="1200" b="0" i="0" u="none" strike="noStrike" cap="none" normalizeH="0" baseline="0" dirty="0" smtClean="0">
                          <a:ln>
                            <a:noFill/>
                          </a:ln>
                          <a:solidFill>
                            <a:srgbClr val="292929"/>
                          </a:solidFill>
                          <a:effectLst/>
                          <a:latin typeface="Arial" pitchFamily="34"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cedate</a:t>
                      </a:r>
                      <a:r>
                        <a:rPr kumimoji="0" lang="en-US" sz="1200" b="0" i="0" u="none" strike="noStrike" cap="none" normalizeH="0" baseline="0" dirty="0" smtClean="0">
                          <a:ln>
                            <a:noFill/>
                          </a:ln>
                          <a:solidFill>
                            <a:srgbClr val="292929"/>
                          </a:solidFill>
                          <a:effectLst/>
                          <a:latin typeface="Arial" pitchFamily="34"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provizioane</a:t>
                      </a:r>
                      <a:r>
                        <a:rPr kumimoji="0" lang="en-US" sz="1200" b="0" i="0" u="none" strike="noStrike" cap="none" normalizeH="0" baseline="0" dirty="0" smtClean="0">
                          <a:ln>
                            <a:noFill/>
                          </a:ln>
                          <a:solidFill>
                            <a:srgbClr val="292929"/>
                          </a:solidFill>
                          <a:effectLst/>
                          <a:latin typeface="Arial" pitchFamily="34" charset="0"/>
                          <a:cs typeface="Arial" pitchFamily="34" charset="0"/>
                        </a:rPr>
                        <a:t>  )</a:t>
                      </a:r>
                      <a:endParaRPr kumimoji="0" lang="ro-RO" sz="12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264.805</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3,85</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r>
              <a:tr h="308914">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dirty="0" smtClean="0">
                          <a:ln>
                            <a:noFill/>
                          </a:ln>
                          <a:solidFill>
                            <a:srgbClr val="292929"/>
                          </a:solidFill>
                          <a:effectLst/>
                          <a:latin typeface="Arial" pitchFamily="34" charset="0"/>
                          <a:cs typeface="Arial" pitchFamily="34" charset="0"/>
                        </a:rPr>
                        <a:t>1</a:t>
                      </a:r>
                      <a:r>
                        <a:rPr kumimoji="0" lang="en-US" sz="1200" b="0" i="0" u="none" strike="noStrike" cap="none" normalizeH="0" baseline="0" dirty="0" smtClean="0">
                          <a:ln>
                            <a:noFill/>
                          </a:ln>
                          <a:solidFill>
                            <a:srgbClr val="292929"/>
                          </a:solidFill>
                          <a:effectLst/>
                          <a:latin typeface="Arial" pitchFamily="34" charset="0"/>
                          <a:cs typeface="Arial" pitchFamily="34" charset="0"/>
                        </a:rPr>
                        <a:t>3</a:t>
                      </a:r>
                      <a:r>
                        <a:rPr kumimoji="0" lang="ro-RO" sz="1200" b="0" i="0" u="none" strike="noStrike" cap="none" normalizeH="0" baseline="0" dirty="0" smtClean="0">
                          <a:ln>
                            <a:noFill/>
                          </a:ln>
                          <a:solidFill>
                            <a:srgbClr val="292929"/>
                          </a:solidFill>
                          <a:effectLst/>
                          <a:latin typeface="Arial" pitchFamily="34" charset="0"/>
                          <a:cs typeface="Arial" pitchFamily="34" charset="0"/>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dirty="0" smtClean="0">
                          <a:ln>
                            <a:noFill/>
                          </a:ln>
                          <a:solidFill>
                            <a:srgbClr val="292929"/>
                          </a:solidFill>
                          <a:effectLst/>
                          <a:latin typeface="Arial" pitchFamily="34" charset="0"/>
                          <a:cs typeface="Arial" pitchFamily="34" charset="0"/>
                        </a:rPr>
                        <a:t>Alte cheltuieli</a:t>
                      </a:r>
                      <a:r>
                        <a:rPr kumimoji="0" lang="en-US" sz="1200" b="0" i="0" u="none" strike="noStrike" cap="none" normalizeH="0" baseline="0" dirty="0" smtClean="0">
                          <a:ln>
                            <a:noFill/>
                          </a:ln>
                          <a:solidFill>
                            <a:srgbClr val="292929"/>
                          </a:solidFill>
                          <a:effectLst/>
                          <a:latin typeface="Arial" pitchFamily="34" charset="0"/>
                          <a:cs typeface="Arial" pitchFamily="34" charset="0"/>
                        </a:rPr>
                        <a:t> de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exploatare</a:t>
                      </a:r>
                      <a:endParaRPr kumimoji="0" lang="ro-RO" sz="12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183.866</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2,67</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r>
              <a:tr h="308914">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dirty="0" smtClean="0">
                          <a:ln>
                            <a:noFill/>
                          </a:ln>
                          <a:solidFill>
                            <a:srgbClr val="292929"/>
                          </a:solidFill>
                          <a:effectLst/>
                          <a:latin typeface="Arial" pitchFamily="34" charset="0"/>
                          <a:cs typeface="Arial" pitchFamily="34" charset="0"/>
                        </a:rPr>
                        <a:t>1</a:t>
                      </a:r>
                      <a:r>
                        <a:rPr kumimoji="0" lang="en-US" sz="1200" b="0" i="0" u="none" strike="noStrike" cap="none" normalizeH="0" baseline="0" dirty="0" smtClean="0">
                          <a:ln>
                            <a:noFill/>
                          </a:ln>
                          <a:solidFill>
                            <a:srgbClr val="292929"/>
                          </a:solidFill>
                          <a:effectLst/>
                          <a:latin typeface="Arial" pitchFamily="34" charset="0"/>
                          <a:cs typeface="Arial" pitchFamily="34" charset="0"/>
                        </a:rPr>
                        <a:t>4</a:t>
                      </a:r>
                      <a:r>
                        <a:rPr kumimoji="0" lang="ro-RO" sz="1200" b="0" i="0" u="none" strike="noStrike" cap="none" normalizeH="0" baseline="0" dirty="0" smtClean="0">
                          <a:ln>
                            <a:noFill/>
                          </a:ln>
                          <a:solidFill>
                            <a:srgbClr val="292929"/>
                          </a:solidFill>
                          <a:effectLst/>
                          <a:latin typeface="Arial" pitchFamily="34" charset="0"/>
                          <a:cs typeface="Arial" pitchFamily="34" charset="0"/>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dirty="0" smtClean="0">
                          <a:ln>
                            <a:noFill/>
                          </a:ln>
                          <a:solidFill>
                            <a:srgbClr val="292929"/>
                          </a:solidFill>
                          <a:effectLst/>
                          <a:latin typeface="Arial" pitchFamily="34" charset="0"/>
                          <a:cs typeface="Arial" pitchFamily="34" charset="0"/>
                        </a:rPr>
                        <a:t>Cheltuiala cu impozitul pe profit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25.910</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0,34</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r>
              <a:tr h="308914">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ro-RO" sz="12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292929"/>
                          </a:solidFill>
                          <a:effectLst/>
                          <a:latin typeface="Arial" pitchFamily="34" charset="0"/>
                          <a:cs typeface="Arial" pitchFamily="34" charset="0"/>
                        </a:rPr>
                        <a:t>TOTAL CHELTUIELI</a:t>
                      </a:r>
                      <a:endParaRPr kumimoji="0" lang="ro-RO" sz="1200" b="1"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chemeClr val="tx1"/>
                          </a:solidFill>
                          <a:effectLst/>
                          <a:latin typeface="Arial" pitchFamily="34" charset="0"/>
                          <a:cs typeface="Arial" pitchFamily="34" charset="0"/>
                        </a:rPr>
                        <a:t>6.891.941</a:t>
                      </a:r>
                      <a:endParaRPr kumimoji="0" lang="ro-RO" sz="10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292929"/>
                          </a:solidFill>
                          <a:effectLst/>
                          <a:latin typeface="Arial" pitchFamily="34" charset="0"/>
                          <a:cs typeface="Arial" pitchFamily="34" charset="0"/>
                        </a:rPr>
                        <a:t>100,00</a:t>
                      </a:r>
                      <a:endParaRPr kumimoji="0" lang="ro-RO" sz="1000" b="1"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476798">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ro-RO" sz="12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292929"/>
                          </a:solidFill>
                          <a:effectLst/>
                          <a:latin typeface="Arial" pitchFamily="34" charset="0"/>
                          <a:cs typeface="Arial" pitchFamily="34" charset="0"/>
                        </a:rPr>
                        <a:t>Din total,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cheltuieli</a:t>
                      </a:r>
                      <a:r>
                        <a:rPr kumimoji="0" lang="en-US" sz="1200" b="0" i="0" u="none" strike="noStrike" cap="none" normalizeH="0" baseline="0" dirty="0" smtClean="0">
                          <a:ln>
                            <a:noFill/>
                          </a:ln>
                          <a:solidFill>
                            <a:srgbClr val="292929"/>
                          </a:solidFill>
                          <a:effectLst/>
                          <a:latin typeface="Arial" pitchFamily="34"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suportate</a:t>
                      </a:r>
                      <a:r>
                        <a:rPr kumimoji="0" lang="en-US" sz="1200" b="0" i="0" u="none" strike="noStrike" cap="none" normalizeH="0" baseline="0" dirty="0" smtClean="0">
                          <a:ln>
                            <a:noFill/>
                          </a:ln>
                          <a:solidFill>
                            <a:srgbClr val="292929"/>
                          </a:solidFill>
                          <a:effectLst/>
                          <a:latin typeface="Arial" pitchFamily="34" charset="0"/>
                          <a:cs typeface="Arial" pitchFamily="34" charset="0"/>
                        </a:rPr>
                        <a:t> din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fonduri</a:t>
                      </a:r>
                      <a:r>
                        <a:rPr kumimoji="0" lang="en-US" sz="1200" b="0" i="0" u="none" strike="noStrike" cap="none" normalizeH="0" baseline="0" dirty="0" smtClean="0">
                          <a:ln>
                            <a:noFill/>
                          </a:ln>
                          <a:solidFill>
                            <a:srgbClr val="292929"/>
                          </a:solidFill>
                          <a:effectLst/>
                          <a:latin typeface="Arial" pitchFamily="34"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nerambursabile</a:t>
                      </a:r>
                      <a:endParaRPr kumimoji="0" lang="ro-RO" sz="12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2.200.300</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31,93</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solidFill>
                      <a:srgbClr val="FFFFCC"/>
                    </a:solidFill>
                  </a:tcPr>
                </a:tc>
              </a:tr>
            </a:tbl>
          </a:graphicData>
        </a:graphic>
      </p:graphicFrame>
    </p:spTree>
  </p:cSld>
  <p:clrMapOvr>
    <a:masterClrMapping/>
  </p:clrMapOvr>
  <p:transition spd="med">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ctrTitle"/>
          </p:nvPr>
        </p:nvSpPr>
        <p:spPr/>
        <p:txBody>
          <a:bodyPr/>
          <a:lstStyle/>
          <a:p>
            <a:pPr>
              <a:defRPr/>
            </a:pPr>
            <a:r>
              <a:rPr lang="en-GB" b="1" i="1" dirty="0" err="1" smtClean="0"/>
              <a:t>Adunarea</a:t>
            </a:r>
            <a:r>
              <a:rPr lang="en-GB" b="1" i="1" dirty="0" smtClean="0"/>
              <a:t> </a:t>
            </a:r>
            <a:r>
              <a:rPr lang="en-GB" b="1" i="1" dirty="0" err="1" smtClean="0"/>
              <a:t>Generala</a:t>
            </a:r>
            <a:endParaRPr lang="en-US" dirty="0" smtClean="0">
              <a:solidFill>
                <a:schemeClr val="tx2">
                  <a:satMod val="130000"/>
                </a:schemeClr>
              </a:solidFill>
            </a:endParaRPr>
          </a:p>
        </p:txBody>
      </p:sp>
      <p:sp>
        <p:nvSpPr>
          <p:cNvPr id="5" name="Rectangle 2"/>
          <p:cNvSpPr txBox="1">
            <a:spLocks noChangeArrowheads="1"/>
          </p:cNvSpPr>
          <p:nvPr/>
        </p:nvSpPr>
        <p:spPr>
          <a:xfrm>
            <a:off x="762000" y="3657600"/>
            <a:ext cx="7772400" cy="1470025"/>
          </a:xfrm>
          <a:prstGeom prst="rect">
            <a:avLst/>
          </a:prstGeom>
          <a:noFill/>
        </p:spPr>
        <p:txBody>
          <a:bodyPr vert="horz"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400" b="1" i="1" u="none" strike="noStrike" kern="1200" cap="none" spc="0" normalizeH="0" baseline="0" noProof="0" dirty="0" smtClean="0">
                <a:ln>
                  <a:noFill/>
                </a:ln>
                <a:gradFill flip="none" rotWithShape="1">
                  <a:gsLst>
                    <a:gs pos="0">
                      <a:srgbClr val="03D4A8"/>
                    </a:gs>
                    <a:gs pos="25000">
                      <a:srgbClr val="21D6E0"/>
                    </a:gs>
                    <a:gs pos="75000">
                      <a:srgbClr val="0087E6"/>
                    </a:gs>
                    <a:gs pos="100000">
                      <a:srgbClr val="005CBF"/>
                    </a:gs>
                  </a:gsLst>
                  <a:lin ang="16200000" scaled="1"/>
                  <a:tileRect/>
                </a:gradFill>
                <a:effectLst>
                  <a:outerShdw blurRad="50800" dist="50800" dir="18900000" algn="tl" rotWithShape="0">
                    <a:schemeClr val="accent5">
                      <a:tint val="20000"/>
                      <a:alpha val="43000"/>
                    </a:schemeClr>
                  </a:outerShdw>
                </a:effectLst>
                <a:uLnTx/>
                <a:uFillTx/>
                <a:latin typeface="+mj-lt"/>
                <a:ea typeface="+mj-ea"/>
                <a:cs typeface="+mj-cs"/>
              </a:rPr>
              <a:t>BVC 2013</a:t>
            </a:r>
            <a:endParaRPr kumimoji="0" lang="en-US" sz="4400" b="0" i="0" u="none" strike="noStrike" kern="1200" cap="none" spc="0" normalizeH="0" baseline="0" noProof="0" dirty="0" smtClean="0">
              <a:ln>
                <a:noFill/>
              </a:ln>
              <a:solidFill>
                <a:schemeClr val="tx2">
                  <a:satMod val="130000"/>
                </a:schemeClr>
              </a:solidFill>
              <a:effectLst>
                <a:outerShdw blurRad="50800" dist="50800" dir="18900000" algn="tl" rotWithShape="0">
                  <a:schemeClr val="accent5">
                    <a:tint val="20000"/>
                    <a:alpha val="43000"/>
                  </a:schemeClr>
                </a:outerShdw>
              </a:effectLst>
              <a:uLnTx/>
              <a:uFillTx/>
              <a:latin typeface="+mj-lt"/>
              <a:ea typeface="+mj-ea"/>
              <a:cs typeface="+mj-cs"/>
            </a:endParaRPr>
          </a:p>
        </p:txBody>
      </p:sp>
    </p:spTree>
  </p:cSld>
  <p:clrMapOvr>
    <a:masterClrMapping/>
  </p:clrMapOvr>
  <p:transition spd="med">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8229600" cy="478947"/>
          </a:xfrm>
        </p:spPr>
        <p:txBody>
          <a:bodyPr>
            <a:normAutofit/>
          </a:bodyPr>
          <a:lstStyle/>
          <a:p>
            <a:r>
              <a:rPr lang="en-US" sz="2000" b="1" i="1" dirty="0" err="1" smtClean="0"/>
              <a:t>Buget</a:t>
            </a:r>
            <a:r>
              <a:rPr lang="en-US" sz="2000" b="1" i="1" dirty="0" smtClean="0"/>
              <a:t> de </a:t>
            </a:r>
            <a:r>
              <a:rPr lang="en-US" sz="2000" b="1" i="1" dirty="0" err="1" smtClean="0"/>
              <a:t>venituri</a:t>
            </a:r>
            <a:r>
              <a:rPr lang="en-US" sz="2000" b="1" i="1" dirty="0" smtClean="0"/>
              <a:t> si </a:t>
            </a:r>
            <a:r>
              <a:rPr lang="en-US" sz="2000" b="1" i="1" dirty="0" err="1" smtClean="0"/>
              <a:t>cheltuieli</a:t>
            </a:r>
            <a:r>
              <a:rPr lang="en-US" sz="2000" b="1" i="1" dirty="0" smtClean="0"/>
              <a:t> in 2013</a:t>
            </a:r>
            <a:endParaRPr lang="ro-RO" sz="2000" dirty="0"/>
          </a:p>
        </p:txBody>
      </p:sp>
      <p:graphicFrame>
        <p:nvGraphicFramePr>
          <p:cNvPr id="4" name="Group 89"/>
          <p:cNvGraphicFramePr>
            <a:graphicFrameLocks noGrp="1"/>
          </p:cNvGraphicFramePr>
          <p:nvPr/>
        </p:nvGraphicFramePr>
        <p:xfrm>
          <a:off x="0" y="820295"/>
          <a:ext cx="9143999" cy="5976745"/>
        </p:xfrm>
        <a:graphic>
          <a:graphicData uri="http://schemas.openxmlformats.org/drawingml/2006/table">
            <a:tbl>
              <a:tblPr/>
              <a:tblGrid>
                <a:gridCol w="549442"/>
                <a:gridCol w="4263190"/>
                <a:gridCol w="1898984"/>
                <a:gridCol w="2432383"/>
              </a:tblGrid>
              <a:tr h="5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sz="1200" b="1" i="1" u="none" strike="noStrike" cap="none" normalizeH="0" baseline="0" dirty="0" smtClean="0">
                          <a:ln>
                            <a:noFill/>
                          </a:ln>
                          <a:solidFill>
                            <a:srgbClr val="292929"/>
                          </a:solidFill>
                          <a:effectLst/>
                          <a:latin typeface="Arial" pitchFamily="34" charset="0"/>
                          <a:cs typeface="Arial" pitchFamily="34" charset="0"/>
                        </a:rPr>
                        <a:t>Crt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200" b="1" i="1" u="none" strike="noStrike" cap="none" normalizeH="0" baseline="0" smtClean="0">
                          <a:ln>
                            <a:noFill/>
                          </a:ln>
                          <a:solidFill>
                            <a:srgbClr val="292929"/>
                          </a:solidFill>
                          <a:effectLst/>
                          <a:latin typeface="Arial" pitchFamily="34" charset="0"/>
                          <a:cs typeface="Arial" pitchFamily="34" charset="0"/>
                        </a:rPr>
                        <a:t>Specificaţie</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200" b="1" i="1" u="none" strike="noStrike" cap="none" normalizeH="0" baseline="0" dirty="0" smtClean="0">
                          <a:ln>
                            <a:noFill/>
                          </a:ln>
                          <a:solidFill>
                            <a:srgbClr val="292929"/>
                          </a:solidFill>
                          <a:effectLst/>
                          <a:latin typeface="Arial" pitchFamily="34" charset="0"/>
                          <a:cs typeface="Arial" pitchFamily="34" charset="0"/>
                        </a:rPr>
                        <a:t>Realizat 2012</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200" b="1" i="1" u="none" strike="noStrike" cap="none" normalizeH="0" baseline="0" dirty="0" smtClean="0">
                          <a:ln>
                            <a:noFill/>
                          </a:ln>
                          <a:solidFill>
                            <a:srgbClr val="292929"/>
                          </a:solidFill>
                          <a:effectLst/>
                          <a:latin typeface="Arial" pitchFamily="34" charset="0"/>
                          <a:cs typeface="Arial" pitchFamily="34" charset="0"/>
                        </a:rPr>
                        <a:t>Program 20</a:t>
                      </a:r>
                      <a:r>
                        <a:rPr kumimoji="0" lang="en-US" sz="1200" b="1" i="1" u="none" strike="noStrike" cap="none" normalizeH="0" baseline="0" dirty="0" smtClean="0">
                          <a:ln>
                            <a:noFill/>
                          </a:ln>
                          <a:solidFill>
                            <a:srgbClr val="292929"/>
                          </a:solidFill>
                          <a:effectLst/>
                          <a:latin typeface="Arial" pitchFamily="34" charset="0"/>
                          <a:cs typeface="Arial" pitchFamily="34" charset="0"/>
                        </a:rPr>
                        <a:t>13</a:t>
                      </a:r>
                      <a:endParaRPr kumimoji="0" lang="ro-RO" sz="1200" b="1" i="1"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bg2"/>
                    </a:solidFill>
                  </a:tcPr>
                </a:tc>
              </a:tr>
              <a:tr h="279013">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o-RO" sz="1200" b="1" i="0" u="none" strike="noStrike" cap="none" normalizeH="0" baseline="0" smtClean="0">
                          <a:ln>
                            <a:noFill/>
                          </a:ln>
                          <a:solidFill>
                            <a:srgbClr val="292929"/>
                          </a:solidFill>
                          <a:effectLst/>
                          <a:latin typeface="Arial" pitchFamily="34" charset="0"/>
                          <a:cs typeface="Arial" pitchFamily="34" charset="0"/>
                        </a:rPr>
                        <a:t>I</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200" b="1" i="0" u="none" strike="noStrike" cap="none" normalizeH="0" baseline="0" smtClean="0">
                          <a:ln>
                            <a:noFill/>
                          </a:ln>
                          <a:solidFill>
                            <a:srgbClr val="292929"/>
                          </a:solidFill>
                          <a:effectLst/>
                          <a:latin typeface="Arial" pitchFamily="34" charset="0"/>
                          <a:cs typeface="Arial" pitchFamily="34" charset="0"/>
                        </a:rPr>
                        <a:t>VENITURI TOTALE, din care:</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000" b="1" i="0" u="none" strike="noStrike" cap="none" normalizeH="0" baseline="0" dirty="0" smtClean="0">
                          <a:ln>
                            <a:noFill/>
                          </a:ln>
                          <a:solidFill>
                            <a:schemeClr val="tx1"/>
                          </a:solidFill>
                          <a:effectLst/>
                          <a:latin typeface="Arial" pitchFamily="34" charset="0"/>
                          <a:cs typeface="Arial" pitchFamily="34" charset="0"/>
                        </a:rPr>
                        <a:t>6.903.019</a:t>
                      </a:r>
                      <a:endParaRPr kumimoji="0" lang="en-US" sz="10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292929"/>
                          </a:solidFill>
                          <a:effectLst/>
                          <a:latin typeface="Arial" pitchFamily="34" charset="0"/>
                          <a:cs typeface="Arial" pitchFamily="34" charset="0"/>
                        </a:rPr>
                        <a:t>6.200.000</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r>
              <a:tr h="485667">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cs typeface="Arial" pitchFamily="34" charset="0"/>
                        </a:rPr>
                        <a:t>1.1</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cs typeface="Arial" pitchFamily="34" charset="0"/>
                        </a:rPr>
                        <a:t>Activitatea specifică</a:t>
                      </a:r>
                      <a:endParaRPr kumimoji="0" lang="en-US" sz="1200" b="0" i="0" u="none" strike="noStrike" cap="none" normalizeH="0" baseline="0" smtClean="0">
                        <a:ln>
                          <a:noFill/>
                        </a:ln>
                        <a:solidFill>
                          <a:srgbClr val="292929"/>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292929"/>
                          </a:solidFill>
                          <a:effectLst/>
                          <a:latin typeface="Arial" pitchFamily="34" charset="0"/>
                          <a:cs typeface="Arial" pitchFamily="34" charset="0"/>
                        </a:rPr>
                        <a:t>d.c.- proiecte cu finantare nerambursabila</a:t>
                      </a:r>
                      <a:endParaRPr kumimoji="0" lang="ro-RO" sz="1200" b="0" i="0" u="none" strike="noStrike" cap="none" normalizeH="0" baseline="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2.551.410</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chemeClr val="tx1"/>
                          </a:solidFill>
                          <a:effectLst/>
                          <a:latin typeface="Arial" pitchFamily="34" charset="0"/>
                          <a:cs typeface="Arial" pitchFamily="34" charset="0"/>
                        </a:rPr>
                        <a:t>2.057.432</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2.000.000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292929"/>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1.700.000</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r>
              <a:tr h="279013">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cs typeface="Arial" pitchFamily="34" charset="0"/>
                        </a:rPr>
                        <a:t>1.2</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cs typeface="Arial" pitchFamily="34" charset="0"/>
                        </a:rPr>
                        <a:t>Activitatea economică</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4.351.609</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4.200.000</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r>
              <a:tr h="277481">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o-RO" sz="1200" b="1" i="0" u="none" strike="noStrike" cap="none" normalizeH="0" baseline="0" smtClean="0">
                          <a:ln>
                            <a:noFill/>
                          </a:ln>
                          <a:solidFill>
                            <a:srgbClr val="292929"/>
                          </a:solidFill>
                          <a:effectLst/>
                          <a:latin typeface="Arial" pitchFamily="34" charset="0"/>
                          <a:cs typeface="Arial" pitchFamily="34" charset="0"/>
                        </a:rPr>
                        <a:t>II</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200" b="1" i="0" u="none" strike="noStrike" cap="none" normalizeH="0" baseline="0" dirty="0" smtClean="0">
                          <a:ln>
                            <a:noFill/>
                          </a:ln>
                          <a:solidFill>
                            <a:srgbClr val="292929"/>
                          </a:solidFill>
                          <a:effectLst/>
                          <a:latin typeface="Arial" pitchFamily="34" charset="0"/>
                          <a:cs typeface="Arial" pitchFamily="34" charset="0"/>
                        </a:rPr>
                        <a:t>CHELTUIELI TOTALE, din care:</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pitchFamily="34" charset="0"/>
                          <a:cs typeface="Arial" pitchFamily="34" charset="0"/>
                        </a:rPr>
                        <a:t>6.891.941</a:t>
                      </a:r>
                      <a:endParaRPr kumimoji="0" lang="ro-RO" sz="10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292929"/>
                          </a:solidFill>
                          <a:effectLst/>
                          <a:latin typeface="Arial" pitchFamily="34" charset="0"/>
                          <a:cs typeface="Arial" pitchFamily="34" charset="0"/>
                        </a:rPr>
                        <a:t>6.195.000</a:t>
                      </a:r>
                      <a:endParaRPr kumimoji="0" lang="ro-RO" sz="1000" b="1"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r>
              <a:tr h="485667">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cs typeface="Arial" pitchFamily="34" charset="0"/>
                        </a:rPr>
                        <a:t>2.1.</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dirty="0" smtClean="0">
                          <a:ln>
                            <a:noFill/>
                          </a:ln>
                          <a:solidFill>
                            <a:schemeClr val="tx1"/>
                          </a:solidFill>
                          <a:effectLst/>
                          <a:latin typeface="Arial" pitchFamily="34" charset="0"/>
                          <a:cs typeface="Arial" pitchFamily="34" charset="0"/>
                        </a:rPr>
                        <a:t>Activit</a:t>
                      </a:r>
                      <a:r>
                        <a:rPr kumimoji="0" lang="en-US" sz="1200" b="0" i="0" u="none" strike="noStrike" cap="none" normalizeH="0" baseline="0" dirty="0" err="1" smtClean="0">
                          <a:ln>
                            <a:noFill/>
                          </a:ln>
                          <a:solidFill>
                            <a:schemeClr val="tx1"/>
                          </a:solidFill>
                          <a:effectLst/>
                          <a:latin typeface="Arial" pitchFamily="34" charset="0"/>
                          <a:cs typeface="Arial" pitchFamily="34" charset="0"/>
                        </a:rPr>
                        <a:t>atea</a:t>
                      </a:r>
                      <a:r>
                        <a:rPr kumimoji="0" lang="ro-RO" sz="1200" b="0" i="0" u="none" strike="noStrike" cap="none" normalizeH="0" baseline="0" dirty="0" smtClean="0">
                          <a:ln>
                            <a:noFill/>
                          </a:ln>
                          <a:solidFill>
                            <a:schemeClr val="tx1"/>
                          </a:solidFill>
                          <a:effectLst/>
                          <a:latin typeface="Arial" pitchFamily="34" charset="0"/>
                          <a:cs typeface="Arial" pitchFamily="34" charset="0"/>
                        </a:rPr>
                        <a:t> specific</a:t>
                      </a:r>
                      <a:r>
                        <a:rPr kumimoji="0" lang="en-US" sz="1200" b="0" i="0" u="none" strike="noStrike" cap="none" normalizeH="0" baseline="0" dirty="0" smtClean="0">
                          <a:ln>
                            <a:noFill/>
                          </a:ln>
                          <a:solidFill>
                            <a:schemeClr val="tx1"/>
                          </a:solidFill>
                          <a:effectLst/>
                          <a:latin typeface="Arial" pitchFamily="34" charset="0"/>
                          <a:cs typeface="Arial" pitchFamily="34" charset="0"/>
                        </a:rPr>
                        <a:t>a</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chemeClr val="tx1"/>
                          </a:solidFill>
                          <a:effectLst/>
                          <a:latin typeface="Arial" pitchFamily="34" charset="0"/>
                          <a:cs typeface="Arial" pitchFamily="34" charset="0"/>
                        </a:rPr>
                        <a:t>d.c.</a:t>
                      </a:r>
                      <a:r>
                        <a:rPr kumimoji="0" lang="en-US" sz="1200" b="0" i="0" u="none" strike="noStrike" cap="none" normalizeH="0" baseline="0" dirty="0" smtClean="0">
                          <a:ln>
                            <a:noFill/>
                          </a:ln>
                          <a:solidFill>
                            <a:schemeClr val="tx1"/>
                          </a:solidFill>
                          <a:effectLst/>
                          <a:latin typeface="Arial" pitchFamily="34" charset="0"/>
                          <a:cs typeface="Arial" pitchFamily="34" charset="0"/>
                        </a:rPr>
                        <a:t>- </a:t>
                      </a:r>
                      <a:r>
                        <a:rPr kumimoji="0" lang="en-US" sz="1200" b="0" i="0" u="none" strike="noStrike" cap="none" normalizeH="0" baseline="0" dirty="0" err="1" smtClean="0">
                          <a:ln>
                            <a:noFill/>
                          </a:ln>
                          <a:solidFill>
                            <a:schemeClr val="tx1"/>
                          </a:solidFill>
                          <a:effectLst/>
                          <a:latin typeface="Arial" pitchFamily="34" charset="0"/>
                          <a:cs typeface="Arial" pitchFamily="34" charset="0"/>
                        </a:rPr>
                        <a:t>proiecte</a:t>
                      </a:r>
                      <a:r>
                        <a:rPr kumimoji="0" lang="en-US" sz="1200" b="0" i="0" u="none" strike="noStrike" cap="none" normalizeH="0" baseline="0" dirty="0" smtClean="0">
                          <a:ln>
                            <a:noFill/>
                          </a:ln>
                          <a:solidFill>
                            <a:schemeClr val="tx1"/>
                          </a:solidFill>
                          <a:effectLst/>
                          <a:latin typeface="Arial" pitchFamily="34" charset="0"/>
                          <a:cs typeface="Arial" pitchFamily="34" charset="0"/>
                        </a:rPr>
                        <a:t> cu </a:t>
                      </a:r>
                      <a:r>
                        <a:rPr kumimoji="0" lang="en-US" sz="1200" b="0" i="0" u="none" strike="noStrike" cap="none" normalizeH="0" baseline="0" dirty="0" err="1" smtClean="0">
                          <a:ln>
                            <a:noFill/>
                          </a:ln>
                          <a:solidFill>
                            <a:schemeClr val="tx1"/>
                          </a:solidFill>
                          <a:effectLst/>
                          <a:latin typeface="Arial" pitchFamily="34" charset="0"/>
                          <a:cs typeface="Arial" pitchFamily="34" charset="0"/>
                        </a:rPr>
                        <a:t>finantare</a:t>
                      </a:r>
                      <a:r>
                        <a:rPr kumimoji="0" lang="en-US" sz="1200" b="0" i="0" u="none" strike="noStrike" cap="none" normalizeH="0" baseline="0" dirty="0" smtClean="0">
                          <a:ln>
                            <a:noFill/>
                          </a:ln>
                          <a:solidFill>
                            <a:schemeClr val="tx1"/>
                          </a:solidFill>
                          <a:effectLst/>
                          <a:latin typeface="Arial" pitchFamily="34" charset="0"/>
                          <a:cs typeface="Arial" pitchFamily="34" charset="0"/>
                        </a:rPr>
                        <a:t> </a:t>
                      </a:r>
                      <a:r>
                        <a:rPr kumimoji="0" lang="en-US" sz="1200" b="0" i="0" u="none" strike="noStrike" cap="none" normalizeH="0" baseline="0" dirty="0" err="1" smtClean="0">
                          <a:ln>
                            <a:noFill/>
                          </a:ln>
                          <a:solidFill>
                            <a:schemeClr val="tx1"/>
                          </a:solidFill>
                          <a:effectLst/>
                          <a:latin typeface="Arial" pitchFamily="34" charset="0"/>
                          <a:cs typeface="Arial" pitchFamily="34" charset="0"/>
                        </a:rPr>
                        <a:t>nerambursabila</a:t>
                      </a:r>
                      <a:endParaRPr kumimoji="0" lang="ro-RO"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2.762.649</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chemeClr val="tx1"/>
                          </a:solidFill>
                          <a:effectLst/>
                          <a:latin typeface="Arial" pitchFamily="34" charset="0"/>
                          <a:cs typeface="Arial" pitchFamily="34" charset="0"/>
                        </a:rPr>
                        <a:t>2.200.300</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2.250.000</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1.680.000</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r>
              <a:tr h="279013">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cs typeface="Arial" pitchFamily="34" charset="0"/>
                        </a:rPr>
                        <a:t>2.2.</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dirty="0" smtClean="0">
                          <a:ln>
                            <a:noFill/>
                          </a:ln>
                          <a:solidFill>
                            <a:srgbClr val="292929"/>
                          </a:solidFill>
                          <a:effectLst/>
                          <a:latin typeface="Arial" pitchFamily="34" charset="0"/>
                          <a:cs typeface="Arial" pitchFamily="34" charset="0"/>
                        </a:rPr>
                        <a:t>Activit</a:t>
                      </a:r>
                      <a:r>
                        <a:rPr kumimoji="0" lang="en-US" sz="1200" b="0" i="0" u="none" strike="noStrike" cap="none" normalizeH="0" baseline="0" dirty="0" err="1" smtClean="0">
                          <a:ln>
                            <a:noFill/>
                          </a:ln>
                          <a:solidFill>
                            <a:srgbClr val="292929"/>
                          </a:solidFill>
                          <a:effectLst/>
                          <a:latin typeface="Arial" pitchFamily="34" charset="0"/>
                          <a:cs typeface="Arial" pitchFamily="34" charset="0"/>
                        </a:rPr>
                        <a:t>atea</a:t>
                      </a:r>
                      <a:r>
                        <a:rPr kumimoji="0" lang="ro-RO" sz="1200" b="0" i="0" u="none" strike="noStrike" cap="none" normalizeH="0" baseline="0" dirty="0" smtClean="0">
                          <a:ln>
                            <a:noFill/>
                          </a:ln>
                          <a:solidFill>
                            <a:srgbClr val="292929"/>
                          </a:solidFill>
                          <a:effectLst/>
                          <a:latin typeface="Arial" pitchFamily="34" charset="0"/>
                          <a:cs typeface="Arial" pitchFamily="34" charset="0"/>
                        </a:rPr>
                        <a:t> economic</a:t>
                      </a:r>
                      <a:r>
                        <a:rPr kumimoji="0" lang="en-US" sz="1200" b="0" i="0" u="none" strike="noStrike" cap="none" normalizeH="0" baseline="0" dirty="0" smtClean="0">
                          <a:ln>
                            <a:noFill/>
                          </a:ln>
                          <a:solidFill>
                            <a:srgbClr val="292929"/>
                          </a:solidFill>
                          <a:effectLst/>
                          <a:latin typeface="Arial" pitchFamily="34" charset="0"/>
                          <a:cs typeface="Arial" pitchFamily="34" charset="0"/>
                        </a:rPr>
                        <a:t>a</a:t>
                      </a:r>
                      <a:endParaRPr kumimoji="0" lang="ro-RO" sz="12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000" b="0" i="0" u="none" strike="noStrike" cap="none" normalizeH="0" baseline="0" dirty="0" smtClean="0">
                          <a:ln>
                            <a:noFill/>
                          </a:ln>
                          <a:solidFill>
                            <a:schemeClr val="tx1"/>
                          </a:solidFill>
                          <a:effectLst/>
                          <a:latin typeface="Arial" pitchFamily="34" charset="0"/>
                          <a:cs typeface="Arial" pitchFamily="34" charset="0"/>
                        </a:rPr>
                        <a:t>4.129.292</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3.945.000</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r>
              <a:tr h="277481">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cs typeface="Arial" pitchFamily="34" charset="0"/>
                        </a:rPr>
                        <a:t>2..</a:t>
                      </a:r>
                      <a:r>
                        <a:rPr kumimoji="0" lang="en-US" sz="1200" b="0" i="0" u="none" strike="noStrike" cap="none" normalizeH="0" baseline="0" smtClean="0">
                          <a:ln>
                            <a:noFill/>
                          </a:ln>
                          <a:solidFill>
                            <a:srgbClr val="292929"/>
                          </a:solidFill>
                          <a:effectLst/>
                          <a:latin typeface="Arial" pitchFamily="34" charset="0"/>
                          <a:cs typeface="Arial" pitchFamily="34" charset="0"/>
                        </a:rPr>
                        <a:t>a</a:t>
                      </a:r>
                      <a:endParaRPr kumimoji="0" lang="ro-RO" sz="1200" b="0" i="0" u="none" strike="noStrike" cap="none" normalizeH="0" baseline="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dirty="0" smtClean="0">
                          <a:ln>
                            <a:noFill/>
                          </a:ln>
                          <a:solidFill>
                            <a:srgbClr val="292929"/>
                          </a:solidFill>
                          <a:effectLst/>
                          <a:latin typeface="Arial" pitchFamily="34" charset="0"/>
                          <a:cs typeface="Arial" pitchFamily="34" charset="0"/>
                        </a:rPr>
                        <a:t>Cheltuieli totale de personal, din care:</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2.871.965</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2.700.000</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r>
              <a:tr h="447121">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ro-RO" sz="12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200" b="0" i="0" u="none" strike="noStrike" cap="none" normalizeH="0" baseline="0" dirty="0" err="1" smtClean="0">
                          <a:ln>
                            <a:noFill/>
                          </a:ln>
                          <a:solidFill>
                            <a:srgbClr val="292929"/>
                          </a:solidFill>
                          <a:effectLst/>
                          <a:latin typeface="Arial" pitchFamily="34" charset="0"/>
                          <a:cs typeface="Arial" pitchFamily="34" charset="0"/>
                        </a:rPr>
                        <a:t>Salarii</a:t>
                      </a:r>
                      <a:r>
                        <a:rPr kumimoji="0" lang="en-US" sz="1200" b="0" i="0" u="none" strike="noStrike" cap="none" normalizeH="0" baseline="0" dirty="0" smtClean="0">
                          <a:ln>
                            <a:noFill/>
                          </a:ln>
                          <a:solidFill>
                            <a:srgbClr val="292929"/>
                          </a:solidFill>
                          <a:effectLst/>
                          <a:latin typeface="Arial" pitchFamily="34" charset="0"/>
                          <a:cs typeface="Arial" pitchFamily="34" charset="0"/>
                        </a:rPr>
                        <a:t> si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contributii</a:t>
                      </a:r>
                      <a:r>
                        <a:rPr kumimoji="0" lang="en-US" sz="1200" b="0" i="0" u="none" strike="noStrike" cap="none" normalizeH="0" baseline="0" dirty="0" smtClean="0">
                          <a:ln>
                            <a:noFill/>
                          </a:ln>
                          <a:solidFill>
                            <a:srgbClr val="292929"/>
                          </a:solidFill>
                          <a:effectLst/>
                          <a:latin typeface="Arial" pitchFamily="34"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decontate</a:t>
                      </a:r>
                      <a:r>
                        <a:rPr kumimoji="0" lang="en-US" sz="1200" b="0" i="0" u="none" strike="noStrike" cap="none" normalizeH="0" baseline="0" dirty="0" smtClean="0">
                          <a:ln>
                            <a:noFill/>
                          </a:ln>
                          <a:solidFill>
                            <a:srgbClr val="292929"/>
                          </a:solidFill>
                          <a:effectLst/>
                          <a:latin typeface="Arial" pitchFamily="34" charset="0"/>
                          <a:cs typeface="Arial" pitchFamily="34" charset="0"/>
                        </a:rPr>
                        <a:t> din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proiecte</a:t>
                      </a:r>
                      <a:r>
                        <a:rPr kumimoji="0" lang="en-US" sz="1200" b="0" i="0" u="none" strike="noStrike" cap="none" normalizeH="0" baseline="0" dirty="0" smtClean="0">
                          <a:ln>
                            <a:noFill/>
                          </a:ln>
                          <a:solidFill>
                            <a:srgbClr val="292929"/>
                          </a:solidFill>
                          <a:effectLst/>
                          <a:latin typeface="Arial" pitchFamily="34" charset="0"/>
                          <a:cs typeface="Arial" pitchFamily="34" charset="0"/>
                        </a:rPr>
                        <a:t> cu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finantare</a:t>
                      </a:r>
                      <a:r>
                        <a:rPr kumimoji="0" lang="en-US" sz="1200" b="0" i="0" u="none" strike="noStrike" cap="none" normalizeH="0" baseline="0" dirty="0" smtClean="0">
                          <a:ln>
                            <a:noFill/>
                          </a:ln>
                          <a:solidFill>
                            <a:srgbClr val="292929"/>
                          </a:solidFill>
                          <a:effectLst/>
                          <a:latin typeface="Arial" pitchFamily="34"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nerambursabila</a:t>
                      </a:r>
                      <a:endParaRPr kumimoji="0" lang="en-US" sz="12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1.093.000</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850.000</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r>
              <a:tr h="353213">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ro-RO" sz="12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defRPr/>
                      </a:pPr>
                      <a:r>
                        <a:rPr kumimoji="0" lang="en-US" sz="1200" b="0" i="0" u="none" strike="noStrike" cap="none" normalizeH="0" baseline="0" dirty="0" smtClean="0">
                          <a:ln>
                            <a:noFill/>
                          </a:ln>
                          <a:solidFill>
                            <a:srgbClr val="292929"/>
                          </a:solidFill>
                          <a:effectLst/>
                          <a:latin typeface="Arial" pitchFamily="34"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Salarii</a:t>
                      </a:r>
                      <a:r>
                        <a:rPr kumimoji="0" lang="en-US" sz="1200" b="0" i="0" u="none" strike="noStrike" cap="none" normalizeH="0" baseline="0" dirty="0" smtClean="0">
                          <a:ln>
                            <a:noFill/>
                          </a:ln>
                          <a:solidFill>
                            <a:srgbClr val="292929"/>
                          </a:solidFill>
                          <a:effectLst/>
                          <a:latin typeface="Arial" pitchFamily="34" charset="0"/>
                          <a:cs typeface="Arial" pitchFamily="34" charset="0"/>
                        </a:rPr>
                        <a:t> si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contributii</a:t>
                      </a:r>
                      <a:r>
                        <a:rPr kumimoji="0" lang="en-US" sz="1200" b="0" i="0" u="none" strike="noStrike" cap="none" normalizeH="0" baseline="0" dirty="0" smtClean="0">
                          <a:ln>
                            <a:noFill/>
                          </a:ln>
                          <a:solidFill>
                            <a:srgbClr val="292929"/>
                          </a:solidFill>
                          <a:effectLst/>
                          <a:latin typeface="Arial" pitchFamily="34"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decontate</a:t>
                      </a:r>
                      <a:r>
                        <a:rPr kumimoji="0" lang="en-US" sz="1200" b="0" i="0" u="none" strike="noStrike" cap="none" normalizeH="0" baseline="0" dirty="0" smtClean="0">
                          <a:ln>
                            <a:noFill/>
                          </a:ln>
                          <a:solidFill>
                            <a:srgbClr val="292929"/>
                          </a:solidFill>
                          <a:effectLst/>
                          <a:latin typeface="Arial" pitchFamily="34" charset="0"/>
                          <a:cs typeface="Arial" pitchFamily="34" charset="0"/>
                        </a:rPr>
                        <a:t> din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surse</a:t>
                      </a:r>
                      <a:r>
                        <a:rPr kumimoji="0" lang="en-US" sz="1200" b="0" i="0" u="none" strike="noStrike" cap="none" normalizeH="0" baseline="0" dirty="0" smtClean="0">
                          <a:ln>
                            <a:noFill/>
                          </a:ln>
                          <a:solidFill>
                            <a:srgbClr val="292929"/>
                          </a:solidFill>
                          <a:effectLst/>
                          <a:latin typeface="Arial" pitchFamily="34"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proprii</a:t>
                      </a:r>
                      <a:endParaRPr kumimoji="0" lang="ro-RO" sz="12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000" b="0" i="0" u="none" strike="noStrike" cap="none" normalizeH="0" baseline="0" dirty="0" smtClean="0">
                          <a:ln>
                            <a:noFill/>
                          </a:ln>
                          <a:solidFill>
                            <a:schemeClr val="tx1"/>
                          </a:solidFill>
                          <a:effectLst/>
                          <a:latin typeface="Arial" pitchFamily="34" charset="0"/>
                          <a:cs typeface="Arial" pitchFamily="34" charset="0"/>
                        </a:rPr>
                        <a:t>1.778.965</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292929"/>
                          </a:solidFill>
                          <a:effectLst/>
                          <a:latin typeface="Arial" pitchFamily="34" charset="0"/>
                          <a:cs typeface="Arial" pitchFamily="34" charset="0"/>
                        </a:rPr>
                        <a:t>1.850.000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r>
              <a:tr h="277481">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cs typeface="Arial" pitchFamily="34" charset="0"/>
                        </a:rPr>
                        <a:t>2.</a:t>
                      </a:r>
                      <a:r>
                        <a:rPr kumimoji="0" lang="en-US" sz="1200" b="0" i="0" u="none" strike="noStrike" cap="none" normalizeH="0" baseline="0" smtClean="0">
                          <a:ln>
                            <a:noFill/>
                          </a:ln>
                          <a:solidFill>
                            <a:srgbClr val="292929"/>
                          </a:solidFill>
                          <a:effectLst/>
                          <a:latin typeface="Arial" pitchFamily="34" charset="0"/>
                          <a:cs typeface="Arial" pitchFamily="34" charset="0"/>
                        </a:rPr>
                        <a:t>b</a:t>
                      </a:r>
                      <a:r>
                        <a:rPr kumimoji="0" lang="ro-RO" sz="1200" b="0" i="0" u="none" strike="noStrike" cap="none" normalizeH="0" baseline="0" smtClean="0">
                          <a:ln>
                            <a:noFill/>
                          </a:ln>
                          <a:solidFill>
                            <a:srgbClr val="292929"/>
                          </a:solidFill>
                          <a:effectLst/>
                          <a:latin typeface="Arial" pitchFamily="34" charset="0"/>
                          <a:cs typeface="Arial" pitchFamily="34" charset="0"/>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dirty="0" smtClean="0">
                          <a:ln>
                            <a:noFill/>
                          </a:ln>
                          <a:solidFill>
                            <a:srgbClr val="292929"/>
                          </a:solidFill>
                          <a:effectLst/>
                          <a:latin typeface="Arial" pitchFamily="34" charset="0"/>
                          <a:cs typeface="Arial" pitchFamily="34" charset="0"/>
                        </a:rPr>
                        <a:t>Cheltuieli funcţionale</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000" b="0" i="0" u="none" strike="noStrike" cap="none" normalizeH="0" baseline="0" dirty="0" smtClean="0">
                          <a:ln>
                            <a:noFill/>
                          </a:ln>
                          <a:solidFill>
                            <a:schemeClr val="tx1"/>
                          </a:solidFill>
                          <a:effectLst/>
                          <a:latin typeface="Arial" pitchFamily="34" charset="0"/>
                          <a:cs typeface="Arial" pitchFamily="34" charset="0"/>
                        </a:rPr>
                        <a:t>4.019.976</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3.495.000</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r>
              <a:tr h="279013">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o-RO" sz="1200" b="1" i="0" u="none" strike="noStrike" cap="none" normalizeH="0" baseline="0" smtClean="0">
                          <a:ln>
                            <a:noFill/>
                          </a:ln>
                          <a:solidFill>
                            <a:srgbClr val="292929"/>
                          </a:solidFill>
                          <a:effectLst/>
                          <a:latin typeface="Arial" pitchFamily="34" charset="0"/>
                          <a:cs typeface="Arial" pitchFamily="34" charset="0"/>
                        </a:rPr>
                        <a:t>III</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200" b="1" i="0" u="none" strike="noStrike" cap="none" normalizeH="0" baseline="0" dirty="0" smtClean="0">
                          <a:ln>
                            <a:noFill/>
                          </a:ln>
                          <a:solidFill>
                            <a:srgbClr val="292929"/>
                          </a:solidFill>
                          <a:effectLst/>
                          <a:latin typeface="Arial" pitchFamily="34" charset="0"/>
                          <a:cs typeface="Arial" pitchFamily="34" charset="0"/>
                        </a:rPr>
                        <a:t>EXCEDENT </a:t>
                      </a:r>
                      <a:r>
                        <a:rPr kumimoji="0" lang="en-US" sz="1200" b="1" i="0" u="none" strike="noStrike" cap="none" normalizeH="0" baseline="0" dirty="0" smtClean="0">
                          <a:ln>
                            <a:noFill/>
                          </a:ln>
                          <a:solidFill>
                            <a:srgbClr val="292929"/>
                          </a:solidFill>
                          <a:effectLst/>
                          <a:latin typeface="Arial" pitchFamily="34" charset="0"/>
                          <a:cs typeface="Arial" pitchFamily="34" charset="0"/>
                        </a:rPr>
                        <a:t>NET</a:t>
                      </a:r>
                      <a:r>
                        <a:rPr kumimoji="0" lang="ro-RO" sz="1200" b="1" i="0" u="none" strike="noStrike" cap="none" normalizeH="0" baseline="0" dirty="0" smtClean="0">
                          <a:ln>
                            <a:noFill/>
                          </a:ln>
                          <a:solidFill>
                            <a:srgbClr val="292929"/>
                          </a:solidFill>
                          <a:effectLst/>
                          <a:latin typeface="Arial" pitchFamily="34" charset="0"/>
                          <a:cs typeface="Arial" pitchFamily="34" charset="0"/>
                        </a:rPr>
                        <a:t> – TOTAL</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pitchFamily="34" charset="0"/>
                          <a:cs typeface="Arial" pitchFamily="34" charset="0"/>
                        </a:rPr>
                        <a:t>+ 11.078</a:t>
                      </a:r>
                      <a:endParaRPr kumimoji="0" lang="ro-RO" sz="10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292929"/>
                          </a:solidFill>
                          <a:effectLst/>
                          <a:latin typeface="Arial" pitchFamily="34" charset="0"/>
                          <a:cs typeface="Arial" pitchFamily="34" charset="0"/>
                        </a:rPr>
                        <a:t>+5.000</a:t>
                      </a:r>
                      <a:endParaRPr kumimoji="0" lang="ro-RO" sz="1000" b="1"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r>
              <a:tr h="279013">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ro-RO" sz="1200" b="1" i="0" u="none" strike="noStrike" cap="none" normalizeH="0" baseline="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rgbClr val="292929"/>
                          </a:solidFill>
                          <a:effectLst/>
                          <a:latin typeface="Arial" pitchFamily="34" charset="0"/>
                          <a:cs typeface="Arial" pitchFamily="34" charset="0"/>
                        </a:rPr>
                        <a:t>d.c.</a:t>
                      </a:r>
                      <a:r>
                        <a:rPr kumimoji="0" lang="en-US" sz="1200" b="0" i="0" u="none" strike="noStrike" cap="none" normalizeH="0" baseline="0" dirty="0" smtClean="0">
                          <a:ln>
                            <a:noFill/>
                          </a:ln>
                          <a:solidFill>
                            <a:srgbClr val="292929"/>
                          </a:solidFill>
                          <a:effectLst/>
                          <a:latin typeface="Arial" pitchFamily="34" charset="0"/>
                          <a:cs typeface="Arial" pitchFamily="34" charset="0"/>
                        </a:rPr>
                        <a:t>- din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activitatea</a:t>
                      </a:r>
                      <a:r>
                        <a:rPr kumimoji="0" lang="en-US" sz="1200" b="0" i="0" u="none" strike="noStrike" cap="none" normalizeH="0" baseline="0" dirty="0" smtClean="0">
                          <a:ln>
                            <a:noFill/>
                          </a:ln>
                          <a:solidFill>
                            <a:srgbClr val="292929"/>
                          </a:solidFill>
                          <a:effectLst/>
                          <a:latin typeface="Arial" pitchFamily="34"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specifica</a:t>
                      </a:r>
                      <a:endParaRPr kumimoji="0" lang="ro-RO" sz="12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 -211.239</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-250.000</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r>
              <a:tr h="279013">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ro-RO" sz="1200" b="1" i="0" u="none" strike="noStrike" cap="none" normalizeH="0" baseline="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292929"/>
                          </a:solidFill>
                          <a:effectLst/>
                          <a:latin typeface="Arial" pitchFamily="34" charset="0"/>
                          <a:cs typeface="Arial" pitchFamily="34" charset="0"/>
                        </a:rPr>
                        <a:t>      - din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activitatea</a:t>
                      </a:r>
                      <a:r>
                        <a:rPr kumimoji="0" lang="en-US" sz="1200" b="0" i="0" u="none" strike="noStrike" cap="none" normalizeH="0" baseline="0" dirty="0" smtClean="0">
                          <a:ln>
                            <a:noFill/>
                          </a:ln>
                          <a:solidFill>
                            <a:srgbClr val="292929"/>
                          </a:solidFill>
                          <a:effectLst/>
                          <a:latin typeface="Arial" pitchFamily="34"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economica</a:t>
                      </a:r>
                      <a:endParaRPr kumimoji="0" lang="ro-RO" sz="12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 +222.317</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+255.000</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r>
              <a:tr h="441516">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cs typeface="Arial" pitchFamily="34" charset="0"/>
                        </a:rPr>
                        <a:t>IV</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dirty="0" smtClean="0">
                          <a:ln>
                            <a:noFill/>
                          </a:ln>
                          <a:solidFill>
                            <a:srgbClr val="292929"/>
                          </a:solidFill>
                          <a:effectLst/>
                          <a:latin typeface="Arial" pitchFamily="34" charset="0"/>
                          <a:cs typeface="Arial" pitchFamily="34" charset="0"/>
                        </a:rPr>
                        <a:t>CHELTUIELI DE CAPITAL</a:t>
                      </a:r>
                      <a:r>
                        <a:rPr kumimoji="0" lang="en-US" sz="1200" b="0" i="0" u="none" strike="noStrike" cap="none" normalizeH="0" baseline="0" dirty="0" smtClean="0">
                          <a:ln>
                            <a:noFill/>
                          </a:ln>
                          <a:solidFill>
                            <a:srgbClr val="292929"/>
                          </a:solidFill>
                          <a:effectLst/>
                          <a:latin typeface="Arial" pitchFamily="34" charset="0"/>
                          <a:cs typeface="Arial" pitchFamily="34" charset="0"/>
                        </a:rPr>
                        <a:t> </a:t>
                      </a:r>
                      <a:r>
                        <a:rPr kumimoji="0" lang="ro-RO" sz="1200" b="0" i="0" u="none" strike="noStrike" cap="none" normalizeH="0" baseline="0" dirty="0" smtClean="0">
                          <a:ln>
                            <a:noFill/>
                          </a:ln>
                          <a:solidFill>
                            <a:srgbClr val="292929"/>
                          </a:solidFill>
                          <a:effectLst/>
                          <a:latin typeface="Arial" pitchFamily="34" charset="0"/>
                          <a:cs typeface="Arial" pitchFamily="34" charset="0"/>
                        </a:rPr>
                        <a:t>– TOTAL</a:t>
                      </a:r>
                      <a:r>
                        <a:rPr kumimoji="0" lang="en-US" sz="1200" b="0" i="0" u="none" strike="noStrike" cap="none" normalizeH="0" baseline="0" dirty="0" smtClean="0">
                          <a:ln>
                            <a:noFill/>
                          </a:ln>
                          <a:solidFill>
                            <a:srgbClr val="292929"/>
                          </a:solidFill>
                          <a:effectLst/>
                          <a:latin typeface="Arial" pitchFamily="34" charset="0"/>
                          <a:cs typeface="Arial" pitchFamily="34" charset="0"/>
                        </a:rPr>
                        <a:t> ( din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surse</a:t>
                      </a:r>
                      <a:r>
                        <a:rPr kumimoji="0" lang="en-US" sz="1200" b="0" i="0" u="none" strike="noStrike" cap="none" normalizeH="0" baseline="0" dirty="0" smtClean="0">
                          <a:ln>
                            <a:noFill/>
                          </a:ln>
                          <a:solidFill>
                            <a:srgbClr val="292929"/>
                          </a:solidFill>
                          <a:effectLst/>
                          <a:latin typeface="Arial" pitchFamily="34"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proprii</a:t>
                      </a:r>
                      <a:r>
                        <a:rPr kumimoji="0" lang="en-US" sz="1200" b="0" i="0" u="none" strike="noStrike" cap="none" normalizeH="0" baseline="0" dirty="0" smtClean="0">
                          <a:ln>
                            <a:noFill/>
                          </a:ln>
                          <a:solidFill>
                            <a:srgbClr val="292929"/>
                          </a:solidFill>
                          <a:effectLst/>
                          <a:latin typeface="Arial" pitchFamily="34" charset="0"/>
                          <a:cs typeface="Arial" pitchFamily="34" charset="0"/>
                        </a:rPr>
                        <a:t> si din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fonduri</a:t>
                      </a:r>
                      <a:r>
                        <a:rPr kumimoji="0" lang="en-US" sz="1200" b="0" i="0" u="none" strike="noStrike" cap="none" normalizeH="0" baseline="0" dirty="0" smtClean="0">
                          <a:ln>
                            <a:noFill/>
                          </a:ln>
                          <a:solidFill>
                            <a:srgbClr val="292929"/>
                          </a:solidFill>
                          <a:effectLst/>
                          <a:latin typeface="Arial" pitchFamily="34"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cs typeface="Arial" pitchFamily="34" charset="0"/>
                        </a:rPr>
                        <a:t>nerambursabile</a:t>
                      </a:r>
                      <a:r>
                        <a:rPr kumimoji="0" lang="en-US" sz="1200" b="0" i="0" u="none" strike="noStrike" cap="none" normalizeH="0" baseline="0" dirty="0" smtClean="0">
                          <a:ln>
                            <a:noFill/>
                          </a:ln>
                          <a:solidFill>
                            <a:srgbClr val="292929"/>
                          </a:solidFill>
                          <a:effectLst/>
                          <a:latin typeface="Arial" pitchFamily="34" charset="0"/>
                          <a:cs typeface="Arial" pitchFamily="34" charset="0"/>
                        </a:rPr>
                        <a:t>)</a:t>
                      </a:r>
                      <a:endParaRPr kumimoji="0" lang="ro-RO" sz="12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461.841</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349.650</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r>
              <a:tr h="264909">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cs typeface="Arial" pitchFamily="34" charset="0"/>
                        </a:rPr>
                        <a:t>V</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dirty="0" smtClean="0">
                          <a:ln>
                            <a:noFill/>
                          </a:ln>
                          <a:solidFill>
                            <a:srgbClr val="292929"/>
                          </a:solidFill>
                          <a:effectLst/>
                          <a:latin typeface="Arial" pitchFamily="34" charset="0"/>
                          <a:cs typeface="Arial" pitchFamily="34" charset="0"/>
                        </a:rPr>
                        <a:t>NUMĂR MEDIU PERSONAL</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42</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43</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r>
              <a:tr h="277481">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smtClean="0">
                          <a:ln>
                            <a:noFill/>
                          </a:ln>
                          <a:solidFill>
                            <a:srgbClr val="292929"/>
                          </a:solidFill>
                          <a:effectLst/>
                          <a:latin typeface="Arial" pitchFamily="34" charset="0"/>
                          <a:cs typeface="Arial" pitchFamily="34" charset="0"/>
                        </a:rPr>
                        <a:t>VI</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292929"/>
                          </a:solidFill>
                          <a:effectLst/>
                          <a:latin typeface="Arial" pitchFamily="34" charset="0"/>
                          <a:cs typeface="Arial" pitchFamily="34" charset="0"/>
                        </a:rPr>
                        <a:t>VENITURI MEDII/SALARIAT</a:t>
                      </a:r>
                      <a:endParaRPr kumimoji="0" lang="ro-RO" sz="12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164.358</a:t>
                      </a:r>
                      <a:endParaRPr kumimoji="0" lang="ro-RO"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cs typeface="Arial" pitchFamily="34" charset="0"/>
                        </a:rPr>
                        <a:t>144.186</a:t>
                      </a:r>
                      <a:endParaRPr kumimoji="0" lang="ro-RO" sz="10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r>
            </a:tbl>
          </a:graphicData>
        </a:graphic>
      </p:graphicFrame>
    </p:spTree>
  </p:cSld>
  <p:clrMapOvr>
    <a:masterClrMapping/>
  </p:clrMapOvr>
  <p:transition spd="med">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229600" cy="478947"/>
          </a:xfrm>
        </p:spPr>
        <p:txBody>
          <a:bodyPr>
            <a:normAutofit/>
          </a:bodyPr>
          <a:lstStyle/>
          <a:p>
            <a:r>
              <a:rPr lang="en-US" sz="2000" b="1" i="1" dirty="0" err="1" smtClean="0"/>
              <a:t>Venituri</a:t>
            </a:r>
            <a:r>
              <a:rPr lang="en-US" sz="2000" b="1" i="1" dirty="0" smtClean="0"/>
              <a:t> </a:t>
            </a:r>
            <a:r>
              <a:rPr lang="en-GB" sz="2000" b="1" i="1" dirty="0" err="1" smtClean="0"/>
              <a:t>programate</a:t>
            </a:r>
            <a:r>
              <a:rPr lang="en-GB" sz="2000" b="1" i="1" dirty="0" smtClean="0"/>
              <a:t> </a:t>
            </a:r>
            <a:r>
              <a:rPr lang="en-US" sz="2000" b="1" i="1" dirty="0" err="1" smtClean="0"/>
              <a:t>pe</a:t>
            </a:r>
            <a:r>
              <a:rPr lang="en-US" sz="2000" b="1" i="1" dirty="0" smtClean="0"/>
              <a:t> </a:t>
            </a:r>
            <a:r>
              <a:rPr lang="en-US" sz="2000" b="1" i="1" dirty="0" err="1" smtClean="0"/>
              <a:t>activi</a:t>
            </a:r>
            <a:r>
              <a:rPr lang="en-GB" sz="2000" b="1" i="1" dirty="0" err="1" smtClean="0"/>
              <a:t>tăţi</a:t>
            </a:r>
            <a:r>
              <a:rPr lang="en-GB" sz="2000" b="1" i="1" dirty="0" smtClean="0"/>
              <a:t> in </a:t>
            </a:r>
            <a:r>
              <a:rPr lang="en-GB" sz="2000" b="1" i="1" dirty="0" err="1" smtClean="0"/>
              <a:t>anul</a:t>
            </a:r>
            <a:r>
              <a:rPr lang="en-GB" sz="2000" b="1" i="1" dirty="0" smtClean="0"/>
              <a:t> 2013</a:t>
            </a:r>
            <a:endParaRPr lang="ro-RO" sz="2000" dirty="0"/>
          </a:p>
        </p:txBody>
      </p:sp>
      <p:graphicFrame>
        <p:nvGraphicFramePr>
          <p:cNvPr id="5" name="Group 70"/>
          <p:cNvGraphicFramePr>
            <a:graphicFrameLocks noGrp="1"/>
          </p:cNvGraphicFramePr>
          <p:nvPr/>
        </p:nvGraphicFramePr>
        <p:xfrm>
          <a:off x="609600" y="1828800"/>
          <a:ext cx="7620000" cy="4103371"/>
        </p:xfrm>
        <a:graphic>
          <a:graphicData uri="http://schemas.openxmlformats.org/drawingml/2006/table">
            <a:tbl>
              <a:tblPr/>
              <a:tblGrid>
                <a:gridCol w="514350"/>
                <a:gridCol w="4591050"/>
                <a:gridCol w="1143000"/>
                <a:gridCol w="1371600"/>
              </a:tblGrid>
              <a:tr h="381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400" b="0" i="1"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Nr. crt.</a:t>
                      </a:r>
                      <a:endParaRPr kumimoji="0" lang="ro-RO" sz="14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200" b="1" i="1"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Specificaţie</a:t>
                      </a:r>
                      <a:endParaRPr kumimoji="0" lang="ro-RO" sz="1200" b="1"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292929"/>
                          </a:solidFill>
                          <a:effectLst/>
                          <a:latin typeface="Arial" pitchFamily="34" charset="0"/>
                          <a:ea typeface="Times New Roman" pitchFamily="18" charset="0"/>
                          <a:cs typeface="Arial" pitchFamily="34" charset="0"/>
                        </a:rPr>
                        <a:t>Program</a:t>
                      </a:r>
                      <a:endParaRPr kumimoji="0" lang="ro-RO" sz="1200" b="1" i="0" u="none" strike="noStrike" cap="none" normalizeH="0" baseline="0" smtClean="0">
                        <a:ln>
                          <a:noFill/>
                        </a:ln>
                        <a:solidFill>
                          <a:srgbClr val="292929"/>
                        </a:solidFill>
                        <a:effectLst/>
                        <a:latin typeface="Arial"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200" b="1" i="1" u="none" strike="noStrike" cap="none" normalizeH="0" baseline="0" smtClean="0">
                          <a:ln>
                            <a:noFill/>
                          </a:ln>
                          <a:solidFill>
                            <a:srgbClr val="292929"/>
                          </a:solidFill>
                          <a:effectLst/>
                          <a:latin typeface="Arial" pitchFamily="34" charset="0"/>
                          <a:ea typeface="Times New Roman" pitchFamily="18" charset="0"/>
                          <a:cs typeface="Arial" pitchFamily="34" charset="0"/>
                        </a:rPr>
                        <a:t>Pondere din venituri %</a:t>
                      </a:r>
                      <a:endParaRPr kumimoji="0" lang="ro-RO" sz="1200" b="1" i="0" u="none" strike="noStrike" cap="none" normalizeH="0" baseline="0" smtClean="0">
                        <a:ln>
                          <a:noFill/>
                        </a:ln>
                        <a:solidFill>
                          <a:srgbClr val="292929"/>
                        </a:solidFill>
                        <a:effectLst/>
                        <a:latin typeface="Arial"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bg1"/>
                    </a:solid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1</a:t>
                      </a:r>
                      <a:r>
                        <a:rPr kumimoji="0" lang="ro-RO"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Taxe</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inscriere</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si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cotizatii</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membrii</a:t>
                      </a:r>
                      <a:endParaRPr kumimoji="0" lang="ro-RO"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200.000</a:t>
                      </a:r>
                      <a:endParaRPr kumimoji="0" lang="ro-RO"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3,23</a:t>
                      </a:r>
                      <a:endParaRPr kumimoji="0" lang="ro-RO"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2.</a:t>
                      </a:r>
                      <a:endParaRPr kumimoji="0" lang="ro-RO"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Organizare</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a:t>
                      </a:r>
                      <a:r>
                        <a:rPr kumimoji="0" lang="ro-RO"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Târguri-Expoziţii</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2.585.500</a:t>
                      </a:r>
                      <a:endParaRPr kumimoji="0" lang="ro-RO"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41,71</a:t>
                      </a:r>
                      <a:endParaRPr kumimoji="0" lang="ro-RO"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3857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3.</a:t>
                      </a:r>
                      <a:endParaRPr kumimoji="0" lang="ro-RO"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dirty="0" smtClean="0">
                          <a:ln>
                            <a:noFill/>
                          </a:ln>
                          <a:solidFill>
                            <a:srgbClr val="292929"/>
                          </a:solidFill>
                          <a:effectLst/>
                          <a:latin typeface="Arial" pitchFamily="34" charset="0"/>
                          <a:cs typeface="Arial" pitchFamily="34" charset="0"/>
                        </a:rPr>
                        <a:t>Servicii de asistenţă juridică</a:t>
                      </a:r>
                      <a:r>
                        <a:rPr kumimoji="0" lang="en-US" sz="1200" b="0" i="0" u="none" strike="noStrike" cap="none" normalizeH="0" baseline="0" dirty="0" smtClean="0">
                          <a:ln>
                            <a:noFill/>
                          </a:ln>
                          <a:solidFill>
                            <a:srgbClr val="292929"/>
                          </a:solidFill>
                          <a:effectLst/>
                          <a:latin typeface="Arial" pitchFamily="34" charset="0"/>
                          <a:cs typeface="Arial" pitchFamily="34" charset="0"/>
                        </a:rPr>
                        <a:t>(</a:t>
                      </a:r>
                      <a:r>
                        <a:rPr kumimoji="0" lang="ro-RO" sz="1200" b="0" i="0" u="none" strike="noStrike" cap="none" normalizeH="0" baseline="0" dirty="0" smtClean="0">
                          <a:ln>
                            <a:noFill/>
                          </a:ln>
                          <a:solidFill>
                            <a:srgbClr val="292929"/>
                          </a:solidFill>
                          <a:effectLst/>
                          <a:latin typeface="Arial" pitchFamily="34" charset="0"/>
                          <a:cs typeface="Arial" pitchFamily="34" charset="0"/>
                        </a:rPr>
                        <a:t>tehnoredactare şi depunere acte la ORC</a:t>
                      </a:r>
                      <a:r>
                        <a:rPr kumimoji="0" lang="en-US" sz="1200" b="0" i="0" u="none" strike="noStrike" cap="none" normalizeH="0" baseline="0" dirty="0" smtClean="0">
                          <a:ln>
                            <a:noFill/>
                          </a:ln>
                          <a:solidFill>
                            <a:srgbClr val="292929"/>
                          </a:solidFill>
                          <a:effectLst/>
                          <a:latin typeface="Arial" pitchFamily="34" charset="0"/>
                          <a:cs typeface="Arial" pitchFamily="34" charset="0"/>
                        </a:rPr>
                        <a:t>)</a:t>
                      </a:r>
                      <a:endParaRPr kumimoji="0" lang="ro-RO" sz="1200" b="0" i="0" u="none" strike="noStrike" cap="none" normalizeH="0" baseline="0" dirty="0" smtClean="0">
                        <a:ln>
                          <a:noFill/>
                        </a:ln>
                        <a:solidFill>
                          <a:srgbClr val="29292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545.000</a:t>
                      </a:r>
                      <a:endParaRPr kumimoji="0" lang="ro-RO"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8,80</a:t>
                      </a:r>
                      <a:endParaRPr kumimoji="0" lang="ro-RO"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317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4</a:t>
                      </a:r>
                      <a:r>
                        <a:rPr kumimoji="0" lang="ro-RO"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1DBFF"/>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Organizare</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cursuri</a:t>
                      </a:r>
                      <a:endParaRPr kumimoji="0" lang="ro-RO"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160.000</a:t>
                      </a:r>
                      <a:endParaRPr kumimoji="0" lang="ro-RO"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2,58</a:t>
                      </a:r>
                      <a:endParaRPr kumimoji="0" lang="ro-RO"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1DBFF"/>
                    </a:solidFill>
                  </a:tcPr>
                </a:tc>
              </a:tr>
              <a:tr h="2317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5</a:t>
                      </a:r>
                      <a:r>
                        <a:rPr kumimoji="0" lang="ro-RO"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1DBFF"/>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Diverse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alte</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servicii</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DRC: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seminarii</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simpozioane</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misiuni</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economice</a:t>
                      </a:r>
                      <a:endParaRPr kumimoji="0" lang="ro-RO"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250.000</a:t>
                      </a:r>
                      <a:endParaRPr kumimoji="0" lang="ro-RO"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4,04</a:t>
                      </a:r>
                      <a:endParaRPr kumimoji="0" lang="ro-RO"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1DBFF"/>
                    </a:solidFill>
                  </a:tcPr>
                </a:tc>
              </a:tr>
              <a:tr h="2317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6</a:t>
                      </a:r>
                      <a:r>
                        <a:rPr kumimoji="0" lang="ro-RO"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Certificate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origine</a:t>
                      </a:r>
                      <a:endParaRPr kumimoji="0" lang="ro-RO"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210.000</a:t>
                      </a:r>
                      <a:endParaRPr kumimoji="0" lang="ro-RO"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3,39</a:t>
                      </a:r>
                      <a:endParaRPr kumimoji="0" lang="ro-RO"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solidFill>
                      <a:srgbClr val="FFFFCC"/>
                    </a:solidFill>
                  </a:tcPr>
                </a:tc>
              </a:tr>
              <a:tr h="309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7</a:t>
                      </a:r>
                      <a:r>
                        <a:rPr kumimoji="0" lang="ro-RO"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Arbitraj Comercial</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90.000</a:t>
                      </a:r>
                      <a:endParaRPr kumimoji="0" lang="ro-RO"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1,46</a:t>
                      </a:r>
                      <a:endParaRPr kumimoji="0" lang="ro-RO"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1DBFF"/>
                    </a:solid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8.</a:t>
                      </a:r>
                      <a:endParaRPr kumimoji="0" lang="ro-RO"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Venituri</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din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chirii</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si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venituri</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financiare</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dobanzi</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di</a:t>
                      </a:r>
                      <a:r>
                        <a:rPr kumimoji="0" lang="ro-RO"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ividende) </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410.000</a:t>
                      </a:r>
                      <a:endParaRPr kumimoji="0" lang="ro-RO"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6,62</a:t>
                      </a:r>
                      <a:endParaRPr kumimoji="0" lang="ro-RO"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9.</a:t>
                      </a:r>
                      <a:endParaRPr kumimoji="0" lang="ro-RO"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Alte</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venituri</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din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activitati</a:t>
                      </a: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292929"/>
                          </a:solidFill>
                          <a:effectLst/>
                          <a:latin typeface="Arial" pitchFamily="34" charset="0"/>
                          <a:ea typeface="Times New Roman" pitchFamily="18" charset="0"/>
                          <a:cs typeface="Arial" pitchFamily="34" charset="0"/>
                        </a:rPr>
                        <a:t>curente</a:t>
                      </a:r>
                      <a:endParaRPr kumimoji="0" lang="ro-RO"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50.000</a:t>
                      </a:r>
                      <a:endParaRPr kumimoji="0" lang="ro-RO"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0,81</a:t>
                      </a:r>
                      <a:endParaRPr kumimoji="0" lang="ro-RO" sz="10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r>
              <a:tr h="3111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10</a:t>
                      </a:r>
                      <a:endParaRPr kumimoji="0" lang="ro-RO"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solidFill>
                      <a:srgbClr val="91DBFF"/>
                    </a:solidFill>
                  </a:tcPr>
                </a:tc>
                <a:tc>
                  <a:txBody>
                    <a:bodyPr/>
                    <a:lstStyle/>
                    <a:p>
                      <a:r>
                        <a:rPr lang="en-US" sz="1200" dirty="0" err="1" smtClean="0">
                          <a:latin typeface="Arial" pitchFamily="34" charset="0"/>
                          <a:cs typeface="Arial" pitchFamily="34" charset="0"/>
                        </a:rPr>
                        <a:t>Venituri</a:t>
                      </a:r>
                      <a:r>
                        <a:rPr lang="en-US" sz="1200" dirty="0" smtClean="0">
                          <a:latin typeface="Arial" pitchFamily="34" charset="0"/>
                          <a:cs typeface="Arial" pitchFamily="34" charset="0"/>
                        </a:rPr>
                        <a:t> din </a:t>
                      </a:r>
                      <a:r>
                        <a:rPr lang="en-US" sz="1200" dirty="0" err="1" smtClean="0">
                          <a:latin typeface="Arial" pitchFamily="34" charset="0"/>
                          <a:cs typeface="Arial" pitchFamily="34" charset="0"/>
                        </a:rPr>
                        <a:t>proiecte</a:t>
                      </a:r>
                      <a:r>
                        <a:rPr lang="en-US" sz="1200" dirty="0" smtClean="0">
                          <a:latin typeface="Arial" pitchFamily="34" charset="0"/>
                          <a:cs typeface="Arial" pitchFamily="34" charset="0"/>
                        </a:rPr>
                        <a:t> cu </a:t>
                      </a:r>
                      <a:r>
                        <a:rPr lang="en-US" sz="1200" dirty="0" err="1" smtClean="0">
                          <a:latin typeface="Arial" pitchFamily="34" charset="0"/>
                          <a:cs typeface="Arial" pitchFamily="34" charset="0"/>
                        </a:rPr>
                        <a:t>finantare</a:t>
                      </a:r>
                      <a:r>
                        <a:rPr lang="en-US" sz="1200" dirty="0" smtClean="0">
                          <a:latin typeface="Arial" pitchFamily="34" charset="0"/>
                          <a:cs typeface="Arial" pitchFamily="34" charset="0"/>
                        </a:rPr>
                        <a:t> </a:t>
                      </a:r>
                      <a:r>
                        <a:rPr lang="en-US" sz="1200" dirty="0" err="1" smtClean="0">
                          <a:latin typeface="Arial" pitchFamily="34" charset="0"/>
                          <a:cs typeface="Arial" pitchFamily="34" charset="0"/>
                        </a:rPr>
                        <a:t>nerambursabila</a:t>
                      </a:r>
                      <a:endParaRPr lang="en-US" sz="1200" dirty="0" smtClean="0">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solidFill>
                      <a:srgbClr val="91DBFF"/>
                    </a:solidFill>
                  </a:tcPr>
                </a:tc>
                <a:tc>
                  <a:txBody>
                    <a:bodyPr/>
                    <a:lstStyle/>
                    <a:p>
                      <a:pPr algn="ctr"/>
                      <a:r>
                        <a:rPr lang="en-US" sz="1000" b="0" i="0" dirty="0" smtClean="0">
                          <a:latin typeface="Arial" pitchFamily="34" charset="0"/>
                          <a:cs typeface="Arial" pitchFamily="34" charset="0"/>
                        </a:rPr>
                        <a:t>1.700.000</a:t>
                      </a:r>
                      <a:endParaRPr lang="ro-RO" sz="1000" b="0" i="0" dirty="0">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solidFill>
                      <a:srgbClr val="91DBFF"/>
                    </a:solidFill>
                  </a:tcPr>
                </a:tc>
                <a:tc>
                  <a:txBody>
                    <a:bodyPr/>
                    <a:lstStyle/>
                    <a:p>
                      <a:pPr algn="ctr"/>
                      <a:r>
                        <a:rPr lang="en-US" sz="1000" b="0" i="0" dirty="0" smtClean="0">
                          <a:latin typeface="Arial" pitchFamily="34" charset="0"/>
                          <a:cs typeface="Arial" pitchFamily="34" charset="0"/>
                        </a:rPr>
                        <a:t>27,36</a:t>
                      </a:r>
                      <a:endParaRPr lang="ro-RO" sz="1000" b="0" i="0" dirty="0">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solidFill>
                      <a:srgbClr val="91DBFF"/>
                    </a:solidFill>
                  </a:tcPr>
                </a:tc>
              </a:tr>
              <a:tr h="312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o-RO" sz="1200" b="0"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292929"/>
                          </a:solidFill>
                          <a:effectLst/>
                          <a:latin typeface="Arial" pitchFamily="34" charset="0"/>
                          <a:ea typeface="Times New Roman" pitchFamily="18" charset="0"/>
                          <a:cs typeface="Arial" pitchFamily="34" charset="0"/>
                        </a:rPr>
                        <a:t>TOTAL VENITURI</a:t>
                      </a:r>
                      <a:endParaRPr kumimoji="0" lang="ro-RO" sz="1200" b="1" i="0" u="none" strike="noStrike" cap="none" normalizeH="0" baseline="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6.200.000</a:t>
                      </a:r>
                      <a:endParaRPr kumimoji="0" lang="ro-RO" sz="1000" b="1"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solidFill>
                      <a:srgbClr val="91DB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292929"/>
                          </a:solidFill>
                          <a:effectLst/>
                          <a:latin typeface="Arial" pitchFamily="34" charset="0"/>
                          <a:ea typeface="Times New Roman" pitchFamily="18" charset="0"/>
                          <a:cs typeface="Arial" pitchFamily="34" charset="0"/>
                        </a:rPr>
                        <a:t>100,0</a:t>
                      </a:r>
                      <a:endParaRPr kumimoji="0" lang="ro-RO" sz="1000" b="1" i="0" u="none" strike="noStrike" cap="none" normalizeH="0" baseline="0" dirty="0" smtClean="0">
                        <a:ln>
                          <a:noFill/>
                        </a:ln>
                        <a:solidFill>
                          <a:srgbClr val="292929"/>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solidFill>
                      <a:srgbClr val="91DBFF"/>
                    </a:solidFill>
                  </a:tcPr>
                </a:tc>
              </a:tr>
            </a:tbl>
          </a:graphicData>
        </a:graphic>
      </p:graphicFrame>
    </p:spTree>
  </p:cSld>
  <p:clrMapOvr>
    <a:masterClrMapping/>
  </p:clrMapOvr>
  <p:transition spd="med">
    <p:fade thruBlk="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ctrTitle"/>
          </p:nvPr>
        </p:nvSpPr>
        <p:spPr>
          <a:xfrm>
            <a:off x="685800" y="1600200"/>
            <a:ext cx="7772400" cy="1470025"/>
          </a:xfrm>
        </p:spPr>
        <p:txBody>
          <a:bodyPr>
            <a:normAutofit fontScale="90000"/>
          </a:bodyPr>
          <a:lstStyle/>
          <a:p>
            <a:pPr>
              <a:defRPr/>
            </a:pPr>
            <a:r>
              <a:rPr lang="en-GB" sz="3600" b="1" i="1" dirty="0" err="1" smtClean="0"/>
              <a:t>Evolutia</a:t>
            </a:r>
            <a:r>
              <a:rPr lang="en-GB" sz="3600" b="1" i="1" dirty="0" smtClean="0"/>
              <a:t> </a:t>
            </a:r>
            <a:r>
              <a:rPr lang="en-GB" sz="3600" b="1" i="1" dirty="0" err="1" smtClean="0"/>
              <a:t>Capitalurilor</a:t>
            </a:r>
            <a:r>
              <a:rPr lang="en-GB" sz="3600" b="1" i="1" dirty="0" smtClean="0"/>
              <a:t> </a:t>
            </a:r>
            <a:r>
              <a:rPr lang="en-GB" sz="3600" b="1" i="1" dirty="0" err="1" smtClean="0"/>
              <a:t>proprii</a:t>
            </a:r>
            <a:r>
              <a:rPr lang="en-GB" sz="3600" b="1" i="1" dirty="0" smtClean="0"/>
              <a:t> si a </a:t>
            </a:r>
            <a:r>
              <a:rPr lang="en-GB" sz="3600" b="1" i="1" dirty="0" err="1" smtClean="0"/>
              <a:t>unor</a:t>
            </a:r>
            <a:r>
              <a:rPr lang="en-GB" sz="3600" b="1" i="1" dirty="0" smtClean="0"/>
              <a:t> </a:t>
            </a:r>
            <a:r>
              <a:rPr lang="en-GB" sz="3600" b="1" i="1" dirty="0" err="1" smtClean="0"/>
              <a:t>indicatori</a:t>
            </a:r>
            <a:r>
              <a:rPr lang="en-GB" sz="3600" b="1" i="1" dirty="0" smtClean="0"/>
              <a:t> </a:t>
            </a:r>
            <a:r>
              <a:rPr lang="en-GB" sz="3600" b="1" i="1" dirty="0" err="1" smtClean="0"/>
              <a:t>financiari</a:t>
            </a:r>
            <a:r>
              <a:rPr lang="en-GB" sz="3600" b="1" i="1" dirty="0" smtClean="0"/>
              <a:t> in </a:t>
            </a:r>
            <a:r>
              <a:rPr lang="en-GB" sz="3600" b="1" i="1" dirty="0" err="1" smtClean="0"/>
              <a:t>perioada</a:t>
            </a:r>
            <a:r>
              <a:rPr lang="en-GB" b="1" i="1" dirty="0" smtClean="0"/>
              <a:t/>
            </a:r>
            <a:br>
              <a:rPr lang="en-GB" b="1" i="1" dirty="0" smtClean="0"/>
            </a:br>
            <a:endParaRPr lang="en-US" dirty="0" smtClean="0">
              <a:solidFill>
                <a:schemeClr val="tx2">
                  <a:satMod val="130000"/>
                </a:schemeClr>
              </a:solidFill>
            </a:endParaRPr>
          </a:p>
        </p:txBody>
      </p:sp>
      <p:sp>
        <p:nvSpPr>
          <p:cNvPr id="5" name="Rectangle 2"/>
          <p:cNvSpPr txBox="1">
            <a:spLocks noChangeArrowheads="1"/>
          </p:cNvSpPr>
          <p:nvPr/>
        </p:nvSpPr>
        <p:spPr>
          <a:xfrm>
            <a:off x="762000" y="3657600"/>
            <a:ext cx="7772400" cy="1470025"/>
          </a:xfrm>
          <a:prstGeom prst="rect">
            <a:avLst/>
          </a:prstGeom>
          <a:noFill/>
        </p:spPr>
        <p:txBody>
          <a:bodyPr vert="horz"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400" b="1" i="1" u="none" strike="noStrike" kern="1200" cap="none" spc="0" normalizeH="0" baseline="0" noProof="0" dirty="0" smtClean="0">
                <a:ln>
                  <a:noFill/>
                </a:ln>
                <a:gradFill flip="none" rotWithShape="1">
                  <a:gsLst>
                    <a:gs pos="0">
                      <a:srgbClr val="03D4A8"/>
                    </a:gs>
                    <a:gs pos="25000">
                      <a:srgbClr val="21D6E0"/>
                    </a:gs>
                    <a:gs pos="75000">
                      <a:srgbClr val="0087E6"/>
                    </a:gs>
                    <a:gs pos="100000">
                      <a:srgbClr val="005CBF"/>
                    </a:gs>
                  </a:gsLst>
                  <a:lin ang="16200000" scaled="1"/>
                  <a:tileRect/>
                </a:gradFill>
                <a:effectLst>
                  <a:outerShdw blurRad="50800" dist="50800" dir="18900000" algn="tl" rotWithShape="0">
                    <a:schemeClr val="accent5">
                      <a:tint val="20000"/>
                      <a:alpha val="43000"/>
                    </a:schemeClr>
                  </a:outerShdw>
                </a:effectLst>
                <a:uLnTx/>
                <a:uFillTx/>
                <a:latin typeface="+mj-lt"/>
                <a:ea typeface="+mj-ea"/>
                <a:cs typeface="+mj-cs"/>
              </a:rPr>
              <a:t>2002</a:t>
            </a:r>
            <a:r>
              <a:rPr kumimoji="0" lang="en-GB" sz="4400" b="1" i="1" u="none" strike="noStrike" kern="1200" cap="none" spc="0" normalizeH="0" noProof="0" dirty="0" smtClean="0">
                <a:ln>
                  <a:noFill/>
                </a:ln>
                <a:gradFill flip="none" rotWithShape="1">
                  <a:gsLst>
                    <a:gs pos="0">
                      <a:srgbClr val="03D4A8"/>
                    </a:gs>
                    <a:gs pos="25000">
                      <a:srgbClr val="21D6E0"/>
                    </a:gs>
                    <a:gs pos="75000">
                      <a:srgbClr val="0087E6"/>
                    </a:gs>
                    <a:gs pos="100000">
                      <a:srgbClr val="005CBF"/>
                    </a:gs>
                  </a:gsLst>
                  <a:lin ang="16200000" scaled="1"/>
                  <a:tileRect/>
                </a:gradFill>
                <a:effectLst>
                  <a:outerShdw blurRad="50800" dist="50800" dir="18900000" algn="tl" rotWithShape="0">
                    <a:schemeClr val="accent5">
                      <a:tint val="20000"/>
                      <a:alpha val="43000"/>
                    </a:schemeClr>
                  </a:outerShdw>
                </a:effectLst>
                <a:uLnTx/>
                <a:uFillTx/>
                <a:latin typeface="+mj-lt"/>
                <a:ea typeface="+mj-ea"/>
                <a:cs typeface="+mj-cs"/>
              </a:rPr>
              <a:t> - 2012</a:t>
            </a:r>
            <a:endParaRPr kumimoji="0" lang="en-US" sz="4400" b="0" i="0" u="none" strike="noStrike" kern="1200" cap="none" spc="0" normalizeH="0" baseline="0" noProof="0" dirty="0" smtClean="0">
              <a:ln>
                <a:noFill/>
              </a:ln>
              <a:solidFill>
                <a:schemeClr val="tx2">
                  <a:satMod val="130000"/>
                </a:schemeClr>
              </a:solidFill>
              <a:effectLst>
                <a:outerShdw blurRad="50800" dist="50800" dir="18900000" algn="tl" rotWithShape="0">
                  <a:schemeClr val="accent5">
                    <a:tint val="20000"/>
                    <a:alpha val="43000"/>
                  </a:schemeClr>
                </a:outerShdw>
              </a:effectLst>
              <a:uLnTx/>
              <a:uFillTx/>
              <a:latin typeface="+mj-lt"/>
              <a:ea typeface="+mj-ea"/>
              <a:cs typeface="+mj-cs"/>
            </a:endParaRPr>
          </a:p>
        </p:txBody>
      </p:sp>
    </p:spTree>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6" name="Rectangle 4"/>
          <p:cNvSpPr>
            <a:spLocks noGrp="1" noChangeArrowheads="1"/>
          </p:cNvSpPr>
          <p:nvPr>
            <p:ph type="ctrTitle"/>
          </p:nvPr>
        </p:nvSpPr>
        <p:spPr/>
        <p:txBody>
          <a:bodyPr/>
          <a:lstStyle/>
          <a:p>
            <a:r>
              <a:rPr lang="en-GB" b="1" i="1" dirty="0" err="1" smtClean="0"/>
              <a:t>Adunarea</a:t>
            </a:r>
            <a:r>
              <a:rPr lang="en-GB" b="1" i="1" dirty="0" smtClean="0"/>
              <a:t> </a:t>
            </a:r>
            <a:r>
              <a:rPr lang="en-GB" b="1" i="1" dirty="0" err="1" smtClean="0"/>
              <a:t>Generala</a:t>
            </a:r>
            <a:endParaRPr lang="ro-RO" dirty="0"/>
          </a:p>
        </p:txBody>
      </p:sp>
      <p:sp>
        <p:nvSpPr>
          <p:cNvPr id="12291" name="Rectangle 5"/>
          <p:cNvSpPr>
            <a:spLocks noGrp="1" noChangeArrowheads="1"/>
          </p:cNvSpPr>
          <p:nvPr>
            <p:ph type="subTitle" idx="1"/>
          </p:nvPr>
        </p:nvSpPr>
        <p:spPr>
          <a:xfrm>
            <a:off x="1371600" y="4114800"/>
            <a:ext cx="6400800" cy="1752600"/>
          </a:xfrm>
        </p:spPr>
        <p:txBody>
          <a:bodyPr>
            <a:normAutofit fontScale="92500"/>
          </a:bodyPr>
          <a:lstStyle/>
          <a:p>
            <a:r>
              <a:rPr lang="it-IT" sz="2000" b="1" i="1" dirty="0" smtClean="0">
                <a:solidFill>
                  <a:schemeClr val="bg1"/>
                </a:solidFill>
              </a:rPr>
              <a:t>RAPORT </a:t>
            </a:r>
            <a:endParaRPr lang="ro-RO" sz="2000" dirty="0" smtClean="0">
              <a:solidFill>
                <a:schemeClr val="bg1"/>
              </a:solidFill>
            </a:endParaRPr>
          </a:p>
          <a:p>
            <a:r>
              <a:rPr lang="it-IT" sz="2000" b="1" i="1" dirty="0" smtClean="0">
                <a:solidFill>
                  <a:schemeClr val="bg1"/>
                </a:solidFill>
              </a:rPr>
              <a:t>al Colegiului de Conducere privind activitatea desfăşurată de C.C.I.N.A. Constanta în anul 2012 </a:t>
            </a:r>
            <a:endParaRPr lang="ro-RO" sz="2000" dirty="0" smtClean="0">
              <a:solidFill>
                <a:schemeClr val="bg1"/>
              </a:solidFill>
            </a:endParaRPr>
          </a:p>
          <a:p>
            <a:r>
              <a:rPr lang="it-IT" sz="2000" b="1" i="1" dirty="0" smtClean="0">
                <a:solidFill>
                  <a:schemeClr val="bg1"/>
                </a:solidFill>
              </a:rPr>
              <a:t>  </a:t>
            </a:r>
            <a:endParaRPr lang="ro-RO" sz="2000" dirty="0" smtClean="0">
              <a:solidFill>
                <a:schemeClr val="bg1"/>
              </a:solidFill>
            </a:endParaRPr>
          </a:p>
          <a:p>
            <a:r>
              <a:rPr lang="it-IT" sz="2000" b="1" i="1" dirty="0" smtClean="0">
                <a:solidFill>
                  <a:schemeClr val="bg1"/>
                </a:solidFill>
              </a:rPr>
              <a:t>Principalele realizări ale CCINA Constanta în anul 2012 </a:t>
            </a:r>
            <a:endParaRPr lang="ro-RO" sz="2000" dirty="0">
              <a:solidFill>
                <a:schemeClr val="bg1"/>
              </a:solidFill>
            </a:endParaRPr>
          </a:p>
        </p:txBody>
      </p:sp>
    </p:spTree>
  </p:cSld>
  <p:clrMapOvr>
    <a:masterClrMapping/>
  </p:clrMapOvr>
  <p:transition spd="med">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229600" cy="478947"/>
          </a:xfrm>
        </p:spPr>
        <p:txBody>
          <a:bodyPr>
            <a:normAutofit/>
          </a:bodyPr>
          <a:lstStyle/>
          <a:p>
            <a:r>
              <a:rPr lang="en-US" sz="2000" b="1" i="1" dirty="0" err="1" smtClean="0"/>
              <a:t>Evolutia</a:t>
            </a:r>
            <a:r>
              <a:rPr lang="en-US" sz="2000" b="1" i="1" dirty="0" smtClean="0"/>
              <a:t> </a:t>
            </a:r>
            <a:r>
              <a:rPr lang="en-US" sz="2000" b="1" i="1" dirty="0" err="1" smtClean="0"/>
              <a:t>capitalurilor</a:t>
            </a:r>
            <a:r>
              <a:rPr lang="en-US" sz="2000" b="1" i="1" dirty="0" smtClean="0"/>
              <a:t> </a:t>
            </a:r>
            <a:r>
              <a:rPr lang="en-US" sz="2000" b="1" i="1" dirty="0" err="1" smtClean="0"/>
              <a:t>proprii</a:t>
            </a:r>
            <a:r>
              <a:rPr lang="en-US" sz="2000" b="1" i="1" dirty="0" smtClean="0"/>
              <a:t> CCINA in </a:t>
            </a:r>
            <a:r>
              <a:rPr lang="en-US" sz="2000" b="1" i="1" dirty="0" err="1" smtClean="0"/>
              <a:t>perioada</a:t>
            </a:r>
            <a:r>
              <a:rPr lang="en-US" sz="2000" b="1" i="1" dirty="0" smtClean="0"/>
              <a:t> 2002 - </a:t>
            </a:r>
            <a:r>
              <a:rPr lang="en-GB" sz="2000" b="1" i="1" dirty="0" smtClean="0"/>
              <a:t>2012</a:t>
            </a:r>
            <a:endParaRPr lang="ro-RO" sz="2000" dirty="0"/>
          </a:p>
        </p:txBody>
      </p:sp>
      <p:graphicFrame>
        <p:nvGraphicFramePr>
          <p:cNvPr id="7" name="Table 6"/>
          <p:cNvGraphicFramePr>
            <a:graphicFrameLocks noGrp="1"/>
          </p:cNvGraphicFramePr>
          <p:nvPr/>
        </p:nvGraphicFramePr>
        <p:xfrm>
          <a:off x="0" y="2514600"/>
          <a:ext cx="9144003" cy="914400"/>
        </p:xfrm>
        <a:graphic>
          <a:graphicData uri="http://schemas.openxmlformats.org/drawingml/2006/table">
            <a:tbl>
              <a:tblPr firstRow="1" bandRow="1">
                <a:tableStyleId>{0505E3EF-67EA-436B-97B2-0124C06EBD24}</a:tableStyleId>
              </a:tblPr>
              <a:tblGrid>
                <a:gridCol w="831273"/>
                <a:gridCol w="831273"/>
                <a:gridCol w="831273"/>
                <a:gridCol w="831273"/>
                <a:gridCol w="831273"/>
                <a:gridCol w="831273"/>
                <a:gridCol w="831273"/>
                <a:gridCol w="831273"/>
                <a:gridCol w="831273"/>
                <a:gridCol w="831273"/>
                <a:gridCol w="831273"/>
              </a:tblGrid>
              <a:tr h="381000">
                <a:tc>
                  <a:txBody>
                    <a:bodyPr/>
                    <a:lstStyle/>
                    <a:p>
                      <a:pPr algn="ctr"/>
                      <a:r>
                        <a:rPr lang="en-US" sz="1400" dirty="0" smtClean="0">
                          <a:latin typeface="Arial" pitchFamily="34" charset="0"/>
                          <a:cs typeface="Arial" pitchFamily="34" charset="0"/>
                        </a:rPr>
                        <a:t>2002</a:t>
                      </a:r>
                      <a:endParaRPr lang="ro-RO" sz="1400" dirty="0">
                        <a:latin typeface="Arial" pitchFamily="34" charset="0"/>
                        <a:cs typeface="Arial" pitchFamily="34" charset="0"/>
                      </a:endParaRPr>
                    </a:p>
                  </a:txBody>
                  <a:tcPr/>
                </a:tc>
                <a:tc>
                  <a:txBody>
                    <a:bodyPr/>
                    <a:lstStyle/>
                    <a:p>
                      <a:pPr algn="ctr"/>
                      <a:r>
                        <a:rPr lang="en-US" sz="1400" dirty="0" smtClean="0">
                          <a:latin typeface="Arial" pitchFamily="34" charset="0"/>
                          <a:cs typeface="Arial" pitchFamily="34" charset="0"/>
                        </a:rPr>
                        <a:t>2003</a:t>
                      </a:r>
                      <a:endParaRPr lang="ro-RO" sz="1400" dirty="0">
                        <a:latin typeface="Arial" pitchFamily="34" charset="0"/>
                        <a:cs typeface="Arial" pitchFamily="34" charset="0"/>
                      </a:endParaRPr>
                    </a:p>
                  </a:txBody>
                  <a:tcPr/>
                </a:tc>
                <a:tc>
                  <a:txBody>
                    <a:bodyPr/>
                    <a:lstStyle/>
                    <a:p>
                      <a:pPr algn="ctr"/>
                      <a:r>
                        <a:rPr lang="en-US" sz="1400" dirty="0" smtClean="0">
                          <a:latin typeface="Arial" pitchFamily="34" charset="0"/>
                          <a:cs typeface="Arial" pitchFamily="34" charset="0"/>
                        </a:rPr>
                        <a:t>2004</a:t>
                      </a:r>
                      <a:endParaRPr lang="ro-RO" sz="1400" dirty="0">
                        <a:latin typeface="Arial" pitchFamily="34" charset="0"/>
                        <a:cs typeface="Arial" pitchFamily="34" charset="0"/>
                      </a:endParaRPr>
                    </a:p>
                  </a:txBody>
                  <a:tcPr/>
                </a:tc>
                <a:tc>
                  <a:txBody>
                    <a:bodyPr/>
                    <a:lstStyle/>
                    <a:p>
                      <a:pPr algn="ctr"/>
                      <a:r>
                        <a:rPr lang="en-US" sz="1400" dirty="0" smtClean="0">
                          <a:latin typeface="Arial" pitchFamily="34" charset="0"/>
                          <a:cs typeface="Arial" pitchFamily="34" charset="0"/>
                        </a:rPr>
                        <a:t>2005</a:t>
                      </a:r>
                      <a:endParaRPr lang="ro-RO" sz="1400" dirty="0">
                        <a:latin typeface="Arial" pitchFamily="34" charset="0"/>
                        <a:cs typeface="Arial" pitchFamily="34" charset="0"/>
                      </a:endParaRPr>
                    </a:p>
                  </a:txBody>
                  <a:tcPr/>
                </a:tc>
                <a:tc>
                  <a:txBody>
                    <a:bodyPr/>
                    <a:lstStyle/>
                    <a:p>
                      <a:pPr algn="ctr"/>
                      <a:r>
                        <a:rPr lang="en-US" sz="1400" dirty="0" smtClean="0">
                          <a:latin typeface="Arial" pitchFamily="34" charset="0"/>
                          <a:cs typeface="Arial" pitchFamily="34" charset="0"/>
                        </a:rPr>
                        <a:t>2006</a:t>
                      </a:r>
                      <a:endParaRPr lang="ro-RO" sz="1400" dirty="0">
                        <a:latin typeface="Arial" pitchFamily="34" charset="0"/>
                        <a:cs typeface="Arial" pitchFamily="34" charset="0"/>
                      </a:endParaRPr>
                    </a:p>
                  </a:txBody>
                  <a:tcPr/>
                </a:tc>
                <a:tc>
                  <a:txBody>
                    <a:bodyPr/>
                    <a:lstStyle/>
                    <a:p>
                      <a:pPr algn="ctr"/>
                      <a:r>
                        <a:rPr lang="en-US" sz="1400" dirty="0" smtClean="0">
                          <a:latin typeface="Arial" pitchFamily="34" charset="0"/>
                          <a:cs typeface="Arial" pitchFamily="34" charset="0"/>
                        </a:rPr>
                        <a:t>2007</a:t>
                      </a:r>
                      <a:endParaRPr lang="ro-RO" sz="1400" dirty="0">
                        <a:latin typeface="Arial" pitchFamily="34" charset="0"/>
                        <a:cs typeface="Arial" pitchFamily="34" charset="0"/>
                      </a:endParaRPr>
                    </a:p>
                  </a:txBody>
                  <a:tcPr/>
                </a:tc>
                <a:tc>
                  <a:txBody>
                    <a:bodyPr/>
                    <a:lstStyle/>
                    <a:p>
                      <a:pPr algn="ctr"/>
                      <a:r>
                        <a:rPr lang="en-US" sz="1400" dirty="0" smtClean="0">
                          <a:latin typeface="Arial" pitchFamily="34" charset="0"/>
                          <a:cs typeface="Arial" pitchFamily="34" charset="0"/>
                        </a:rPr>
                        <a:t>2008</a:t>
                      </a:r>
                      <a:endParaRPr lang="ro-RO" sz="1400" dirty="0">
                        <a:latin typeface="Arial" pitchFamily="34" charset="0"/>
                        <a:cs typeface="Arial" pitchFamily="34" charset="0"/>
                      </a:endParaRPr>
                    </a:p>
                  </a:txBody>
                  <a:tcPr/>
                </a:tc>
                <a:tc>
                  <a:txBody>
                    <a:bodyPr/>
                    <a:lstStyle/>
                    <a:p>
                      <a:pPr algn="ctr"/>
                      <a:r>
                        <a:rPr lang="en-US" sz="1400" dirty="0" smtClean="0">
                          <a:latin typeface="Arial" pitchFamily="34" charset="0"/>
                          <a:cs typeface="Arial" pitchFamily="34" charset="0"/>
                        </a:rPr>
                        <a:t>2009</a:t>
                      </a:r>
                      <a:endParaRPr lang="ro-RO" sz="1400" dirty="0">
                        <a:latin typeface="Arial" pitchFamily="34" charset="0"/>
                        <a:cs typeface="Arial" pitchFamily="34" charset="0"/>
                      </a:endParaRPr>
                    </a:p>
                  </a:txBody>
                  <a:tcPr/>
                </a:tc>
                <a:tc>
                  <a:txBody>
                    <a:bodyPr/>
                    <a:lstStyle/>
                    <a:p>
                      <a:pPr algn="ctr"/>
                      <a:r>
                        <a:rPr lang="en-US" sz="1400" dirty="0" smtClean="0">
                          <a:latin typeface="Arial" pitchFamily="34" charset="0"/>
                          <a:cs typeface="Arial" pitchFamily="34" charset="0"/>
                        </a:rPr>
                        <a:t>2010</a:t>
                      </a:r>
                      <a:endParaRPr lang="ro-RO" sz="1400" dirty="0">
                        <a:latin typeface="Arial" pitchFamily="34" charset="0"/>
                        <a:cs typeface="Arial" pitchFamily="34" charset="0"/>
                      </a:endParaRPr>
                    </a:p>
                  </a:txBody>
                  <a:tcPr/>
                </a:tc>
                <a:tc>
                  <a:txBody>
                    <a:bodyPr/>
                    <a:lstStyle/>
                    <a:p>
                      <a:pPr algn="ctr"/>
                      <a:r>
                        <a:rPr lang="en-US" sz="1400" dirty="0" smtClean="0">
                          <a:latin typeface="Arial" pitchFamily="34" charset="0"/>
                          <a:cs typeface="Arial" pitchFamily="34" charset="0"/>
                        </a:rPr>
                        <a:t>2011</a:t>
                      </a:r>
                      <a:endParaRPr lang="ro-RO" sz="1400" dirty="0">
                        <a:latin typeface="Arial" pitchFamily="34" charset="0"/>
                        <a:cs typeface="Arial" pitchFamily="34" charset="0"/>
                      </a:endParaRPr>
                    </a:p>
                  </a:txBody>
                  <a:tcPr/>
                </a:tc>
                <a:tc>
                  <a:txBody>
                    <a:bodyPr/>
                    <a:lstStyle/>
                    <a:p>
                      <a:pPr algn="ctr"/>
                      <a:r>
                        <a:rPr lang="en-US" sz="1400" dirty="0" smtClean="0">
                          <a:latin typeface="Arial" pitchFamily="34" charset="0"/>
                          <a:cs typeface="Arial" pitchFamily="34" charset="0"/>
                        </a:rPr>
                        <a:t>2012</a:t>
                      </a:r>
                      <a:endParaRPr lang="ro-RO" sz="1400" dirty="0">
                        <a:latin typeface="Arial" pitchFamily="34" charset="0"/>
                        <a:cs typeface="Arial" pitchFamily="34" charset="0"/>
                      </a:endParaRPr>
                    </a:p>
                  </a:txBody>
                  <a:tcPr/>
                </a:tc>
              </a:tr>
              <a:tr h="533400">
                <a:tc>
                  <a:txBody>
                    <a:bodyPr/>
                    <a:lstStyle/>
                    <a:p>
                      <a:r>
                        <a:rPr lang="ro-RO" sz="1000" b="1" i="0" dirty="0" smtClean="0">
                          <a:latin typeface="Arial" pitchFamily="34" charset="0"/>
                          <a:cs typeface="Arial" pitchFamily="34" charset="0"/>
                        </a:rPr>
                        <a:t>2.667.045	</a:t>
                      </a:r>
                      <a:endParaRPr lang="ro-RO" sz="1000" b="1" i="0" dirty="0">
                        <a:latin typeface="Arial" pitchFamily="34" charset="0"/>
                        <a:cs typeface="Arial" pitchFamily="34" charset="0"/>
                      </a:endParaRPr>
                    </a:p>
                  </a:txBody>
                  <a:tcPr/>
                </a:tc>
                <a:tc>
                  <a:txBody>
                    <a:bodyPr/>
                    <a:lstStyle/>
                    <a:p>
                      <a:r>
                        <a:rPr lang="en-US" sz="1000" b="1" i="0" dirty="0" smtClean="0">
                          <a:latin typeface="Arial" pitchFamily="34" charset="0"/>
                          <a:cs typeface="Arial" pitchFamily="34" charset="0"/>
                        </a:rPr>
                        <a:t>4.908.528</a:t>
                      </a:r>
                      <a:r>
                        <a:rPr lang="ro-RO" sz="1000" b="1" i="0" dirty="0" smtClean="0">
                          <a:latin typeface="Arial" pitchFamily="34" charset="0"/>
                          <a:cs typeface="Arial" pitchFamily="34" charset="0"/>
                        </a:rPr>
                        <a:t>	</a:t>
                      </a:r>
                      <a:endParaRPr lang="ro-RO" sz="1000" b="1" i="0" dirty="0">
                        <a:latin typeface="Arial" pitchFamily="34" charset="0"/>
                        <a:cs typeface="Arial" pitchFamily="34" charset="0"/>
                      </a:endParaRPr>
                    </a:p>
                  </a:txBody>
                  <a:tcPr/>
                </a:tc>
                <a:tc>
                  <a:txBody>
                    <a:bodyPr/>
                    <a:lstStyle/>
                    <a:p>
                      <a:r>
                        <a:rPr lang="ro-RO" sz="1000" b="1" i="0" dirty="0" smtClean="0">
                          <a:latin typeface="Arial" pitchFamily="34" charset="0"/>
                          <a:cs typeface="Arial" pitchFamily="34" charset="0"/>
                        </a:rPr>
                        <a:t>4.749.774</a:t>
                      </a:r>
                      <a:endParaRPr lang="ro-RO" sz="1000" b="1" i="0" dirty="0">
                        <a:latin typeface="Arial" pitchFamily="34" charset="0"/>
                        <a:cs typeface="Arial" pitchFamily="34" charset="0"/>
                      </a:endParaRPr>
                    </a:p>
                  </a:txBody>
                  <a:tcPr/>
                </a:tc>
                <a:tc>
                  <a:txBody>
                    <a:bodyPr/>
                    <a:lstStyle/>
                    <a:p>
                      <a:r>
                        <a:rPr lang="ro-RO" sz="1000" b="1" i="0" dirty="0" smtClean="0">
                          <a:latin typeface="Arial" pitchFamily="34" charset="0"/>
                          <a:cs typeface="Arial" pitchFamily="34" charset="0"/>
                        </a:rPr>
                        <a:t>5.243.719</a:t>
                      </a:r>
                      <a:endParaRPr lang="ro-RO" sz="1000" b="1" i="0" dirty="0">
                        <a:latin typeface="Arial" pitchFamily="34" charset="0"/>
                        <a:cs typeface="Arial" pitchFamily="34" charset="0"/>
                      </a:endParaRPr>
                    </a:p>
                  </a:txBody>
                  <a:tcPr/>
                </a:tc>
                <a:tc>
                  <a:txBody>
                    <a:bodyPr/>
                    <a:lstStyle/>
                    <a:p>
                      <a:r>
                        <a:rPr lang="ro-RO" sz="1000" b="1" i="0" dirty="0" smtClean="0">
                          <a:latin typeface="Arial" pitchFamily="34" charset="0"/>
                          <a:cs typeface="Arial" pitchFamily="34" charset="0"/>
                        </a:rPr>
                        <a:t>5.247.157	</a:t>
                      </a:r>
                      <a:endParaRPr lang="ro-RO" sz="1000" b="1" i="0" dirty="0">
                        <a:latin typeface="Arial" pitchFamily="34" charset="0"/>
                        <a:cs typeface="Arial" pitchFamily="34" charset="0"/>
                      </a:endParaRPr>
                    </a:p>
                  </a:txBody>
                  <a:tcPr/>
                </a:tc>
                <a:tc>
                  <a:txBody>
                    <a:bodyPr/>
                    <a:lstStyle/>
                    <a:p>
                      <a:r>
                        <a:rPr lang="ro-RO" sz="1000" b="1" i="0" dirty="0" smtClean="0">
                          <a:latin typeface="Arial" pitchFamily="34" charset="0"/>
                          <a:cs typeface="Arial" pitchFamily="34" charset="0"/>
                        </a:rPr>
                        <a:t>5.823.574	</a:t>
                      </a:r>
                      <a:endParaRPr lang="ro-RO" sz="1000" b="1" i="0" dirty="0">
                        <a:latin typeface="Arial" pitchFamily="34" charset="0"/>
                        <a:cs typeface="Arial" pitchFamily="34" charset="0"/>
                      </a:endParaRPr>
                    </a:p>
                  </a:txBody>
                  <a:tcPr/>
                </a:tc>
                <a:tc>
                  <a:txBody>
                    <a:bodyPr/>
                    <a:lstStyle/>
                    <a:p>
                      <a:r>
                        <a:rPr lang="ro-RO" sz="1000" b="1" i="0" dirty="0" smtClean="0">
                          <a:latin typeface="Arial" pitchFamily="34" charset="0"/>
                          <a:cs typeface="Arial" pitchFamily="34" charset="0"/>
                        </a:rPr>
                        <a:t>5.89</a:t>
                      </a:r>
                      <a:r>
                        <a:rPr lang="en-US" sz="1000" b="1" i="0" dirty="0" smtClean="0">
                          <a:latin typeface="Arial" pitchFamily="34" charset="0"/>
                          <a:cs typeface="Arial" pitchFamily="34" charset="0"/>
                        </a:rPr>
                        <a:t>0.448</a:t>
                      </a:r>
                      <a:endParaRPr lang="ro-RO" sz="1000" b="1" i="0" dirty="0">
                        <a:latin typeface="Arial" pitchFamily="34" charset="0"/>
                        <a:cs typeface="Arial" pitchFamily="34" charset="0"/>
                      </a:endParaRPr>
                    </a:p>
                  </a:txBody>
                  <a:tcPr/>
                </a:tc>
                <a:tc>
                  <a:txBody>
                    <a:bodyPr/>
                    <a:lstStyle/>
                    <a:p>
                      <a:r>
                        <a:rPr lang="ro-RO" sz="1000" b="1" i="0" dirty="0" smtClean="0">
                          <a:latin typeface="Arial" pitchFamily="34" charset="0"/>
                          <a:cs typeface="Arial" pitchFamily="34" charset="0"/>
                        </a:rPr>
                        <a:t>6.0</a:t>
                      </a:r>
                      <a:r>
                        <a:rPr lang="en-US" sz="1000" b="1" i="0" dirty="0" smtClean="0">
                          <a:latin typeface="Arial" pitchFamily="34" charset="0"/>
                          <a:cs typeface="Arial" pitchFamily="34" charset="0"/>
                        </a:rPr>
                        <a:t>01.972</a:t>
                      </a:r>
                      <a:r>
                        <a:rPr lang="ro-RO" sz="1000" b="1" i="0" dirty="0" smtClean="0">
                          <a:latin typeface="Arial" pitchFamily="34" charset="0"/>
                          <a:cs typeface="Arial" pitchFamily="34" charset="0"/>
                        </a:rPr>
                        <a:t>	</a:t>
                      </a:r>
                      <a:endParaRPr lang="ro-RO" sz="1000" b="1" i="0" dirty="0">
                        <a:latin typeface="Arial" pitchFamily="34" charset="0"/>
                        <a:cs typeface="Arial" pitchFamily="34" charset="0"/>
                      </a:endParaRPr>
                    </a:p>
                  </a:txBody>
                  <a:tcPr/>
                </a:tc>
                <a:tc>
                  <a:txBody>
                    <a:bodyPr/>
                    <a:lstStyle/>
                    <a:p>
                      <a:r>
                        <a:rPr lang="ro-RO" sz="1000" b="1" i="0" dirty="0" smtClean="0">
                          <a:latin typeface="Arial" pitchFamily="34" charset="0"/>
                          <a:cs typeface="Arial" pitchFamily="34" charset="0"/>
                        </a:rPr>
                        <a:t>6.046.557</a:t>
                      </a:r>
                      <a:endParaRPr lang="ro-RO" sz="1000" b="1" i="0" dirty="0">
                        <a:latin typeface="Arial" pitchFamily="34" charset="0"/>
                        <a:cs typeface="Arial" pitchFamily="34" charset="0"/>
                      </a:endParaRPr>
                    </a:p>
                  </a:txBody>
                  <a:tcPr/>
                </a:tc>
                <a:tc>
                  <a:txBody>
                    <a:bodyPr/>
                    <a:lstStyle/>
                    <a:p>
                      <a:r>
                        <a:rPr lang="ro-RO" sz="1000" b="1" i="0" dirty="0" smtClean="0">
                          <a:latin typeface="Arial" pitchFamily="34" charset="0"/>
                          <a:cs typeface="Arial" pitchFamily="34" charset="0"/>
                        </a:rPr>
                        <a:t>6.020.217</a:t>
                      </a:r>
                      <a:endParaRPr lang="ro-RO" sz="1000" b="1" i="0" dirty="0">
                        <a:latin typeface="Arial" pitchFamily="34" charset="0"/>
                        <a:cs typeface="Arial" pitchFamily="34" charset="0"/>
                      </a:endParaRPr>
                    </a:p>
                  </a:txBody>
                  <a:tcPr/>
                </a:tc>
                <a:tc>
                  <a:txBody>
                    <a:bodyPr/>
                    <a:lstStyle/>
                    <a:p>
                      <a:r>
                        <a:rPr lang="ro-RO" sz="1000" b="1" i="0" dirty="0" smtClean="0">
                          <a:latin typeface="Arial" pitchFamily="34" charset="0"/>
                          <a:cs typeface="Arial" pitchFamily="34" charset="0"/>
                        </a:rPr>
                        <a:t>9.131.584</a:t>
                      </a:r>
                      <a:endParaRPr lang="ro-RO" sz="1000" b="1" i="0" dirty="0">
                        <a:latin typeface="Arial" pitchFamily="34" charset="0"/>
                        <a:cs typeface="Arial" pitchFamily="34" charset="0"/>
                      </a:endParaRPr>
                    </a:p>
                  </a:txBody>
                  <a:tcPr/>
                </a:tc>
              </a:tr>
            </a:tbl>
          </a:graphicData>
        </a:graphic>
      </p:graphicFrame>
      <p:sp>
        <p:nvSpPr>
          <p:cNvPr id="8" name="Rectangle 7"/>
          <p:cNvSpPr/>
          <p:nvPr/>
        </p:nvSpPr>
        <p:spPr>
          <a:xfrm>
            <a:off x="381000" y="3962400"/>
            <a:ext cx="8001000" cy="1865126"/>
          </a:xfrm>
          <a:prstGeom prst="rect">
            <a:avLst/>
          </a:prstGeom>
        </p:spPr>
        <p:txBody>
          <a:bodyPr wrap="square">
            <a:spAutoFit/>
          </a:bodyPr>
          <a:lstStyle/>
          <a:p>
            <a:r>
              <a:rPr lang="ro-RO" sz="1600" dirty="0" smtClean="0">
                <a:solidFill>
                  <a:schemeClr val="tx1"/>
                </a:solidFill>
                <a:latin typeface="Cambria" pitchFamily="18" charset="0"/>
              </a:rPr>
              <a:t>Se constata o crestere constanta a valorii capitalurilor proprrii CCINA, astfel incat la finele perioadei, acesta este de 3.4 ori mai mare fata de inceputul perioadei analizate, cauzele principale fiind:</a:t>
            </a:r>
            <a:endParaRPr lang="en-US" sz="1600" dirty="0" smtClean="0">
              <a:solidFill>
                <a:schemeClr val="tx1"/>
              </a:solidFill>
              <a:latin typeface="Cambria" pitchFamily="18" charset="0"/>
            </a:endParaRPr>
          </a:p>
          <a:p>
            <a:endParaRPr lang="ro-RO" sz="1600" dirty="0" smtClean="0">
              <a:solidFill>
                <a:schemeClr val="tx1"/>
              </a:solidFill>
              <a:latin typeface="Cambria" pitchFamily="18" charset="0"/>
            </a:endParaRPr>
          </a:p>
          <a:p>
            <a:pPr>
              <a:buFont typeface="Arial" pitchFamily="34" charset="0"/>
              <a:buChar char="•"/>
            </a:pPr>
            <a:r>
              <a:rPr lang="ro-RO" sz="1600" dirty="0" smtClean="0">
                <a:solidFill>
                  <a:schemeClr val="tx1"/>
                </a:solidFill>
                <a:latin typeface="Cambria" pitchFamily="18" charset="0"/>
              </a:rPr>
              <a:t>Rezervele pozitive din reevaluarea mijloacelor fixe;</a:t>
            </a:r>
          </a:p>
          <a:p>
            <a:pPr>
              <a:buFont typeface="Arial" pitchFamily="34" charset="0"/>
              <a:buChar char="•"/>
            </a:pPr>
            <a:r>
              <a:rPr lang="ro-RO" sz="1600" dirty="0" smtClean="0">
                <a:solidFill>
                  <a:schemeClr val="tx1"/>
                </a:solidFill>
                <a:latin typeface="Cambria" pitchFamily="18" charset="0"/>
              </a:rPr>
              <a:t>Rezultatul financiar pozitiv inregistrat  in fiecare an; </a:t>
            </a:r>
          </a:p>
          <a:p>
            <a:pPr>
              <a:buFont typeface="Arial" pitchFamily="34" charset="0"/>
              <a:buChar char="•"/>
            </a:pPr>
            <a:r>
              <a:rPr lang="ro-RO" sz="1600" dirty="0" smtClean="0">
                <a:solidFill>
                  <a:schemeClr val="tx1"/>
                </a:solidFill>
                <a:latin typeface="Cambria" pitchFamily="18" charset="0"/>
              </a:rPr>
              <a:t>Inregistrarea in </a:t>
            </a:r>
            <a:r>
              <a:rPr lang="en-US" sz="1600" dirty="0" err="1" smtClean="0">
                <a:solidFill>
                  <a:schemeClr val="tx1"/>
                </a:solidFill>
                <a:latin typeface="Cambria" pitchFamily="18" charset="0"/>
              </a:rPr>
              <a:t>patrimoniul</a:t>
            </a:r>
            <a:r>
              <a:rPr lang="en-US" sz="1600" dirty="0" smtClean="0">
                <a:solidFill>
                  <a:schemeClr val="tx1"/>
                </a:solidFill>
                <a:latin typeface="Cambria" pitchFamily="18" charset="0"/>
              </a:rPr>
              <a:t> </a:t>
            </a:r>
            <a:r>
              <a:rPr lang="en-US" sz="1600" dirty="0" err="1" smtClean="0">
                <a:solidFill>
                  <a:schemeClr val="tx1"/>
                </a:solidFill>
                <a:latin typeface="Cambria" pitchFamily="18" charset="0"/>
              </a:rPr>
              <a:t>propriu</a:t>
            </a:r>
            <a:r>
              <a:rPr lang="en-US" sz="1600" dirty="0" smtClean="0">
                <a:solidFill>
                  <a:schemeClr val="tx1"/>
                </a:solidFill>
                <a:latin typeface="Cambria" pitchFamily="18" charset="0"/>
              </a:rPr>
              <a:t> </a:t>
            </a:r>
            <a:r>
              <a:rPr lang="ro-RO" sz="1600" dirty="0" smtClean="0">
                <a:solidFill>
                  <a:schemeClr val="tx1"/>
                </a:solidFill>
                <a:latin typeface="Cambria" pitchFamily="18" charset="0"/>
              </a:rPr>
              <a:t>a terenului </a:t>
            </a:r>
            <a:r>
              <a:rPr lang="en-US" sz="1600" dirty="0" smtClean="0">
                <a:solidFill>
                  <a:schemeClr val="tx1"/>
                </a:solidFill>
                <a:latin typeface="Cambria" pitchFamily="18" charset="0"/>
              </a:rPr>
              <a:t> de sub </a:t>
            </a:r>
            <a:r>
              <a:rPr lang="en-US" sz="1600" dirty="0" err="1" smtClean="0">
                <a:solidFill>
                  <a:schemeClr val="tx1"/>
                </a:solidFill>
                <a:latin typeface="Cambria" pitchFamily="18" charset="0"/>
              </a:rPr>
              <a:t>sediul</a:t>
            </a:r>
            <a:r>
              <a:rPr lang="en-US" sz="1600" dirty="0" smtClean="0">
                <a:solidFill>
                  <a:schemeClr val="tx1"/>
                </a:solidFill>
                <a:latin typeface="Cambria" pitchFamily="18" charset="0"/>
              </a:rPr>
              <a:t> CCINA, </a:t>
            </a:r>
            <a:r>
              <a:rPr lang="ro-RO" sz="1600" dirty="0" smtClean="0">
                <a:solidFill>
                  <a:schemeClr val="tx1"/>
                </a:solidFill>
                <a:latin typeface="Cambria" pitchFamily="18" charset="0"/>
              </a:rPr>
              <a:t>atribuit in compensare</a:t>
            </a:r>
            <a:endParaRPr lang="ro-RO" sz="1600" dirty="0">
              <a:solidFill>
                <a:schemeClr val="tx1"/>
              </a:solidFill>
              <a:latin typeface="Cambria" pitchFamily="18" charset="0"/>
            </a:endParaRPr>
          </a:p>
        </p:txBody>
      </p:sp>
    </p:spTree>
  </p:cSld>
  <p:clrMapOvr>
    <a:masterClrMapping/>
  </p:clrMapOvr>
  <p:transition spd="med">
    <p:fade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05800" cy="783747"/>
          </a:xfrm>
        </p:spPr>
        <p:txBody>
          <a:bodyPr>
            <a:normAutofit fontScale="90000"/>
          </a:bodyPr>
          <a:lstStyle/>
          <a:p>
            <a:r>
              <a:rPr lang="ro-RO" sz="2000" dirty="0" smtClean="0"/>
              <a:t>EVOLUTIA VENITURILOR(V), a CIFREI DE AFACERI (CA),a NUMARULUI MEDIU DE PERSONAL  (NM) si </a:t>
            </a:r>
            <a:r>
              <a:rPr lang="en-US" sz="2000" dirty="0" smtClean="0"/>
              <a:t>a REZULTATULUI  NET AL EXERCITIULUI</a:t>
            </a:r>
            <a:r>
              <a:rPr lang="ro-RO" sz="2000" dirty="0" smtClean="0"/>
              <a:t>, in perioada 2002-2012</a:t>
            </a:r>
            <a:br>
              <a:rPr lang="ro-RO" sz="2000" dirty="0" smtClean="0"/>
            </a:br>
            <a:endParaRPr lang="ro-RO" sz="2000" dirty="0"/>
          </a:p>
        </p:txBody>
      </p:sp>
      <p:graphicFrame>
        <p:nvGraphicFramePr>
          <p:cNvPr id="5" name="Table 4"/>
          <p:cNvGraphicFramePr>
            <a:graphicFrameLocks noGrp="1"/>
          </p:cNvGraphicFramePr>
          <p:nvPr/>
        </p:nvGraphicFramePr>
        <p:xfrm>
          <a:off x="-1" y="838200"/>
          <a:ext cx="9144001" cy="1676400"/>
        </p:xfrm>
        <a:graphic>
          <a:graphicData uri="http://schemas.openxmlformats.org/drawingml/2006/table">
            <a:tbl>
              <a:tblPr firstRow="1" bandRow="1">
                <a:tableStyleId>{F5AB1C69-6EDB-4FF4-983F-18BD219EF322}</a:tableStyleId>
              </a:tblPr>
              <a:tblGrid>
                <a:gridCol w="1987825"/>
                <a:gridCol w="1199991"/>
                <a:gridCol w="1258349"/>
                <a:gridCol w="1174459"/>
                <a:gridCol w="1258349"/>
                <a:gridCol w="1174459"/>
                <a:gridCol w="1090569"/>
              </a:tblGrid>
              <a:tr h="360428">
                <a:tc>
                  <a:txBody>
                    <a:bodyPr/>
                    <a:lstStyle/>
                    <a:p>
                      <a:pPr lvl="0"/>
                      <a:r>
                        <a:rPr lang="en-US" sz="1200" dirty="0" err="1" smtClean="0">
                          <a:latin typeface="Arial" pitchFamily="34" charset="0"/>
                          <a:cs typeface="Arial" pitchFamily="34" charset="0"/>
                        </a:rPr>
                        <a:t>Specificare</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2002</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2003</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2004</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2005</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2006</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2007</a:t>
                      </a:r>
                      <a:endParaRPr lang="ro-RO" sz="1200" dirty="0">
                        <a:latin typeface="Arial" pitchFamily="34" charset="0"/>
                        <a:cs typeface="Arial" pitchFamily="34" charset="0"/>
                      </a:endParaRPr>
                    </a:p>
                  </a:txBody>
                  <a:tcPr marL="0" marR="0" marT="0" marB="0"/>
                </a:tc>
              </a:tr>
              <a:tr h="306117">
                <a:tc>
                  <a:txBody>
                    <a:bodyPr/>
                    <a:lstStyle/>
                    <a:p>
                      <a:pPr lvl="0"/>
                      <a:r>
                        <a:rPr lang="en-US" sz="1200" dirty="0" err="1" smtClean="0">
                          <a:latin typeface="Arial" pitchFamily="34" charset="0"/>
                          <a:cs typeface="Arial" pitchFamily="34" charset="0"/>
                        </a:rPr>
                        <a:t>Venituri</a:t>
                      </a:r>
                      <a:endParaRPr lang="ro-RO" sz="1200" dirty="0">
                        <a:latin typeface="Arial" pitchFamily="34" charset="0"/>
                        <a:cs typeface="Arial" pitchFamily="34" charset="0"/>
                      </a:endParaRPr>
                    </a:p>
                  </a:txBody>
                  <a:tcPr marL="0" marR="0" marT="0" marB="0"/>
                </a:tc>
                <a:tc>
                  <a:txBody>
                    <a:bodyPr/>
                    <a:lstStyle/>
                    <a:p>
                      <a:pPr lvl="0" algn="ctr"/>
                      <a:r>
                        <a:rPr lang="ro-RO" sz="1200" dirty="0" smtClean="0">
                          <a:latin typeface="Arial" pitchFamily="34" charset="0"/>
                          <a:cs typeface="Arial" pitchFamily="34" charset="0"/>
                        </a:rPr>
                        <a:t>3.975.102</a:t>
                      </a:r>
                      <a:endParaRPr lang="ro-RO" sz="1200" dirty="0">
                        <a:latin typeface="Arial" pitchFamily="34" charset="0"/>
                        <a:cs typeface="Arial" pitchFamily="34" charset="0"/>
                      </a:endParaRPr>
                    </a:p>
                  </a:txBody>
                  <a:tcPr marL="0" marR="0" marT="0" marB="0"/>
                </a:tc>
                <a:tc>
                  <a:txBody>
                    <a:bodyPr/>
                    <a:lstStyle/>
                    <a:p>
                      <a:pPr lvl="0" algn="ctr"/>
                      <a:r>
                        <a:rPr lang="ro-RO" sz="1200" dirty="0" smtClean="0">
                          <a:latin typeface="Arial" pitchFamily="34" charset="0"/>
                          <a:cs typeface="Arial" pitchFamily="34" charset="0"/>
                        </a:rPr>
                        <a:t>2.815.922</a:t>
                      </a:r>
                      <a:endParaRPr lang="ro-RO" sz="1200" dirty="0">
                        <a:latin typeface="Arial" pitchFamily="34" charset="0"/>
                        <a:cs typeface="Arial" pitchFamily="34" charset="0"/>
                      </a:endParaRPr>
                    </a:p>
                  </a:txBody>
                  <a:tcPr marL="0" marR="0" marT="0" marB="0"/>
                </a:tc>
                <a:tc>
                  <a:txBody>
                    <a:bodyPr/>
                    <a:lstStyle/>
                    <a:p>
                      <a:pPr lvl="0" algn="ctr"/>
                      <a:r>
                        <a:rPr lang="ro-RO" sz="1200" dirty="0" smtClean="0">
                          <a:latin typeface="Arial" pitchFamily="34" charset="0"/>
                          <a:cs typeface="Arial" pitchFamily="34" charset="0"/>
                        </a:rPr>
                        <a:t>4.904.04</a:t>
                      </a:r>
                      <a:r>
                        <a:rPr lang="en-US" sz="1200" dirty="0" smtClean="0">
                          <a:latin typeface="Arial" pitchFamily="34" charset="0"/>
                          <a:cs typeface="Arial" pitchFamily="34" charset="0"/>
                        </a:rPr>
                        <a:t>5</a:t>
                      </a:r>
                      <a:endParaRPr lang="ro-RO" sz="1200" dirty="0">
                        <a:latin typeface="Arial" pitchFamily="34" charset="0"/>
                        <a:cs typeface="Arial" pitchFamily="34" charset="0"/>
                      </a:endParaRPr>
                    </a:p>
                  </a:txBody>
                  <a:tcPr marL="0" marR="0" marT="0" marB="0"/>
                </a:tc>
                <a:tc>
                  <a:txBody>
                    <a:bodyPr/>
                    <a:lstStyle/>
                    <a:p>
                      <a:pPr lvl="0" algn="ctr"/>
                      <a:r>
                        <a:rPr lang="ro-RO" sz="1200" dirty="0" smtClean="0">
                          <a:latin typeface="Arial" pitchFamily="34" charset="0"/>
                          <a:cs typeface="Arial" pitchFamily="34" charset="0"/>
                        </a:rPr>
                        <a:t>4.561.992</a:t>
                      </a:r>
                      <a:endParaRPr lang="ro-RO" sz="1200" dirty="0">
                        <a:latin typeface="Arial" pitchFamily="34" charset="0"/>
                        <a:cs typeface="Arial" pitchFamily="34" charset="0"/>
                      </a:endParaRPr>
                    </a:p>
                  </a:txBody>
                  <a:tcPr marL="0" marR="0" marT="0" marB="0"/>
                </a:tc>
                <a:tc>
                  <a:txBody>
                    <a:bodyPr/>
                    <a:lstStyle/>
                    <a:p>
                      <a:pPr lvl="0" algn="ctr"/>
                      <a:r>
                        <a:rPr lang="ro-RO" sz="1200" smtClean="0">
                          <a:latin typeface="Arial" pitchFamily="34" charset="0"/>
                          <a:cs typeface="Arial" pitchFamily="34" charset="0"/>
                        </a:rPr>
                        <a:t>3.659.280</a:t>
                      </a:r>
                      <a:endParaRPr lang="ro-RO" sz="1200" dirty="0">
                        <a:latin typeface="Arial" pitchFamily="34" charset="0"/>
                        <a:cs typeface="Arial" pitchFamily="34" charset="0"/>
                      </a:endParaRPr>
                    </a:p>
                  </a:txBody>
                  <a:tcPr marL="0" marR="0" marT="0" marB="0"/>
                </a:tc>
                <a:tc>
                  <a:txBody>
                    <a:bodyPr/>
                    <a:lstStyle/>
                    <a:p>
                      <a:pPr lvl="0" algn="ctr"/>
                      <a:r>
                        <a:rPr lang="ro-RO" sz="1200" dirty="0" smtClean="0">
                          <a:latin typeface="Arial" pitchFamily="34" charset="0"/>
                          <a:cs typeface="Arial" pitchFamily="34" charset="0"/>
                        </a:rPr>
                        <a:t>4.588.602</a:t>
                      </a:r>
                      <a:endParaRPr lang="ro-RO" sz="1200" dirty="0">
                        <a:latin typeface="Arial" pitchFamily="34" charset="0"/>
                        <a:cs typeface="Arial" pitchFamily="34" charset="0"/>
                      </a:endParaRPr>
                    </a:p>
                  </a:txBody>
                  <a:tcPr marL="0" marR="0" marT="0" marB="0"/>
                </a:tc>
              </a:tr>
              <a:tr h="296242">
                <a:tc>
                  <a:txBody>
                    <a:bodyPr/>
                    <a:lstStyle/>
                    <a:p>
                      <a:pPr lvl="0"/>
                      <a:r>
                        <a:rPr lang="en-US" sz="1200" dirty="0" err="1" smtClean="0">
                          <a:latin typeface="Arial" pitchFamily="34" charset="0"/>
                          <a:cs typeface="Arial" pitchFamily="34" charset="0"/>
                        </a:rPr>
                        <a:t>Cifra</a:t>
                      </a:r>
                      <a:r>
                        <a:rPr lang="en-US" sz="1200" dirty="0" smtClean="0">
                          <a:latin typeface="Arial" pitchFamily="34" charset="0"/>
                          <a:cs typeface="Arial" pitchFamily="34" charset="0"/>
                        </a:rPr>
                        <a:t> de </a:t>
                      </a:r>
                      <a:r>
                        <a:rPr lang="en-US" sz="1200" dirty="0" err="1" smtClean="0">
                          <a:latin typeface="Arial" pitchFamily="34" charset="0"/>
                          <a:cs typeface="Arial" pitchFamily="34" charset="0"/>
                        </a:rPr>
                        <a:t>afaceri</a:t>
                      </a:r>
                      <a:endParaRPr lang="ro-RO" sz="1200" dirty="0">
                        <a:latin typeface="Arial" pitchFamily="34" charset="0"/>
                        <a:cs typeface="Arial" pitchFamily="34" charset="0"/>
                      </a:endParaRPr>
                    </a:p>
                  </a:txBody>
                  <a:tcPr marL="0" marR="0" marT="0" marB="0"/>
                </a:tc>
                <a:tc>
                  <a:txBody>
                    <a:bodyPr/>
                    <a:lstStyle/>
                    <a:p>
                      <a:pPr lvl="0" algn="ctr"/>
                      <a:r>
                        <a:rPr lang="ro-RO" sz="1200" dirty="0" smtClean="0">
                          <a:latin typeface="Arial" pitchFamily="34" charset="0"/>
                          <a:cs typeface="Arial" pitchFamily="34" charset="0"/>
                        </a:rPr>
                        <a:t>1.939.522</a:t>
                      </a:r>
                      <a:endParaRPr lang="ro-RO" sz="1200" dirty="0">
                        <a:latin typeface="Arial" pitchFamily="34" charset="0"/>
                        <a:cs typeface="Arial" pitchFamily="34" charset="0"/>
                      </a:endParaRPr>
                    </a:p>
                  </a:txBody>
                  <a:tcPr marL="0" marR="0" marT="0" marB="0"/>
                </a:tc>
                <a:tc>
                  <a:txBody>
                    <a:bodyPr/>
                    <a:lstStyle/>
                    <a:p>
                      <a:pPr lvl="0" algn="ctr"/>
                      <a:r>
                        <a:rPr lang="ro-RO" sz="1200" dirty="0" smtClean="0">
                          <a:latin typeface="Arial" pitchFamily="34" charset="0"/>
                          <a:cs typeface="Arial" pitchFamily="34" charset="0"/>
                        </a:rPr>
                        <a:t>1.745.082</a:t>
                      </a:r>
                      <a:endParaRPr lang="ro-RO" sz="1200" dirty="0">
                        <a:latin typeface="Arial" pitchFamily="34" charset="0"/>
                        <a:cs typeface="Arial" pitchFamily="34" charset="0"/>
                      </a:endParaRPr>
                    </a:p>
                  </a:txBody>
                  <a:tcPr marL="0" marR="0" marT="0" marB="0"/>
                </a:tc>
                <a:tc>
                  <a:txBody>
                    <a:bodyPr/>
                    <a:lstStyle/>
                    <a:p>
                      <a:pPr lvl="0" algn="ctr"/>
                      <a:r>
                        <a:rPr lang="ro-RO" sz="1200" dirty="0" smtClean="0">
                          <a:latin typeface="Arial" pitchFamily="34" charset="0"/>
                          <a:cs typeface="Arial" pitchFamily="34" charset="0"/>
                        </a:rPr>
                        <a:t>1.889.37</a:t>
                      </a:r>
                      <a:r>
                        <a:rPr lang="en-US" sz="1200" dirty="0" smtClean="0">
                          <a:latin typeface="Arial" pitchFamily="34" charset="0"/>
                          <a:cs typeface="Arial" pitchFamily="34" charset="0"/>
                        </a:rPr>
                        <a:t>6</a:t>
                      </a:r>
                      <a:endParaRPr lang="ro-RO" sz="1200" dirty="0">
                        <a:latin typeface="Arial" pitchFamily="34" charset="0"/>
                        <a:cs typeface="Arial" pitchFamily="34" charset="0"/>
                      </a:endParaRPr>
                    </a:p>
                  </a:txBody>
                  <a:tcPr marL="0" marR="0" marT="0" marB="0"/>
                </a:tc>
                <a:tc>
                  <a:txBody>
                    <a:bodyPr/>
                    <a:lstStyle/>
                    <a:p>
                      <a:pPr lvl="0" algn="ctr"/>
                      <a:r>
                        <a:rPr lang="ro-RO" sz="1200" dirty="0" smtClean="0">
                          <a:latin typeface="Arial" pitchFamily="34" charset="0"/>
                          <a:cs typeface="Arial" pitchFamily="34" charset="0"/>
                        </a:rPr>
                        <a:t>2.192.782</a:t>
                      </a:r>
                      <a:endParaRPr lang="ro-RO" sz="1200" dirty="0">
                        <a:latin typeface="Arial" pitchFamily="34" charset="0"/>
                        <a:cs typeface="Arial" pitchFamily="34" charset="0"/>
                      </a:endParaRPr>
                    </a:p>
                  </a:txBody>
                  <a:tcPr marL="0" marR="0" marT="0" marB="0"/>
                </a:tc>
                <a:tc>
                  <a:txBody>
                    <a:bodyPr/>
                    <a:lstStyle/>
                    <a:p>
                      <a:pPr lvl="0" algn="ctr"/>
                      <a:r>
                        <a:rPr lang="ro-RO" sz="1200" dirty="0" smtClean="0">
                          <a:latin typeface="Arial" pitchFamily="34" charset="0"/>
                          <a:cs typeface="Arial" pitchFamily="34" charset="0"/>
                        </a:rPr>
                        <a:t>2.927.570</a:t>
                      </a:r>
                      <a:endParaRPr lang="ro-RO" sz="1200" dirty="0">
                        <a:latin typeface="Arial" pitchFamily="34" charset="0"/>
                        <a:cs typeface="Arial" pitchFamily="34" charset="0"/>
                      </a:endParaRPr>
                    </a:p>
                  </a:txBody>
                  <a:tcPr marL="0" marR="0" marT="0" marB="0"/>
                </a:tc>
                <a:tc>
                  <a:txBody>
                    <a:bodyPr/>
                    <a:lstStyle/>
                    <a:p>
                      <a:pPr lvl="0" algn="ctr"/>
                      <a:r>
                        <a:rPr lang="ro-RO" sz="1200" dirty="0" smtClean="0">
                          <a:latin typeface="Arial" pitchFamily="34" charset="0"/>
                          <a:cs typeface="Arial" pitchFamily="34" charset="0"/>
                        </a:rPr>
                        <a:t>3.188.783</a:t>
                      </a:r>
                      <a:endParaRPr lang="ro-RO" sz="1200" dirty="0">
                        <a:latin typeface="Arial" pitchFamily="34" charset="0"/>
                        <a:cs typeface="Arial" pitchFamily="34" charset="0"/>
                      </a:endParaRPr>
                    </a:p>
                  </a:txBody>
                  <a:tcPr marL="0" marR="0" marT="0" marB="0"/>
                </a:tc>
              </a:tr>
              <a:tr h="296242">
                <a:tc>
                  <a:txBody>
                    <a:bodyPr/>
                    <a:lstStyle/>
                    <a:p>
                      <a:pPr lvl="0"/>
                      <a:r>
                        <a:rPr lang="en-US" sz="1200" dirty="0" err="1" smtClean="0">
                          <a:latin typeface="Arial" pitchFamily="34" charset="0"/>
                          <a:cs typeface="Arial" pitchFamily="34" charset="0"/>
                        </a:rPr>
                        <a:t>Numar</a:t>
                      </a:r>
                      <a:r>
                        <a:rPr lang="en-US" sz="1200" dirty="0" smtClean="0">
                          <a:latin typeface="Arial" pitchFamily="34" charset="0"/>
                          <a:cs typeface="Arial" pitchFamily="34" charset="0"/>
                        </a:rPr>
                        <a:t> </a:t>
                      </a:r>
                      <a:r>
                        <a:rPr lang="en-US" sz="1200" dirty="0" err="1" smtClean="0">
                          <a:latin typeface="Arial" pitchFamily="34" charset="0"/>
                          <a:cs typeface="Arial" pitchFamily="34" charset="0"/>
                        </a:rPr>
                        <a:t>mediu</a:t>
                      </a:r>
                      <a:r>
                        <a:rPr lang="en-US" sz="1200" dirty="0" smtClean="0">
                          <a:latin typeface="Arial" pitchFamily="34" charset="0"/>
                          <a:cs typeface="Arial" pitchFamily="34" charset="0"/>
                        </a:rPr>
                        <a:t> personal</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108</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60</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59</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47</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45</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42</a:t>
                      </a:r>
                      <a:endParaRPr lang="ro-RO" sz="1200" dirty="0">
                        <a:latin typeface="Arial" pitchFamily="34" charset="0"/>
                        <a:cs typeface="Arial" pitchFamily="34" charset="0"/>
                      </a:endParaRPr>
                    </a:p>
                  </a:txBody>
                  <a:tcPr marL="0" marR="0" marT="0" marB="0"/>
                </a:tc>
              </a:tr>
              <a:tr h="417371">
                <a:tc>
                  <a:txBody>
                    <a:bodyPr/>
                    <a:lstStyle/>
                    <a:p>
                      <a:pPr lvl="0"/>
                      <a:r>
                        <a:rPr lang="en-US" sz="1200" dirty="0" err="1" smtClean="0">
                          <a:latin typeface="Arial" pitchFamily="34" charset="0"/>
                          <a:cs typeface="Arial" pitchFamily="34" charset="0"/>
                        </a:rPr>
                        <a:t>Rezultat</a:t>
                      </a:r>
                      <a:r>
                        <a:rPr lang="en-US" sz="1200" dirty="0" smtClean="0">
                          <a:latin typeface="Arial" pitchFamily="34" charset="0"/>
                          <a:cs typeface="Arial" pitchFamily="34" charset="0"/>
                        </a:rPr>
                        <a:t> net al </a:t>
                      </a:r>
                      <a:r>
                        <a:rPr lang="en-US" sz="1200" dirty="0" err="1" smtClean="0">
                          <a:latin typeface="Arial" pitchFamily="34" charset="0"/>
                          <a:cs typeface="Arial" pitchFamily="34" charset="0"/>
                        </a:rPr>
                        <a:t>exercitiului</a:t>
                      </a:r>
                      <a:r>
                        <a:rPr lang="en-US" sz="1200" baseline="0" dirty="0" smtClean="0">
                          <a:latin typeface="Arial" pitchFamily="34" charset="0"/>
                          <a:cs typeface="Arial" pitchFamily="34" charset="0"/>
                        </a:rPr>
                        <a:t> </a:t>
                      </a:r>
                      <a:r>
                        <a:rPr lang="en-US" sz="1200" baseline="0" dirty="0" err="1" smtClean="0">
                          <a:latin typeface="Arial" pitchFamily="34" charset="0"/>
                          <a:cs typeface="Arial" pitchFamily="34" charset="0"/>
                        </a:rPr>
                        <a:t>financiar</a:t>
                      </a:r>
                      <a:r>
                        <a:rPr lang="en-US" sz="1200" baseline="0" dirty="0" smtClean="0">
                          <a:latin typeface="Arial" pitchFamily="34" charset="0"/>
                          <a:cs typeface="Arial" pitchFamily="34" charset="0"/>
                        </a:rPr>
                        <a:t> </a:t>
                      </a:r>
                      <a:endParaRPr lang="ro-RO" sz="1200" dirty="0">
                        <a:latin typeface="Arial" pitchFamily="34" charset="0"/>
                        <a:cs typeface="Arial" pitchFamily="34" charset="0"/>
                      </a:endParaRPr>
                    </a:p>
                  </a:txBody>
                  <a:tcPr marL="0" marR="0" marT="0" marB="0"/>
                </a:tc>
                <a:tc>
                  <a:txBody>
                    <a:bodyPr/>
                    <a:lstStyle/>
                    <a:p>
                      <a:pPr lvl="0" algn="ctr"/>
                      <a:r>
                        <a:rPr lang="ro-RO" sz="1200" dirty="0" smtClean="0">
                          <a:latin typeface="Arial" pitchFamily="34" charset="0"/>
                          <a:cs typeface="Arial" pitchFamily="34" charset="0"/>
                        </a:rPr>
                        <a:t>331.480</a:t>
                      </a:r>
                      <a:endParaRPr lang="ro-RO" sz="1200" dirty="0">
                        <a:latin typeface="Arial" pitchFamily="34" charset="0"/>
                        <a:cs typeface="Arial" pitchFamily="34" charset="0"/>
                      </a:endParaRPr>
                    </a:p>
                  </a:txBody>
                  <a:tcPr marL="0" marR="0" marT="0" marB="0"/>
                </a:tc>
                <a:tc>
                  <a:txBody>
                    <a:bodyPr/>
                    <a:lstStyle/>
                    <a:p>
                      <a:pPr lvl="0" algn="ctr"/>
                      <a:r>
                        <a:rPr lang="ro-RO" sz="1200" dirty="0" smtClean="0">
                          <a:latin typeface="Arial" pitchFamily="34" charset="0"/>
                          <a:cs typeface="Arial" pitchFamily="34" charset="0"/>
                        </a:rPr>
                        <a:t>35.781</a:t>
                      </a:r>
                      <a:endParaRPr lang="ro-RO" sz="1200" dirty="0">
                        <a:latin typeface="Arial" pitchFamily="34" charset="0"/>
                        <a:cs typeface="Arial" pitchFamily="34" charset="0"/>
                      </a:endParaRPr>
                    </a:p>
                  </a:txBody>
                  <a:tcPr marL="0" marR="0" marT="0" marB="0"/>
                </a:tc>
                <a:tc>
                  <a:txBody>
                    <a:bodyPr/>
                    <a:lstStyle/>
                    <a:p>
                      <a:pPr lvl="0" algn="ctr"/>
                      <a:r>
                        <a:rPr lang="ro-RO" sz="1200" dirty="0" smtClean="0">
                          <a:latin typeface="Arial" pitchFamily="34" charset="0"/>
                          <a:cs typeface="Arial" pitchFamily="34" charset="0"/>
                        </a:rPr>
                        <a:t>312.219</a:t>
                      </a:r>
                      <a:endParaRPr lang="ro-RO" sz="1200" dirty="0">
                        <a:latin typeface="Arial" pitchFamily="34" charset="0"/>
                        <a:cs typeface="Arial" pitchFamily="34" charset="0"/>
                      </a:endParaRPr>
                    </a:p>
                  </a:txBody>
                  <a:tcPr marL="0" marR="0" marT="0" marB="0"/>
                </a:tc>
                <a:tc>
                  <a:txBody>
                    <a:bodyPr/>
                    <a:lstStyle/>
                    <a:p>
                      <a:pPr lvl="0" algn="ctr"/>
                      <a:r>
                        <a:rPr lang="ro-RO" sz="1200" dirty="0" smtClean="0">
                          <a:latin typeface="Arial" pitchFamily="34" charset="0"/>
                          <a:cs typeface="Arial" pitchFamily="34" charset="0"/>
                        </a:rPr>
                        <a:t>493.947</a:t>
                      </a:r>
                      <a:endParaRPr lang="ro-RO" sz="1200" dirty="0">
                        <a:latin typeface="Arial" pitchFamily="34" charset="0"/>
                        <a:cs typeface="Arial" pitchFamily="34" charset="0"/>
                      </a:endParaRPr>
                    </a:p>
                  </a:txBody>
                  <a:tcPr marL="0" marR="0" marT="0" marB="0"/>
                </a:tc>
                <a:tc>
                  <a:txBody>
                    <a:bodyPr/>
                    <a:lstStyle/>
                    <a:p>
                      <a:pPr lvl="0" algn="ctr"/>
                      <a:r>
                        <a:rPr lang="ro-RO" sz="1200" dirty="0" smtClean="0">
                          <a:latin typeface="Arial" pitchFamily="34" charset="0"/>
                          <a:cs typeface="Arial" pitchFamily="34" charset="0"/>
                        </a:rPr>
                        <a:t>3.436</a:t>
                      </a:r>
                      <a:endParaRPr lang="ro-RO" sz="1200" dirty="0">
                        <a:latin typeface="Arial" pitchFamily="34" charset="0"/>
                        <a:cs typeface="Arial" pitchFamily="34" charset="0"/>
                      </a:endParaRPr>
                    </a:p>
                  </a:txBody>
                  <a:tcPr marL="0" marR="0" marT="0" marB="0"/>
                </a:tc>
                <a:tc>
                  <a:txBody>
                    <a:bodyPr/>
                    <a:lstStyle/>
                    <a:p>
                      <a:pPr lvl="0" algn="ctr"/>
                      <a:r>
                        <a:rPr lang="ro-RO" sz="1200" dirty="0" smtClean="0">
                          <a:latin typeface="Arial" pitchFamily="34" charset="0"/>
                          <a:cs typeface="Arial" pitchFamily="34" charset="0"/>
                        </a:rPr>
                        <a:t>220.893</a:t>
                      </a:r>
                      <a:endParaRPr lang="ro-RO" sz="1200" dirty="0">
                        <a:latin typeface="Arial" pitchFamily="34" charset="0"/>
                        <a:cs typeface="Arial" pitchFamily="34" charset="0"/>
                      </a:endParaRPr>
                    </a:p>
                  </a:txBody>
                  <a:tcPr marL="0" marR="0" marT="0" marB="0"/>
                </a:tc>
              </a:tr>
            </a:tbl>
          </a:graphicData>
        </a:graphic>
      </p:graphicFrame>
      <p:graphicFrame>
        <p:nvGraphicFramePr>
          <p:cNvPr id="6" name="Table 5"/>
          <p:cNvGraphicFramePr>
            <a:graphicFrameLocks noGrp="1"/>
          </p:cNvGraphicFramePr>
          <p:nvPr/>
        </p:nvGraphicFramePr>
        <p:xfrm>
          <a:off x="0" y="3200400"/>
          <a:ext cx="8053432" cy="1676400"/>
        </p:xfrm>
        <a:graphic>
          <a:graphicData uri="http://schemas.openxmlformats.org/drawingml/2006/table">
            <a:tbl>
              <a:tblPr firstRow="1" bandRow="1">
                <a:tableStyleId>{F5AB1C69-6EDB-4FF4-983F-18BD219EF322}</a:tableStyleId>
              </a:tblPr>
              <a:tblGrid>
                <a:gridCol w="1987825"/>
                <a:gridCol w="1199991"/>
                <a:gridCol w="1258349"/>
                <a:gridCol w="1174459"/>
                <a:gridCol w="1258349"/>
                <a:gridCol w="1174459"/>
              </a:tblGrid>
              <a:tr h="360428">
                <a:tc>
                  <a:txBody>
                    <a:bodyPr/>
                    <a:lstStyle/>
                    <a:p>
                      <a:pPr lvl="0"/>
                      <a:r>
                        <a:rPr lang="en-US" sz="1200" dirty="0" err="1" smtClean="0">
                          <a:latin typeface="Arial" pitchFamily="34" charset="0"/>
                          <a:cs typeface="Arial" pitchFamily="34" charset="0"/>
                        </a:rPr>
                        <a:t>Specificare</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2008</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2009</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2010</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2011</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2012</a:t>
                      </a:r>
                      <a:endParaRPr lang="ro-RO" sz="1200" dirty="0">
                        <a:latin typeface="Arial" pitchFamily="34" charset="0"/>
                        <a:cs typeface="Arial" pitchFamily="34" charset="0"/>
                      </a:endParaRPr>
                    </a:p>
                  </a:txBody>
                  <a:tcPr marL="0" marR="0" marT="0" marB="0"/>
                </a:tc>
              </a:tr>
              <a:tr h="306117">
                <a:tc>
                  <a:txBody>
                    <a:bodyPr/>
                    <a:lstStyle/>
                    <a:p>
                      <a:pPr lvl="0"/>
                      <a:r>
                        <a:rPr lang="en-US" sz="1200" dirty="0" err="1" smtClean="0">
                          <a:latin typeface="Arial" pitchFamily="34" charset="0"/>
                          <a:cs typeface="Arial" pitchFamily="34" charset="0"/>
                        </a:rPr>
                        <a:t>Venituri</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5.016.902</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6.538.956</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5.487.356</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6.263.748</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6.903.019</a:t>
                      </a:r>
                      <a:endParaRPr lang="ro-RO" sz="1200" dirty="0">
                        <a:latin typeface="Arial" pitchFamily="34" charset="0"/>
                        <a:cs typeface="Arial" pitchFamily="34" charset="0"/>
                      </a:endParaRPr>
                    </a:p>
                  </a:txBody>
                  <a:tcPr marL="0" marR="0" marT="0" marB="0"/>
                </a:tc>
              </a:tr>
              <a:tr h="296242">
                <a:tc>
                  <a:txBody>
                    <a:bodyPr/>
                    <a:lstStyle/>
                    <a:p>
                      <a:pPr lvl="0"/>
                      <a:r>
                        <a:rPr lang="en-US" sz="1200" dirty="0" err="1" smtClean="0">
                          <a:latin typeface="Arial" pitchFamily="34" charset="0"/>
                          <a:cs typeface="Arial" pitchFamily="34" charset="0"/>
                        </a:rPr>
                        <a:t>Cifra</a:t>
                      </a:r>
                      <a:r>
                        <a:rPr lang="en-US" sz="1200" dirty="0" smtClean="0">
                          <a:latin typeface="Arial" pitchFamily="34" charset="0"/>
                          <a:cs typeface="Arial" pitchFamily="34" charset="0"/>
                        </a:rPr>
                        <a:t> de </a:t>
                      </a:r>
                      <a:r>
                        <a:rPr lang="en-US" sz="1200" dirty="0" err="1" smtClean="0">
                          <a:latin typeface="Arial" pitchFamily="34" charset="0"/>
                          <a:cs typeface="Arial" pitchFamily="34" charset="0"/>
                        </a:rPr>
                        <a:t>afaceri</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3.212.931</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4.597.266</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4.009.852</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4.053.602</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4.098.677</a:t>
                      </a:r>
                      <a:endParaRPr lang="ro-RO" sz="1200" dirty="0">
                        <a:latin typeface="Arial" pitchFamily="34" charset="0"/>
                        <a:cs typeface="Arial" pitchFamily="34" charset="0"/>
                      </a:endParaRPr>
                    </a:p>
                  </a:txBody>
                  <a:tcPr marL="0" marR="0" marT="0" marB="0"/>
                </a:tc>
              </a:tr>
              <a:tr h="296242">
                <a:tc>
                  <a:txBody>
                    <a:bodyPr/>
                    <a:lstStyle/>
                    <a:p>
                      <a:pPr lvl="0"/>
                      <a:r>
                        <a:rPr lang="en-US" sz="1200" dirty="0" err="1" smtClean="0">
                          <a:latin typeface="Arial" pitchFamily="34" charset="0"/>
                          <a:cs typeface="Arial" pitchFamily="34" charset="0"/>
                        </a:rPr>
                        <a:t>Numar</a:t>
                      </a:r>
                      <a:r>
                        <a:rPr lang="en-US" sz="1200" dirty="0" smtClean="0">
                          <a:latin typeface="Arial" pitchFamily="34" charset="0"/>
                          <a:cs typeface="Arial" pitchFamily="34" charset="0"/>
                        </a:rPr>
                        <a:t> </a:t>
                      </a:r>
                      <a:r>
                        <a:rPr lang="en-US" sz="1200" dirty="0" err="1" smtClean="0">
                          <a:latin typeface="Arial" pitchFamily="34" charset="0"/>
                          <a:cs typeface="Arial" pitchFamily="34" charset="0"/>
                        </a:rPr>
                        <a:t>mediu</a:t>
                      </a:r>
                      <a:r>
                        <a:rPr lang="en-US" sz="1200" dirty="0" smtClean="0">
                          <a:latin typeface="Arial" pitchFamily="34" charset="0"/>
                          <a:cs typeface="Arial" pitchFamily="34" charset="0"/>
                        </a:rPr>
                        <a:t> personal</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42</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46</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42</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40</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42</a:t>
                      </a:r>
                      <a:endParaRPr lang="ro-RO" sz="1200" dirty="0">
                        <a:latin typeface="Arial" pitchFamily="34" charset="0"/>
                        <a:cs typeface="Arial" pitchFamily="34" charset="0"/>
                      </a:endParaRPr>
                    </a:p>
                  </a:txBody>
                  <a:tcPr marL="0" marR="0" marT="0" marB="0"/>
                </a:tc>
              </a:tr>
              <a:tr h="417371">
                <a:tc>
                  <a:txBody>
                    <a:bodyPr/>
                    <a:lstStyle/>
                    <a:p>
                      <a:pPr lvl="0"/>
                      <a:r>
                        <a:rPr lang="en-US" sz="1200" dirty="0" err="1" smtClean="0">
                          <a:latin typeface="Arial" pitchFamily="34" charset="0"/>
                          <a:cs typeface="Arial" pitchFamily="34" charset="0"/>
                        </a:rPr>
                        <a:t>Rezultat</a:t>
                      </a:r>
                      <a:r>
                        <a:rPr lang="en-US" sz="1200" dirty="0" smtClean="0">
                          <a:latin typeface="Arial" pitchFamily="34" charset="0"/>
                          <a:cs typeface="Arial" pitchFamily="34" charset="0"/>
                        </a:rPr>
                        <a:t> net al </a:t>
                      </a:r>
                      <a:r>
                        <a:rPr lang="en-US" sz="1200" dirty="0" err="1" smtClean="0">
                          <a:latin typeface="Arial" pitchFamily="34" charset="0"/>
                          <a:cs typeface="Arial" pitchFamily="34" charset="0"/>
                        </a:rPr>
                        <a:t>exercitiului</a:t>
                      </a:r>
                      <a:r>
                        <a:rPr lang="en-US" sz="1200" baseline="0" dirty="0" smtClean="0">
                          <a:latin typeface="Arial" pitchFamily="34" charset="0"/>
                          <a:cs typeface="Arial" pitchFamily="34" charset="0"/>
                        </a:rPr>
                        <a:t> </a:t>
                      </a:r>
                      <a:r>
                        <a:rPr lang="en-US" sz="1200" baseline="0" dirty="0" err="1" smtClean="0">
                          <a:latin typeface="Arial" pitchFamily="34" charset="0"/>
                          <a:cs typeface="Arial" pitchFamily="34" charset="0"/>
                        </a:rPr>
                        <a:t>financiar</a:t>
                      </a:r>
                      <a:r>
                        <a:rPr lang="en-US" sz="1200" baseline="0" dirty="0" smtClean="0">
                          <a:latin typeface="Arial" pitchFamily="34" charset="0"/>
                          <a:cs typeface="Arial" pitchFamily="34" charset="0"/>
                        </a:rPr>
                        <a:t> </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56.974</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35.951</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40.371</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20.017*</a:t>
                      </a:r>
                      <a:endParaRPr lang="ro-RO" sz="1200" dirty="0">
                        <a:latin typeface="Arial" pitchFamily="34" charset="0"/>
                        <a:cs typeface="Arial" pitchFamily="34" charset="0"/>
                      </a:endParaRPr>
                    </a:p>
                  </a:txBody>
                  <a:tcPr marL="0" marR="0" marT="0" marB="0"/>
                </a:tc>
                <a:tc>
                  <a:txBody>
                    <a:bodyPr/>
                    <a:lstStyle/>
                    <a:p>
                      <a:pPr lvl="0" algn="ctr"/>
                      <a:r>
                        <a:rPr lang="en-US" sz="1200" dirty="0" smtClean="0">
                          <a:latin typeface="Arial" pitchFamily="34" charset="0"/>
                          <a:cs typeface="Arial" pitchFamily="34" charset="0"/>
                        </a:rPr>
                        <a:t>11.078*</a:t>
                      </a:r>
                      <a:endParaRPr lang="ro-RO" sz="1200" dirty="0">
                        <a:latin typeface="Arial" pitchFamily="34" charset="0"/>
                        <a:cs typeface="Arial" pitchFamily="34" charset="0"/>
                      </a:endParaRPr>
                    </a:p>
                  </a:txBody>
                  <a:tcPr marL="0" marR="0" marT="0" marB="0"/>
                </a:tc>
              </a:tr>
            </a:tbl>
          </a:graphicData>
        </a:graphic>
      </p:graphicFrame>
      <p:sp>
        <p:nvSpPr>
          <p:cNvPr id="8" name="Rectangle 7"/>
          <p:cNvSpPr/>
          <p:nvPr/>
        </p:nvSpPr>
        <p:spPr>
          <a:xfrm>
            <a:off x="228600" y="5105401"/>
            <a:ext cx="8153400" cy="1117229"/>
          </a:xfrm>
          <a:prstGeom prst="rect">
            <a:avLst/>
          </a:prstGeom>
        </p:spPr>
        <p:txBody>
          <a:bodyPr wrap="square">
            <a:spAutoFit/>
          </a:bodyPr>
          <a:lstStyle/>
          <a:p>
            <a:r>
              <a:rPr lang="en-US" sz="900" dirty="0" smtClean="0">
                <a:solidFill>
                  <a:schemeClr val="tx1"/>
                </a:solidFill>
                <a:latin typeface="Cambria" pitchFamily="18" charset="0"/>
              </a:rPr>
              <a:t>* </a:t>
            </a:r>
            <a:r>
              <a:rPr lang="ro-RO" sz="900" dirty="0" smtClean="0">
                <a:solidFill>
                  <a:schemeClr val="tx1"/>
                </a:solidFill>
                <a:latin typeface="Cambria" pitchFamily="18" charset="0"/>
              </a:rPr>
              <a:t>In anii 2011 si 2012 s-au constituit  provizioane pentru riscul de neeligibilitate a unor cheltuieli angajate in proiectele cu finantare nerambursabila in suma de 44.392 lei, respectiv 65.284 lei, astfel incat rezultatele financiare nete, inainte constituirea provizioanelor erau de 64.409 lei, respectiv 76.362 lei.</a:t>
            </a:r>
          </a:p>
          <a:p>
            <a:endParaRPr lang="ro-RO" sz="900" dirty="0" smtClean="0">
              <a:solidFill>
                <a:schemeClr val="tx1"/>
              </a:solidFill>
              <a:latin typeface="Cambria" pitchFamily="18" charset="0"/>
            </a:endParaRPr>
          </a:p>
          <a:p>
            <a:r>
              <a:rPr lang="ro-RO" sz="900" dirty="0" smtClean="0">
                <a:solidFill>
                  <a:schemeClr val="tx1"/>
                </a:solidFill>
                <a:latin typeface="Cambria" pitchFamily="18" charset="0"/>
              </a:rPr>
              <a:t>Din analiza evolutiei indicatorilor prezentati, se constata urmatoarele :</a:t>
            </a:r>
          </a:p>
          <a:p>
            <a:r>
              <a:rPr lang="ro-RO" sz="900" dirty="0" smtClean="0">
                <a:solidFill>
                  <a:schemeClr val="tx1"/>
                </a:solidFill>
                <a:latin typeface="Cambria" pitchFamily="18" charset="0"/>
              </a:rPr>
              <a:t>-Cresterea constanta atat a veniturilor cat si a cifrei de afaceri. Astfel, in anul 2012, fata de anul de referinta 2002, veniturile totale au crescut cu 2.927.917 lei, respectiv cu 73,66%, iar cifra de afaceri cu 2.159.155 lei, respectiv cu 111,33%.</a:t>
            </a:r>
          </a:p>
          <a:p>
            <a:r>
              <a:rPr lang="ro-RO" sz="900" dirty="0" smtClean="0">
                <a:solidFill>
                  <a:schemeClr val="tx1"/>
                </a:solidFill>
                <a:latin typeface="Cambria" pitchFamily="18" charset="0"/>
              </a:rPr>
              <a:t>-Inregistrarea an de an a unor rezultate financiare pozitive la nivelul institutiei;</a:t>
            </a:r>
          </a:p>
          <a:p>
            <a:r>
              <a:rPr lang="ro-RO" sz="900" dirty="0" smtClean="0">
                <a:solidFill>
                  <a:schemeClr val="tx1"/>
                </a:solidFill>
                <a:latin typeface="Cambria" pitchFamily="18" charset="0"/>
              </a:rPr>
              <a:t>-Scaderea numarului mediu de personal in cadrul acestei perioade, respectiv cresterea permanenta a productivitatii muncii.</a:t>
            </a:r>
          </a:p>
        </p:txBody>
      </p:sp>
    </p:spTree>
  </p:cSld>
  <p:clrMapOvr>
    <a:masterClrMapping/>
  </p:clrMapOvr>
  <p:transition spd="med">
    <p:fade thruBlk="1"/>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p:txBody>
          <a:bodyPr>
            <a:normAutofit/>
          </a:bodyPr>
          <a:lstStyle/>
          <a:p>
            <a:r>
              <a:rPr lang="en-US" sz="2000" b="1" i="1" dirty="0" err="1" smtClean="0"/>
              <a:t>Gratuitati</a:t>
            </a:r>
            <a:r>
              <a:rPr lang="en-US" sz="2000" b="1" i="1" dirty="0" smtClean="0"/>
              <a:t> </a:t>
            </a:r>
            <a:r>
              <a:rPr lang="en-US" sz="2000" b="1" i="1" dirty="0" err="1" smtClean="0"/>
              <a:t>acordate</a:t>
            </a:r>
            <a:r>
              <a:rPr lang="en-US" sz="2000" b="1" i="1" dirty="0" smtClean="0"/>
              <a:t> </a:t>
            </a:r>
            <a:r>
              <a:rPr lang="en-US" sz="2000" b="1" i="1" dirty="0" err="1" smtClean="0"/>
              <a:t>membrilor</a:t>
            </a:r>
            <a:endParaRPr lang="ro-RO" sz="2000" dirty="0"/>
          </a:p>
        </p:txBody>
      </p:sp>
      <p:sp>
        <p:nvSpPr>
          <p:cNvPr id="37891" name="Rectangle 3"/>
          <p:cNvSpPr>
            <a:spLocks noGrp="1" noChangeArrowheads="1"/>
          </p:cNvSpPr>
          <p:nvPr>
            <p:ph idx="1"/>
          </p:nvPr>
        </p:nvSpPr>
        <p:spPr>
          <a:xfrm>
            <a:off x="685800" y="1905000"/>
            <a:ext cx="8229600" cy="4303089"/>
          </a:xfrm>
        </p:spPr>
        <p:txBody>
          <a:bodyPr/>
          <a:lstStyle/>
          <a:p>
            <a:pPr>
              <a:buNone/>
            </a:pPr>
            <a:r>
              <a:rPr lang="fr-FR" sz="1400" dirty="0" smtClean="0"/>
              <a:t>In </a:t>
            </a:r>
            <a:r>
              <a:rPr lang="fr-FR" sz="1400" dirty="0" err="1" smtClean="0"/>
              <a:t>cursul</a:t>
            </a:r>
            <a:r>
              <a:rPr lang="fr-FR" sz="1400" dirty="0" smtClean="0"/>
              <a:t> </a:t>
            </a:r>
            <a:r>
              <a:rPr lang="fr-FR" sz="1400" dirty="0" err="1" smtClean="0"/>
              <a:t>anului</a:t>
            </a:r>
            <a:r>
              <a:rPr lang="fr-FR" sz="1400" dirty="0" smtClean="0"/>
              <a:t> 2012 , </a:t>
            </a:r>
            <a:r>
              <a:rPr lang="fr-FR" sz="1400" dirty="0" err="1" smtClean="0"/>
              <a:t>valoarea</a:t>
            </a:r>
            <a:r>
              <a:rPr lang="fr-FR" sz="1400" dirty="0" smtClean="0"/>
              <a:t> </a:t>
            </a:r>
            <a:r>
              <a:rPr lang="fr-FR" sz="1400" dirty="0" err="1" smtClean="0"/>
              <a:t>totala</a:t>
            </a:r>
            <a:r>
              <a:rPr lang="fr-FR" sz="1400" dirty="0" smtClean="0"/>
              <a:t> a </a:t>
            </a:r>
            <a:r>
              <a:rPr lang="fr-FR" sz="1400" dirty="0" err="1" smtClean="0"/>
              <a:t>gratuitatilor</a:t>
            </a:r>
            <a:r>
              <a:rPr lang="fr-FR" sz="1400" dirty="0" smtClean="0"/>
              <a:t>  </a:t>
            </a:r>
            <a:r>
              <a:rPr lang="fr-FR" sz="1400" dirty="0" err="1" smtClean="0"/>
              <a:t>acordate</a:t>
            </a:r>
            <a:r>
              <a:rPr lang="fr-FR" sz="1400" dirty="0" smtClean="0"/>
              <a:t> </a:t>
            </a:r>
            <a:r>
              <a:rPr lang="fr-FR" sz="1400" dirty="0" err="1" smtClean="0"/>
              <a:t>membrilor</a:t>
            </a:r>
            <a:r>
              <a:rPr lang="fr-FR" sz="1400" dirty="0" smtClean="0"/>
              <a:t> ( </a:t>
            </a:r>
            <a:r>
              <a:rPr lang="fr-FR" sz="1400" dirty="0" err="1" smtClean="0"/>
              <a:t>inclusiv</a:t>
            </a:r>
            <a:r>
              <a:rPr lang="fr-FR" sz="1400" dirty="0" smtClean="0"/>
              <a:t> </a:t>
            </a:r>
            <a:r>
              <a:rPr lang="fr-FR" sz="1400" dirty="0" err="1" smtClean="0"/>
              <a:t>reducerile</a:t>
            </a:r>
            <a:r>
              <a:rPr lang="fr-FR" sz="1400" dirty="0" smtClean="0"/>
              <a:t> de tarife </a:t>
            </a:r>
          </a:p>
          <a:p>
            <a:pPr>
              <a:buNone/>
            </a:pPr>
            <a:r>
              <a:rPr lang="fr-FR" sz="1400" dirty="0" err="1" smtClean="0"/>
              <a:t>practicate</a:t>
            </a:r>
            <a:r>
              <a:rPr lang="fr-FR" sz="1400" dirty="0" smtClean="0"/>
              <a:t>) a </a:t>
            </a:r>
            <a:r>
              <a:rPr lang="fr-FR" sz="1400" dirty="0" err="1" smtClean="0"/>
              <a:t>fost</a:t>
            </a:r>
            <a:r>
              <a:rPr lang="fr-FR" sz="1400" dirty="0" smtClean="0"/>
              <a:t> de </a:t>
            </a:r>
            <a:r>
              <a:rPr lang="fr-FR" sz="1400" dirty="0" err="1" smtClean="0"/>
              <a:t>aprox</a:t>
            </a:r>
            <a:r>
              <a:rPr lang="fr-FR" sz="1400" dirty="0" smtClean="0"/>
              <a:t>. 215.000 lei,  peste  </a:t>
            </a:r>
            <a:r>
              <a:rPr lang="fr-FR" sz="1400" dirty="0" err="1" smtClean="0"/>
              <a:t>nivelul</a:t>
            </a:r>
            <a:r>
              <a:rPr lang="fr-FR" sz="1400" dirty="0" smtClean="0"/>
              <a:t> </a:t>
            </a:r>
            <a:r>
              <a:rPr lang="fr-FR" sz="1400" dirty="0" err="1" smtClean="0"/>
              <a:t>cotizatiilor</a:t>
            </a:r>
            <a:r>
              <a:rPr lang="fr-FR" sz="1400" dirty="0" smtClean="0"/>
              <a:t> </a:t>
            </a:r>
            <a:r>
              <a:rPr lang="fr-FR" sz="1400" dirty="0" err="1" smtClean="0"/>
              <a:t>incasate</a:t>
            </a:r>
            <a:r>
              <a:rPr lang="fr-FR" sz="1400" dirty="0" smtClean="0"/>
              <a:t>     ( 207.705  lei) si au constat, in principal, in:</a:t>
            </a:r>
          </a:p>
          <a:p>
            <a:pPr>
              <a:buNone/>
            </a:pPr>
            <a:endParaRPr lang="ro-RO" sz="1400" dirty="0" smtClean="0"/>
          </a:p>
          <a:p>
            <a:pPr>
              <a:buFont typeface="Wingdings" pitchFamily="2" charset="2"/>
              <a:buChar char="Ø"/>
            </a:pPr>
            <a:r>
              <a:rPr lang="en-US" sz="1400" dirty="0" err="1" smtClean="0"/>
              <a:t>Publicatii</a:t>
            </a:r>
            <a:r>
              <a:rPr lang="en-US" sz="1400" dirty="0" smtClean="0"/>
              <a:t> </a:t>
            </a:r>
            <a:r>
              <a:rPr lang="en-US" sz="1400" dirty="0" err="1" smtClean="0"/>
              <a:t>gratuite</a:t>
            </a:r>
            <a:r>
              <a:rPr lang="en-US" sz="1400" dirty="0" smtClean="0"/>
              <a:t>: </a:t>
            </a:r>
            <a:r>
              <a:rPr lang="en-US" sz="1400" dirty="0" err="1" smtClean="0"/>
              <a:t>revista</a:t>
            </a:r>
            <a:r>
              <a:rPr lang="en-US" sz="1400" dirty="0" smtClean="0"/>
              <a:t> </a:t>
            </a:r>
            <a:r>
              <a:rPr lang="en-US" sz="1400" dirty="0" err="1" smtClean="0"/>
              <a:t>lunara</a:t>
            </a:r>
            <a:r>
              <a:rPr lang="en-US" sz="1400" dirty="0" smtClean="0"/>
              <a:t> Manager, Catalog </a:t>
            </a:r>
            <a:r>
              <a:rPr lang="en-US" sz="1400" dirty="0" err="1" smtClean="0"/>
              <a:t>Topul</a:t>
            </a:r>
            <a:r>
              <a:rPr lang="en-US" sz="1400" dirty="0" smtClean="0"/>
              <a:t> </a:t>
            </a:r>
            <a:r>
              <a:rPr lang="en-US" sz="1400" dirty="0" err="1" smtClean="0"/>
              <a:t>Firmelor</a:t>
            </a:r>
            <a:r>
              <a:rPr lang="en-US" sz="1400" dirty="0" smtClean="0"/>
              <a:t>,;</a:t>
            </a:r>
          </a:p>
          <a:p>
            <a:pPr>
              <a:buFont typeface="Wingdings" pitchFamily="2" charset="2"/>
              <a:buChar char="Ø"/>
            </a:pPr>
            <a:r>
              <a:rPr lang="en-US" sz="1400" dirty="0" err="1" smtClean="0"/>
              <a:t>Reclama</a:t>
            </a:r>
            <a:r>
              <a:rPr lang="en-US" sz="1400" dirty="0" smtClean="0"/>
              <a:t> in </a:t>
            </a:r>
            <a:r>
              <a:rPr lang="en-US" sz="1400" dirty="0" err="1" smtClean="0"/>
              <a:t>catalogul</a:t>
            </a:r>
            <a:r>
              <a:rPr lang="en-US" sz="1400" dirty="0" smtClean="0"/>
              <a:t> </a:t>
            </a:r>
            <a:r>
              <a:rPr lang="en-US" sz="1400" dirty="0" err="1" smtClean="0"/>
              <a:t>Topul</a:t>
            </a:r>
            <a:r>
              <a:rPr lang="en-US" sz="1400" dirty="0" smtClean="0"/>
              <a:t> </a:t>
            </a:r>
            <a:r>
              <a:rPr lang="en-US" sz="1400" dirty="0" err="1" smtClean="0"/>
              <a:t>firmelor</a:t>
            </a:r>
            <a:r>
              <a:rPr lang="en-US" sz="1400" dirty="0" smtClean="0"/>
              <a:t>;</a:t>
            </a:r>
          </a:p>
          <a:p>
            <a:pPr>
              <a:buFont typeface="Wingdings" pitchFamily="2" charset="2"/>
              <a:buChar char="Ø"/>
            </a:pPr>
            <a:r>
              <a:rPr lang="it-IT" sz="1400" dirty="0" smtClean="0"/>
              <a:t>Informatii comerciale gratuite in domeniul proprietatii intelectuale;</a:t>
            </a:r>
          </a:p>
          <a:p>
            <a:pPr>
              <a:buFont typeface="Wingdings" pitchFamily="2" charset="2"/>
              <a:buChar char="Ø"/>
            </a:pPr>
            <a:r>
              <a:rPr lang="it-IT" sz="1400" dirty="0" smtClean="0"/>
              <a:t>Consultanta diversa;</a:t>
            </a:r>
          </a:p>
          <a:p>
            <a:pPr>
              <a:buFont typeface="Wingdings" pitchFamily="2" charset="2"/>
              <a:buChar char="Ø"/>
            </a:pPr>
            <a:r>
              <a:rPr lang="fr-FR" sz="1400" dirty="0" err="1" smtClean="0"/>
              <a:t>Participare</a:t>
            </a:r>
            <a:r>
              <a:rPr lang="fr-FR" sz="1400" dirty="0" smtClean="0"/>
              <a:t> </a:t>
            </a:r>
            <a:r>
              <a:rPr lang="fr-FR" sz="1400" dirty="0" err="1" smtClean="0"/>
              <a:t>gratuita</a:t>
            </a:r>
            <a:r>
              <a:rPr lang="fr-FR" sz="1400" dirty="0" smtClean="0"/>
              <a:t> la </a:t>
            </a:r>
            <a:r>
              <a:rPr lang="fr-FR" sz="1400" dirty="0" err="1" smtClean="0"/>
              <a:t>seminarii</a:t>
            </a:r>
            <a:r>
              <a:rPr lang="fr-FR" sz="1400" dirty="0" smtClean="0"/>
              <a:t>, </a:t>
            </a:r>
            <a:r>
              <a:rPr lang="fr-FR" sz="1400" dirty="0" err="1" smtClean="0"/>
              <a:t>intalniri</a:t>
            </a:r>
            <a:r>
              <a:rPr lang="fr-FR" sz="1400" dirty="0" smtClean="0"/>
              <a:t> de </a:t>
            </a:r>
            <a:r>
              <a:rPr lang="fr-FR" sz="1400" dirty="0" err="1" smtClean="0"/>
              <a:t>afaceri</a:t>
            </a:r>
            <a:r>
              <a:rPr lang="fr-FR" sz="1400" dirty="0" smtClean="0"/>
              <a:t>, s.ca. ;</a:t>
            </a:r>
          </a:p>
          <a:p>
            <a:pPr>
              <a:buFont typeface="Wingdings" pitchFamily="2" charset="2"/>
              <a:buChar char="Ø"/>
            </a:pPr>
            <a:r>
              <a:rPr lang="it-IT" sz="1400" dirty="0" smtClean="0"/>
              <a:t>Reduceri de tarife pentru eliberarea certificatelor de origine, si a vizelor pentru documente externe;</a:t>
            </a:r>
          </a:p>
          <a:p>
            <a:pPr>
              <a:buFont typeface="Wingdings" pitchFamily="2" charset="2"/>
              <a:buChar char="Ø"/>
            </a:pPr>
            <a:r>
              <a:rPr lang="fr-FR" sz="1400" dirty="0" err="1" smtClean="0"/>
              <a:t>Reduceri</a:t>
            </a:r>
            <a:r>
              <a:rPr lang="fr-FR" sz="1400" dirty="0" smtClean="0"/>
              <a:t> de tarife </a:t>
            </a:r>
            <a:r>
              <a:rPr lang="fr-FR" sz="1400" dirty="0" err="1" smtClean="0"/>
              <a:t>pentru</a:t>
            </a:r>
            <a:r>
              <a:rPr lang="fr-FR" sz="1400" dirty="0" smtClean="0"/>
              <a:t> </a:t>
            </a:r>
            <a:r>
              <a:rPr lang="fr-FR" sz="1400" dirty="0" err="1" smtClean="0"/>
              <a:t>participarea</a:t>
            </a:r>
            <a:r>
              <a:rPr lang="fr-FR" sz="1400" dirty="0" smtClean="0"/>
              <a:t> la </a:t>
            </a:r>
            <a:r>
              <a:rPr lang="fr-FR" sz="1400" dirty="0" err="1" smtClean="0"/>
              <a:t>cursuri</a:t>
            </a:r>
            <a:r>
              <a:rPr lang="fr-FR" sz="1400" dirty="0" smtClean="0"/>
              <a:t>, </a:t>
            </a:r>
            <a:r>
              <a:rPr lang="fr-FR" sz="1400" dirty="0" err="1" smtClean="0"/>
              <a:t>targuri</a:t>
            </a:r>
            <a:r>
              <a:rPr lang="fr-FR" sz="1400" dirty="0" smtClean="0"/>
              <a:t>, </a:t>
            </a:r>
            <a:r>
              <a:rPr lang="fr-FR" sz="1400" dirty="0" err="1" smtClean="0"/>
              <a:t>bursa</a:t>
            </a:r>
            <a:r>
              <a:rPr lang="fr-FR" sz="1400" dirty="0" smtClean="0"/>
              <a:t> de contacte, s.a.;</a:t>
            </a:r>
          </a:p>
          <a:p>
            <a:pPr>
              <a:buFont typeface="Wingdings" pitchFamily="2" charset="2"/>
              <a:buChar char="Ø"/>
            </a:pPr>
            <a:r>
              <a:rPr lang="fr-FR" sz="1400" dirty="0" smtClean="0"/>
              <a:t> </a:t>
            </a:r>
            <a:r>
              <a:rPr lang="it-IT" sz="1400" dirty="0" smtClean="0"/>
              <a:t>Membrii CCINA au fost promovati in diverse materiale promotionale, precum „Documentarul socio-economic al judetului Constanta”, „Oferta exportatorilor constanteni de produse si servicii”, pe site-ul CCINA Constanta, pe site-ul Consortiului ERBSN si in bazele de date ale acestei retele europene, in Sistemul National de Informatii de Afaceri al Camerelor de Comert din Romania, precum si pe site-ul Ministerului Economiei, Comertului si Mediului de Afaceri.</a:t>
            </a:r>
          </a:p>
        </p:txBody>
      </p:sp>
    </p:spTree>
  </p:cSld>
  <p:clrMapOvr>
    <a:masterClrMapping/>
  </p:clrMapOvr>
  <p:transition spd="med">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2"/>
          <p:cNvSpPr>
            <a:spLocks noGrp="1" noChangeArrowheads="1"/>
          </p:cNvSpPr>
          <p:nvPr>
            <p:ph type="ctrTitle"/>
          </p:nvPr>
        </p:nvSpPr>
        <p:spPr>
          <a:xfrm>
            <a:off x="0" y="76200"/>
            <a:ext cx="9144000" cy="1828800"/>
          </a:xfrm>
        </p:spPr>
        <p:txBody>
          <a:bodyPr>
            <a:noAutofit/>
          </a:bodyPr>
          <a:lstStyle/>
          <a:p>
            <a:r>
              <a:rPr lang="en-US" dirty="0" smtClean="0">
                <a:solidFill>
                  <a:schemeClr val="tx2">
                    <a:satMod val="130000"/>
                  </a:schemeClr>
                </a:solidFill>
              </a:rPr>
              <a:t/>
            </a:r>
            <a:br>
              <a:rPr lang="en-US" dirty="0" smtClean="0">
                <a:solidFill>
                  <a:schemeClr val="tx2">
                    <a:satMod val="130000"/>
                  </a:schemeClr>
                </a:solidFill>
              </a:rPr>
            </a:br>
            <a:r>
              <a:rPr lang="en-US" dirty="0" smtClean="0">
                <a:solidFill>
                  <a:schemeClr val="tx2">
                    <a:satMod val="130000"/>
                  </a:schemeClr>
                </a:solidFill>
              </a:rPr>
              <a:t/>
            </a:r>
            <a:br>
              <a:rPr lang="en-US" dirty="0" smtClean="0">
                <a:solidFill>
                  <a:schemeClr val="tx2">
                    <a:satMod val="130000"/>
                  </a:schemeClr>
                </a:solidFill>
              </a:rPr>
            </a:br>
            <a:r>
              <a:rPr lang="en-US" b="1" i="1" dirty="0" smtClean="0"/>
              <a:t>PROGRAMUL de ACTIUNI al CCINA</a:t>
            </a:r>
            <a:br>
              <a:rPr lang="en-US" b="1" i="1" dirty="0" smtClean="0"/>
            </a:br>
            <a:r>
              <a:rPr lang="en-US" b="1" i="1" dirty="0" smtClean="0"/>
              <a:t/>
            </a:r>
            <a:br>
              <a:rPr lang="en-US" b="1" i="1" dirty="0" smtClean="0"/>
            </a:br>
            <a:r>
              <a:rPr lang="en-US" b="1" i="1" dirty="0" smtClean="0"/>
              <a:t> </a:t>
            </a:r>
            <a:r>
              <a:rPr lang="en-US" b="1" i="1" dirty="0" err="1" smtClean="0"/>
              <a:t>în</a:t>
            </a:r>
            <a:r>
              <a:rPr lang="en-US" b="1" i="1" dirty="0" smtClean="0"/>
              <a:t> </a:t>
            </a:r>
            <a:r>
              <a:rPr lang="en-US" b="1" i="1" dirty="0" err="1" smtClean="0"/>
              <a:t>anul</a:t>
            </a:r>
            <a:r>
              <a:rPr lang="en-US" b="1" i="1" dirty="0" smtClean="0"/>
              <a:t> 2013</a:t>
            </a:r>
            <a:endParaRPr lang="ro-RO" dirty="0"/>
          </a:p>
        </p:txBody>
      </p:sp>
    </p:spTree>
  </p:cSld>
  <p:clrMapOvr>
    <a:masterClrMapping/>
  </p:clrMapOvr>
  <p:transition spd="med">
    <p:fade thruBlk="1"/>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a:xfrm>
            <a:off x="381000" y="228600"/>
            <a:ext cx="8229600" cy="1143000"/>
          </a:xfrm>
        </p:spPr>
        <p:txBody>
          <a:bodyPr>
            <a:normAutofit/>
          </a:bodyPr>
          <a:lstStyle/>
          <a:p>
            <a:pPr algn="l"/>
            <a:r>
              <a:rPr lang="pt-BR" sz="2800" b="1" dirty="0" smtClean="0"/>
              <a:t>PROGRAM de ACTIVITATE CCINA Constanta </a:t>
            </a:r>
            <a:r>
              <a:rPr lang="ro-RO" sz="2800" dirty="0" smtClean="0"/>
              <a:t/>
            </a:r>
            <a:br>
              <a:rPr lang="ro-RO" sz="2800" dirty="0" smtClean="0"/>
            </a:br>
            <a:r>
              <a:rPr lang="pt-BR" sz="2800" b="1" dirty="0" smtClean="0"/>
              <a:t>pentru anul 2013</a:t>
            </a:r>
            <a:endParaRPr lang="ro-RO" sz="2800" dirty="0"/>
          </a:p>
        </p:txBody>
      </p:sp>
      <p:sp>
        <p:nvSpPr>
          <p:cNvPr id="39939" name="Rectangle 3"/>
          <p:cNvSpPr>
            <a:spLocks noGrp="1" noChangeArrowheads="1"/>
          </p:cNvSpPr>
          <p:nvPr>
            <p:ph idx="1"/>
          </p:nvPr>
        </p:nvSpPr>
        <p:spPr>
          <a:xfrm>
            <a:off x="381000" y="1676400"/>
            <a:ext cx="8305800" cy="4800600"/>
          </a:xfrm>
        </p:spPr>
        <p:txBody>
          <a:bodyPr>
            <a:normAutofit fontScale="92500" lnSpcReduction="20000"/>
          </a:bodyPr>
          <a:lstStyle/>
          <a:p>
            <a:pPr lvl="0" algn="just">
              <a:buNone/>
            </a:pPr>
            <a:r>
              <a:rPr lang="it-IT" sz="1600" b="1" dirty="0" smtClean="0"/>
              <a:t>Seminarii </a:t>
            </a:r>
            <a:endParaRPr lang="ro-RO" sz="1600" dirty="0" smtClean="0"/>
          </a:p>
          <a:p>
            <a:pPr lvl="0" algn="just"/>
            <a:r>
              <a:rPr lang="it-IT" sz="1600" dirty="0" smtClean="0"/>
              <a:t>Seminar pe probleme de fiscalitate, in colaborare cu Camera Consultantilor Fiscali din Romania </a:t>
            </a:r>
          </a:p>
          <a:p>
            <a:pPr lvl="0" algn="just">
              <a:buNone/>
            </a:pPr>
            <a:r>
              <a:rPr lang="it-IT" sz="1600" dirty="0" smtClean="0"/>
              <a:t>– februarie, iunie, octombrie (DMCRM)</a:t>
            </a:r>
            <a:endParaRPr lang="ro-RO" sz="1600" i="1" dirty="0" smtClean="0"/>
          </a:p>
          <a:p>
            <a:pPr lvl="0" algn="just"/>
            <a:r>
              <a:rPr lang="it-IT" sz="1600" dirty="0" smtClean="0"/>
              <a:t>Seminar pe probleme de resurse umane – februarie, octombrie (DRU)</a:t>
            </a:r>
            <a:endParaRPr lang="ro-RO" sz="1600" i="1" dirty="0" smtClean="0"/>
          </a:p>
          <a:p>
            <a:pPr lvl="0" algn="just"/>
            <a:r>
              <a:rPr lang="it-IT" sz="1600" dirty="0" smtClean="0"/>
              <a:t>“Noul Cod Civil si jurisprudenta europeana”, in colaborare cu INPPA Brasov si Baroul Constanta </a:t>
            </a:r>
          </a:p>
          <a:p>
            <a:pPr lvl="0" algn="just">
              <a:buNone/>
            </a:pPr>
            <a:r>
              <a:rPr lang="it-IT" sz="1600" dirty="0" smtClean="0"/>
              <a:t>– martie (DIACI)</a:t>
            </a:r>
            <a:endParaRPr lang="ro-RO" sz="1600" i="1" dirty="0" smtClean="0"/>
          </a:p>
          <a:p>
            <a:pPr lvl="0" algn="just"/>
            <a:r>
              <a:rPr lang="it-IT" sz="1600" dirty="0" smtClean="0"/>
              <a:t>“Noul Cod Civil”, in colaborare cu INPPA Bucuresti si Baroul Constanta – aprilie (DJA)</a:t>
            </a:r>
            <a:endParaRPr lang="ro-RO" sz="1600" i="1" dirty="0" smtClean="0"/>
          </a:p>
          <a:p>
            <a:pPr lvl="0" algn="just"/>
            <a:r>
              <a:rPr lang="it-IT" sz="1600" dirty="0" smtClean="0"/>
              <a:t>“Drepturile consumatorului din Romania, in calitate de cetateni ai Uniunii Europene” – mai (DIACI)</a:t>
            </a:r>
            <a:endParaRPr lang="ro-RO" sz="1600" i="1" dirty="0" smtClean="0"/>
          </a:p>
          <a:p>
            <a:pPr lvl="0" algn="just"/>
            <a:r>
              <a:rPr lang="it-IT" sz="1600" dirty="0" smtClean="0"/>
              <a:t>“Probleme si solutii legale pentru societatile comerciale din Romania. Interferenta dintre </a:t>
            </a:r>
          </a:p>
          <a:p>
            <a:pPr lvl="0" algn="just">
              <a:buNone/>
            </a:pPr>
            <a:r>
              <a:rPr lang="it-IT" sz="1600" dirty="0" smtClean="0"/>
              <a:t>dreptul national, dreptul Uniunii Europene si practica judiciara” – mai (DIACI)</a:t>
            </a:r>
            <a:endParaRPr lang="ro-RO" sz="1600" i="1" dirty="0" smtClean="0"/>
          </a:p>
          <a:p>
            <a:pPr lvl="0" algn="just"/>
            <a:r>
              <a:rPr lang="it-IT" sz="1600" dirty="0" smtClean="0"/>
              <a:t>“Noul Cod de procedura civila” – iunie, (DJA) </a:t>
            </a:r>
            <a:endParaRPr lang="ro-RO" sz="1600" i="1" dirty="0" smtClean="0"/>
          </a:p>
          <a:p>
            <a:pPr algn="just"/>
            <a:r>
              <a:rPr lang="it-IT" sz="1600" dirty="0" smtClean="0"/>
              <a:t>“Probleme ale agriculturii romanesti, in context european” – în cadrul Târgului “Expoagroutil </a:t>
            </a:r>
          </a:p>
          <a:p>
            <a:pPr algn="just">
              <a:buNone/>
            </a:pPr>
            <a:r>
              <a:rPr lang="it-IT" sz="1600" dirty="0" smtClean="0"/>
              <a:t>2013 “– mai (CAIA+DIACI)</a:t>
            </a:r>
            <a:endParaRPr lang="ro-RO" sz="1600" dirty="0" smtClean="0"/>
          </a:p>
          <a:p>
            <a:pPr lvl="0" algn="just"/>
            <a:r>
              <a:rPr lang="it-IT" sz="1600" dirty="0" smtClean="0"/>
              <a:t> “Arbitrajul comercial si jurisprudenta” – iulie (DJA)</a:t>
            </a:r>
            <a:endParaRPr lang="ro-RO" sz="1600" i="1" dirty="0" smtClean="0"/>
          </a:p>
          <a:p>
            <a:pPr lvl="0" algn="just"/>
            <a:r>
              <a:rPr lang="it-IT" sz="1600" dirty="0" smtClean="0"/>
              <a:t>“Marca nationala versus marca comunitara” – septembrie (DMCRM, DIACI)</a:t>
            </a:r>
            <a:endParaRPr lang="ro-RO" sz="1600" i="1" dirty="0" smtClean="0"/>
          </a:p>
          <a:p>
            <a:pPr lvl="0" algn="just"/>
            <a:r>
              <a:rPr lang="it-IT" sz="1600" dirty="0" smtClean="0"/>
              <a:t>“Sanatatea si securitatea in munca – prioritate europeana” – octombrie (DIACI)</a:t>
            </a:r>
            <a:endParaRPr lang="ro-RO" sz="1600" i="1" dirty="0" smtClean="0"/>
          </a:p>
          <a:p>
            <a:pPr lvl="0" algn="just"/>
            <a:r>
              <a:rPr lang="it-IT" sz="1600" dirty="0" smtClean="0"/>
              <a:t> “Surse europene de finantare in perioada 2014 – 2020” – noiembrie (DIACI)</a:t>
            </a:r>
            <a:endParaRPr lang="ro-RO" sz="1600" i="1" dirty="0" smtClean="0"/>
          </a:p>
          <a:p>
            <a:pPr lvl="0" algn="just"/>
            <a:r>
              <a:rPr lang="it-IT" sz="1600" dirty="0" smtClean="0"/>
              <a:t>“Dezvoltarea inovarii, prin folosirea brevetului european si a brevetului national” , noiembrie </a:t>
            </a:r>
          </a:p>
          <a:p>
            <a:pPr lvl="0" algn="just">
              <a:buNone/>
            </a:pPr>
            <a:r>
              <a:rPr lang="it-IT" sz="1600" dirty="0" smtClean="0"/>
              <a:t>(DMCRM, DIACI)</a:t>
            </a:r>
            <a:endParaRPr lang="ro-RO" sz="1600" i="1" dirty="0"/>
          </a:p>
        </p:txBody>
      </p:sp>
    </p:spTree>
  </p:cSld>
  <p:clrMapOvr>
    <a:masterClrMapping/>
  </p:clrMapOvr>
  <p:transition spd="med">
    <p:fade thruBlk="1"/>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a:xfrm>
            <a:off x="381000" y="228600"/>
            <a:ext cx="8229600" cy="1143000"/>
          </a:xfrm>
        </p:spPr>
        <p:txBody>
          <a:bodyPr>
            <a:normAutofit/>
          </a:bodyPr>
          <a:lstStyle/>
          <a:p>
            <a:pPr algn="l"/>
            <a:r>
              <a:rPr lang="pt-BR" sz="2800" b="1" dirty="0" smtClean="0"/>
              <a:t>PROGRAM de ACTIVITATE CCINA Constanta </a:t>
            </a:r>
            <a:r>
              <a:rPr lang="ro-RO" sz="2800" dirty="0" smtClean="0"/>
              <a:t/>
            </a:r>
            <a:br>
              <a:rPr lang="ro-RO" sz="2800" dirty="0" smtClean="0"/>
            </a:br>
            <a:r>
              <a:rPr lang="pt-BR" sz="2800" b="1" dirty="0" smtClean="0"/>
              <a:t>pentru anul 2013</a:t>
            </a:r>
            <a:endParaRPr lang="ro-RO" sz="2800" dirty="0"/>
          </a:p>
        </p:txBody>
      </p:sp>
      <p:sp>
        <p:nvSpPr>
          <p:cNvPr id="39939" name="Rectangle 3"/>
          <p:cNvSpPr>
            <a:spLocks noGrp="1" noChangeArrowheads="1"/>
          </p:cNvSpPr>
          <p:nvPr>
            <p:ph idx="1"/>
          </p:nvPr>
        </p:nvSpPr>
        <p:spPr>
          <a:xfrm>
            <a:off x="381000" y="1752600"/>
            <a:ext cx="8305800" cy="4800600"/>
          </a:xfrm>
        </p:spPr>
        <p:txBody>
          <a:bodyPr>
            <a:normAutofit fontScale="92500" lnSpcReduction="20000"/>
          </a:bodyPr>
          <a:lstStyle/>
          <a:p>
            <a:pPr lvl="0">
              <a:buNone/>
            </a:pPr>
            <a:r>
              <a:rPr lang="it-IT" sz="1600" b="1" dirty="0" smtClean="0"/>
              <a:t>PARTENERIATE de AFACERI  </a:t>
            </a:r>
            <a:endParaRPr lang="ro-RO" sz="1600" i="1" dirty="0" smtClean="0"/>
          </a:p>
          <a:p>
            <a:pPr lvl="0"/>
            <a:r>
              <a:rPr lang="it-IT" sz="1600" dirty="0" smtClean="0"/>
              <a:t>Parteneriat de afaceri in cadrul Targului Expoagroutil, Constanta – mai (DIACI – Consortiul ERBSN)</a:t>
            </a:r>
            <a:endParaRPr lang="ro-RO" sz="1600" i="1" dirty="0" smtClean="0"/>
          </a:p>
          <a:p>
            <a:pPr lvl="0"/>
            <a:r>
              <a:rPr lang="it-IT" sz="1600" dirty="0" smtClean="0"/>
              <a:t>Parteneriat de afaceri in cadrul Targului INDAGRA 2013, Bucuresti – noiembrie (DIACI – Consortiul ERBSN)</a:t>
            </a:r>
            <a:endParaRPr lang="ro-RO" sz="1600" i="1" dirty="0" smtClean="0"/>
          </a:p>
          <a:p>
            <a:pPr>
              <a:buNone/>
            </a:pPr>
            <a:r>
              <a:rPr lang="it-IT" sz="1600" dirty="0" smtClean="0"/>
              <a:t> </a:t>
            </a:r>
            <a:endParaRPr lang="ro-RO" sz="1600" i="1" dirty="0" smtClean="0"/>
          </a:p>
          <a:p>
            <a:pPr lvl="0">
              <a:buNone/>
            </a:pPr>
            <a:r>
              <a:rPr lang="it-IT" sz="1600" b="1" dirty="0" smtClean="0"/>
              <a:t>CURSURI</a:t>
            </a:r>
            <a:endParaRPr lang="ro-RO" sz="1600" i="1" dirty="0" smtClean="0"/>
          </a:p>
          <a:p>
            <a:pPr lvl="0"/>
            <a:r>
              <a:rPr lang="it-IT" sz="1600" dirty="0" smtClean="0"/>
              <a:t>Curs de specialitate in domeniul gestionarii deseurilor – februarie, mai, iulie, octombrie(DRU)</a:t>
            </a:r>
            <a:endParaRPr lang="ro-RO" sz="1600" i="1" dirty="0" smtClean="0"/>
          </a:p>
          <a:p>
            <a:pPr lvl="0"/>
            <a:r>
              <a:rPr lang="it-IT" sz="1600" dirty="0" smtClean="0"/>
              <a:t>Formarea auditorilor interni conform sistemului de management integrat – mai, septembrie, octombrie (DMCRM)</a:t>
            </a:r>
            <a:endParaRPr lang="ro-RO" sz="1600" i="1" dirty="0" smtClean="0"/>
          </a:p>
          <a:p>
            <a:pPr lvl="0"/>
            <a:r>
              <a:rPr lang="it-IT" sz="1600" dirty="0" smtClean="0"/>
              <a:t>Manager in activitatea de turism – martie (DRU)</a:t>
            </a:r>
            <a:endParaRPr lang="ro-RO" sz="1600" i="1" dirty="0" smtClean="0"/>
          </a:p>
          <a:p>
            <a:pPr lvl="0"/>
            <a:r>
              <a:rPr lang="it-IT" sz="1600" dirty="0" smtClean="0"/>
              <a:t>Inspector / referent resurse umane – februarie, iulie , septembrie (DRU)</a:t>
            </a:r>
            <a:endParaRPr lang="ro-RO" sz="1600" i="1" dirty="0" smtClean="0"/>
          </a:p>
          <a:p>
            <a:pPr lvl="0"/>
            <a:r>
              <a:rPr lang="it-IT" sz="1600" dirty="0" smtClean="0"/>
              <a:t>Tehnici si practici de comert international – martie (DMCRM)</a:t>
            </a:r>
            <a:endParaRPr lang="ro-RO" sz="1600" i="1" dirty="0" smtClean="0"/>
          </a:p>
          <a:p>
            <a:pPr lvl="0"/>
            <a:r>
              <a:rPr lang="it-IT" sz="1600" dirty="0" smtClean="0"/>
              <a:t>Competente antreprenoriale – aprilie (DMCRM)</a:t>
            </a:r>
            <a:endParaRPr lang="ro-RO" sz="1600" i="1" dirty="0" smtClean="0"/>
          </a:p>
          <a:p>
            <a:pPr lvl="0"/>
            <a:r>
              <a:rPr lang="ro-RO" sz="1600" dirty="0" smtClean="0"/>
              <a:t>Curs de managementul calitatii serviciilor in industria hoteliera – aprilie (DMCRM)</a:t>
            </a:r>
          </a:p>
          <a:p>
            <a:pPr lvl="0"/>
            <a:r>
              <a:rPr lang="ro-RO" sz="1600" dirty="0" smtClean="0"/>
              <a:t>Curs de instruire arhivar - mai (DMCRM)</a:t>
            </a:r>
          </a:p>
          <a:p>
            <a:pPr lvl="0"/>
            <a:r>
              <a:rPr lang="it-IT" sz="1600" dirty="0" smtClean="0"/>
              <a:t> “Formare auditori interni pentru sisteme de management de calitate” – mai (DMCRM)</a:t>
            </a:r>
            <a:endParaRPr lang="ro-RO" sz="1600" dirty="0" smtClean="0"/>
          </a:p>
          <a:p>
            <a:pPr lvl="0"/>
            <a:r>
              <a:rPr lang="it-IT" sz="1600" dirty="0" smtClean="0"/>
              <a:t>“Formare auditori interni pentru sisteme de management de mediu” –  septembrie (DMCRM)</a:t>
            </a:r>
            <a:endParaRPr lang="ro-RO" sz="1600" dirty="0" smtClean="0"/>
          </a:p>
          <a:p>
            <a:pPr lvl="0"/>
            <a:r>
              <a:rPr lang="it-IT" sz="1600" dirty="0" smtClean="0"/>
              <a:t>Curs Cadru tehnic cu atributii in domeniul PSI – iunie (DRU)</a:t>
            </a:r>
            <a:endParaRPr lang="ro-RO" sz="1600" i="1" dirty="0" smtClean="0"/>
          </a:p>
          <a:p>
            <a:pPr lvl="0"/>
            <a:r>
              <a:rPr lang="it-IT" sz="1600" dirty="0" smtClean="0"/>
              <a:t>Inspector in domeniul securitatii si sanatatii in munca – aprilie, noiembrie (DMCRM)</a:t>
            </a:r>
            <a:endParaRPr lang="ro-RO" sz="1600" i="1" dirty="0"/>
          </a:p>
        </p:txBody>
      </p:sp>
    </p:spTree>
  </p:cSld>
  <p:clrMapOvr>
    <a:masterClrMapping/>
  </p:clrMapOvr>
  <p:transition spd="med">
    <p:fade thruBlk="1"/>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a:xfrm>
            <a:off x="381000" y="228600"/>
            <a:ext cx="8229600" cy="1143000"/>
          </a:xfrm>
        </p:spPr>
        <p:txBody>
          <a:bodyPr>
            <a:normAutofit/>
          </a:bodyPr>
          <a:lstStyle/>
          <a:p>
            <a:pPr algn="l"/>
            <a:r>
              <a:rPr lang="pt-BR" sz="2800" b="1" dirty="0" smtClean="0"/>
              <a:t>PROGRAM de ACTIVITATE CCINA Constanta </a:t>
            </a:r>
            <a:r>
              <a:rPr lang="ro-RO" sz="2800" dirty="0" smtClean="0"/>
              <a:t/>
            </a:r>
            <a:br>
              <a:rPr lang="ro-RO" sz="2800" dirty="0" smtClean="0"/>
            </a:br>
            <a:r>
              <a:rPr lang="pt-BR" sz="2800" b="1" dirty="0" smtClean="0"/>
              <a:t>pentru anul 2013</a:t>
            </a:r>
            <a:endParaRPr lang="ro-RO" sz="2800" dirty="0"/>
          </a:p>
        </p:txBody>
      </p:sp>
      <p:sp>
        <p:nvSpPr>
          <p:cNvPr id="39939" name="Rectangle 3"/>
          <p:cNvSpPr>
            <a:spLocks noGrp="1" noChangeArrowheads="1"/>
          </p:cNvSpPr>
          <p:nvPr>
            <p:ph idx="1"/>
          </p:nvPr>
        </p:nvSpPr>
        <p:spPr>
          <a:xfrm>
            <a:off x="381000" y="1752600"/>
            <a:ext cx="8305800" cy="4800600"/>
          </a:xfrm>
        </p:spPr>
        <p:txBody>
          <a:bodyPr>
            <a:normAutofit fontScale="85000" lnSpcReduction="20000"/>
          </a:bodyPr>
          <a:lstStyle/>
          <a:p>
            <a:pPr lvl="0">
              <a:buNone/>
            </a:pPr>
            <a:r>
              <a:rPr lang="it-IT" sz="1600" b="1" dirty="0" smtClean="0"/>
              <a:t>BURSE de CONTACTE</a:t>
            </a:r>
            <a:endParaRPr lang="ro-RO" sz="1600" i="1" dirty="0" smtClean="0"/>
          </a:p>
          <a:p>
            <a:pPr lvl="0"/>
            <a:r>
              <a:rPr lang="it-IT" sz="1600" dirty="0" smtClean="0"/>
              <a:t>Burse de contacte intre banci / firme de asigurari si firme constantene in cadrul Salonului de dotari hoteliere – aprilie (DMCRM)</a:t>
            </a:r>
            <a:endParaRPr lang="ro-RO" sz="1600" i="1" dirty="0" smtClean="0"/>
          </a:p>
          <a:p>
            <a:pPr lvl="0"/>
            <a:r>
              <a:rPr lang="it-IT" sz="1600" dirty="0" smtClean="0"/>
              <a:t>Bursa de contacte intre banci / firme de asigurari si firme constantene in cadrul Targului Expoagroutil – mai (DMCRM)</a:t>
            </a:r>
            <a:endParaRPr lang="ro-RO" sz="1600" i="1" dirty="0" smtClean="0"/>
          </a:p>
          <a:p>
            <a:pPr lvl="0"/>
            <a:r>
              <a:rPr lang="it-IT" sz="1600" dirty="0" smtClean="0"/>
              <a:t>Bursa de contacte intre mediul de afaceri constantean si ambasade / consulate straine in Romania – iunie (DMCRM)</a:t>
            </a:r>
            <a:endParaRPr lang="ro-RO" sz="1600" i="1" dirty="0" smtClean="0"/>
          </a:p>
          <a:p>
            <a:pPr>
              <a:buNone/>
            </a:pPr>
            <a:r>
              <a:rPr lang="it-IT" sz="1600" b="1" dirty="0" smtClean="0"/>
              <a:t> </a:t>
            </a:r>
            <a:endParaRPr lang="ro-RO" sz="1600" i="1" dirty="0" smtClean="0"/>
          </a:p>
          <a:p>
            <a:pPr lvl="0">
              <a:buNone/>
            </a:pPr>
            <a:r>
              <a:rPr lang="it-IT" sz="1600" b="1" dirty="0" smtClean="0"/>
              <a:t>FESTIVITATI </a:t>
            </a:r>
            <a:endParaRPr lang="ro-RO" sz="1600" i="1" dirty="0" smtClean="0"/>
          </a:p>
          <a:p>
            <a:pPr lvl="0"/>
            <a:r>
              <a:rPr lang="it-IT" sz="1600" dirty="0" smtClean="0"/>
              <a:t>TOPUL FIRMELOR din judetul CONSTANTA  editia a XX-a, noiembrie (DMCRM)</a:t>
            </a:r>
            <a:endParaRPr lang="ro-RO" sz="1600" i="1" dirty="0" smtClean="0"/>
          </a:p>
          <a:p>
            <a:pPr lvl="0"/>
            <a:r>
              <a:rPr lang="it-IT" sz="1600" dirty="0" smtClean="0"/>
              <a:t>Zilele Recoltei la Murfatlar, Cumpana, Navodari, octombrie (CAIA)</a:t>
            </a:r>
            <a:endParaRPr lang="ro-RO" sz="1600" i="1" dirty="0" smtClean="0"/>
          </a:p>
          <a:p>
            <a:pPr lvl="0"/>
            <a:r>
              <a:rPr lang="it-IT" sz="1600" dirty="0" smtClean="0"/>
              <a:t>TROFEUL CREATIVITATII editia a XI-a, noiembrie (DMCRM)</a:t>
            </a:r>
            <a:endParaRPr lang="ro-RO" sz="1600" i="1" dirty="0" smtClean="0"/>
          </a:p>
          <a:p>
            <a:pPr>
              <a:buNone/>
            </a:pPr>
            <a:endParaRPr lang="ro-RO" sz="1600" i="1" dirty="0" smtClean="0"/>
          </a:p>
          <a:p>
            <a:pPr lvl="0">
              <a:buNone/>
            </a:pPr>
            <a:r>
              <a:rPr lang="it-IT" sz="1600" b="1" dirty="0" smtClean="0"/>
              <a:t>MISIUNI ECONOMICE </a:t>
            </a:r>
            <a:r>
              <a:rPr lang="it-IT" sz="1600" dirty="0" smtClean="0"/>
              <a:t>(DMCRM)</a:t>
            </a:r>
            <a:endParaRPr lang="ro-RO" sz="1600" i="1" dirty="0" smtClean="0"/>
          </a:p>
          <a:p>
            <a:pPr lvl="0"/>
            <a:r>
              <a:rPr lang="it-IT" sz="1600" dirty="0" smtClean="0"/>
              <a:t>Republica Turcia – mai</a:t>
            </a:r>
            <a:endParaRPr lang="ro-RO" sz="1600" i="1" dirty="0" smtClean="0"/>
          </a:p>
          <a:p>
            <a:pPr lvl="0"/>
            <a:r>
              <a:rPr lang="it-IT" sz="1600" dirty="0" smtClean="0"/>
              <a:t>Australia – Noua Zeelanda - mai</a:t>
            </a:r>
            <a:endParaRPr lang="ro-RO" sz="1600" i="1" dirty="0" smtClean="0"/>
          </a:p>
          <a:p>
            <a:pPr lvl="0"/>
            <a:r>
              <a:rPr lang="it-IT" sz="1600" dirty="0" smtClean="0"/>
              <a:t>Statele Unite ale Americii (Coasta de Est) -  iulie</a:t>
            </a:r>
            <a:endParaRPr lang="ro-RO" sz="1600" i="1" dirty="0" smtClean="0"/>
          </a:p>
          <a:p>
            <a:pPr lvl="0"/>
            <a:r>
              <a:rPr lang="it-IT" sz="1600" dirty="0" smtClean="0"/>
              <a:t>Republica Polona – septembrie</a:t>
            </a:r>
            <a:endParaRPr lang="ro-RO" sz="1600" i="1" dirty="0" smtClean="0"/>
          </a:p>
          <a:p>
            <a:pPr lvl="0"/>
            <a:r>
              <a:rPr lang="it-IT" sz="1600" dirty="0" smtClean="0"/>
              <a:t>Statele Unite ale Americii (Coasta de Vest) - noiembrie</a:t>
            </a:r>
            <a:endParaRPr lang="ro-RO" sz="1600" i="1" dirty="0" smtClean="0"/>
          </a:p>
          <a:p>
            <a:pPr lvl="0"/>
            <a:r>
              <a:rPr lang="it-IT" sz="1600" dirty="0" smtClean="0"/>
              <a:t>Columbia –Panama – noiembrie</a:t>
            </a:r>
            <a:endParaRPr lang="ro-RO" sz="1600" i="1" dirty="0" smtClean="0"/>
          </a:p>
          <a:p>
            <a:pPr lvl="0"/>
            <a:r>
              <a:rPr lang="it-IT" sz="1600" dirty="0" smtClean="0"/>
              <a:t>Coreea de Sud - noiembrie</a:t>
            </a:r>
            <a:endParaRPr lang="ro-RO" sz="1600" i="1" dirty="0"/>
          </a:p>
        </p:txBody>
      </p:sp>
    </p:spTree>
  </p:cSld>
  <p:clrMapOvr>
    <a:masterClrMapping/>
  </p:clrMapOvr>
  <p:transition spd="med">
    <p:fade thruBlk="1"/>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a:xfrm>
            <a:off x="381000" y="228600"/>
            <a:ext cx="8229600" cy="1143000"/>
          </a:xfrm>
        </p:spPr>
        <p:txBody>
          <a:bodyPr>
            <a:normAutofit/>
          </a:bodyPr>
          <a:lstStyle/>
          <a:p>
            <a:pPr algn="l"/>
            <a:r>
              <a:rPr lang="pt-BR" sz="2800" b="1" dirty="0" smtClean="0"/>
              <a:t>PROGRAM de ACTIVITATE CCINA Constanta </a:t>
            </a:r>
            <a:r>
              <a:rPr lang="ro-RO" sz="2800" dirty="0" smtClean="0"/>
              <a:t/>
            </a:r>
            <a:br>
              <a:rPr lang="ro-RO" sz="2800" dirty="0" smtClean="0"/>
            </a:br>
            <a:r>
              <a:rPr lang="pt-BR" sz="2800" b="1" dirty="0" smtClean="0"/>
              <a:t>pentru anul 2013</a:t>
            </a:r>
            <a:endParaRPr lang="ro-RO" sz="2800" dirty="0"/>
          </a:p>
        </p:txBody>
      </p:sp>
      <p:sp>
        <p:nvSpPr>
          <p:cNvPr id="39939" name="Rectangle 3"/>
          <p:cNvSpPr>
            <a:spLocks noGrp="1" noChangeArrowheads="1"/>
          </p:cNvSpPr>
          <p:nvPr>
            <p:ph idx="1"/>
          </p:nvPr>
        </p:nvSpPr>
        <p:spPr>
          <a:xfrm>
            <a:off x="381000" y="1752600"/>
            <a:ext cx="8305800" cy="4800600"/>
          </a:xfrm>
        </p:spPr>
        <p:txBody>
          <a:bodyPr>
            <a:normAutofit fontScale="85000" lnSpcReduction="20000"/>
          </a:bodyPr>
          <a:lstStyle/>
          <a:p>
            <a:pPr lvl="0">
              <a:buNone/>
            </a:pPr>
            <a:r>
              <a:rPr lang="fr-FR" sz="1600" b="1" dirty="0" err="1" smtClean="0"/>
              <a:t>Târguri</a:t>
            </a:r>
            <a:r>
              <a:rPr lang="fr-FR" sz="1600" b="1" dirty="0" smtClean="0"/>
              <a:t> </a:t>
            </a:r>
            <a:r>
              <a:rPr lang="fr-FR" sz="1600" b="1" dirty="0" err="1" smtClean="0"/>
              <a:t>şi</a:t>
            </a:r>
            <a:r>
              <a:rPr lang="fr-FR" sz="1600" b="1" dirty="0" smtClean="0"/>
              <a:t> </a:t>
            </a:r>
            <a:r>
              <a:rPr lang="fr-FR" sz="1600" b="1" dirty="0" err="1" smtClean="0"/>
              <a:t>Expoziţii</a:t>
            </a:r>
            <a:r>
              <a:rPr lang="fr-FR" sz="1600" b="1" dirty="0" smtClean="0"/>
              <a:t> </a:t>
            </a:r>
            <a:endParaRPr lang="ro-RO" sz="1600" dirty="0" smtClean="0"/>
          </a:p>
          <a:p>
            <a:pPr>
              <a:buNone/>
            </a:pPr>
            <a:r>
              <a:rPr lang="fr-FR" sz="1600" b="1" dirty="0" smtClean="0"/>
              <a:t> </a:t>
            </a:r>
            <a:endParaRPr lang="ro-RO" sz="1600" i="1" dirty="0" smtClean="0"/>
          </a:p>
          <a:p>
            <a:r>
              <a:rPr lang="it-IT" sz="1600" b="1" dirty="0" smtClean="0"/>
              <a:t>1. TINIMTEX </a:t>
            </a:r>
            <a:r>
              <a:rPr lang="it-IT" sz="1600" dirty="0" smtClean="0"/>
              <a:t>(DTE)</a:t>
            </a:r>
            <a:endParaRPr lang="ro-RO" sz="1600" dirty="0" smtClean="0"/>
          </a:p>
          <a:p>
            <a:pPr>
              <a:buNone/>
            </a:pPr>
            <a:r>
              <a:rPr lang="it-IT" sz="1600" dirty="0" smtClean="0"/>
              <a:t>20 - 24  februarie , Ediţia a  56–a,  Mamaia</a:t>
            </a:r>
            <a:endParaRPr lang="ro-RO" sz="1600" dirty="0" smtClean="0"/>
          </a:p>
          <a:p>
            <a:pPr>
              <a:buNone/>
            </a:pPr>
            <a:r>
              <a:rPr lang="it-IT" sz="1600" dirty="0" smtClean="0"/>
              <a:t>Târg Naţional de Îmbrãcãminte si Încãltãminte</a:t>
            </a:r>
            <a:endParaRPr lang="ro-RO" sz="1600" dirty="0" smtClean="0"/>
          </a:p>
          <a:p>
            <a:pPr>
              <a:buNone/>
            </a:pPr>
            <a:r>
              <a:rPr lang="it-IT" sz="1600" b="1" dirty="0" smtClean="0"/>
              <a:t>	</a:t>
            </a:r>
            <a:endParaRPr lang="ro-RO" sz="1600" i="1" dirty="0" smtClean="0"/>
          </a:p>
          <a:p>
            <a:r>
              <a:rPr lang="it-IT" sz="1600" b="1" dirty="0" smtClean="0"/>
              <a:t>2. SALON DOTARI HOTELIERE  SI ALIMENTATIE PUBLICA </a:t>
            </a:r>
            <a:r>
              <a:rPr lang="it-IT" sz="1600" dirty="0" smtClean="0"/>
              <a:t>(DTE)</a:t>
            </a:r>
            <a:endParaRPr lang="ro-RO" sz="1600" dirty="0" smtClean="0"/>
          </a:p>
          <a:p>
            <a:pPr>
              <a:buNone/>
            </a:pPr>
            <a:r>
              <a:rPr lang="it-IT" sz="1600" dirty="0" smtClean="0"/>
              <a:t>3 – 6 aprilie, Editia a XI-a, Pavilionul Expozitional Mamaia</a:t>
            </a:r>
            <a:endParaRPr lang="ro-RO" sz="1600" i="1" dirty="0" smtClean="0"/>
          </a:p>
          <a:p>
            <a:pPr>
              <a:buNone/>
            </a:pPr>
            <a:r>
              <a:rPr lang="it-IT" sz="1600" b="1" dirty="0" smtClean="0"/>
              <a:t>Salon de echipamente, materiale si mobilier pentru hoteluri si restaurante</a:t>
            </a:r>
            <a:endParaRPr lang="ro-RO" sz="1600" b="1" i="1" dirty="0" smtClean="0"/>
          </a:p>
          <a:p>
            <a:pPr>
              <a:buNone/>
            </a:pPr>
            <a:r>
              <a:rPr lang="it-IT" sz="1600" dirty="0" smtClean="0"/>
              <a:t> </a:t>
            </a:r>
            <a:endParaRPr lang="ro-RO" sz="1600" dirty="0" smtClean="0"/>
          </a:p>
          <a:p>
            <a:r>
              <a:rPr lang="it-IT" sz="1600" b="1" dirty="0" smtClean="0"/>
              <a:t>3. Targul de Mobila – Totul pentru Casa si Familie </a:t>
            </a:r>
            <a:r>
              <a:rPr lang="it-IT" sz="1600" dirty="0" smtClean="0"/>
              <a:t>(DTE)</a:t>
            </a:r>
            <a:endParaRPr lang="ro-RO" sz="1600" dirty="0" smtClean="0"/>
          </a:p>
          <a:p>
            <a:pPr>
              <a:buNone/>
            </a:pPr>
            <a:r>
              <a:rPr lang="it-IT" sz="1600" dirty="0" smtClean="0"/>
              <a:t>3 - 6 aprilie, editia a II-a, Pavilionul Expozitional - Mamaia </a:t>
            </a:r>
            <a:endParaRPr lang="ro-RO" sz="1600" dirty="0" smtClean="0"/>
          </a:p>
          <a:p>
            <a:pPr>
              <a:buNone/>
            </a:pPr>
            <a:r>
              <a:rPr lang="it-IT" sz="1600" dirty="0" smtClean="0"/>
              <a:t>Salon de mobila si design interior</a:t>
            </a:r>
            <a:endParaRPr lang="ro-RO" sz="1600" dirty="0" smtClean="0"/>
          </a:p>
          <a:p>
            <a:pPr>
              <a:buNone/>
            </a:pPr>
            <a:r>
              <a:rPr lang="it-IT" sz="1600" b="1" dirty="0" smtClean="0"/>
              <a:t> </a:t>
            </a:r>
            <a:endParaRPr lang="ro-RO" sz="1600" i="1" dirty="0" smtClean="0"/>
          </a:p>
          <a:p>
            <a:r>
              <a:rPr lang="it-IT" sz="1600" b="1" dirty="0" smtClean="0"/>
              <a:t>4. TARGUL PENTRU NUNTI </a:t>
            </a:r>
            <a:r>
              <a:rPr lang="it-IT" sz="1600" dirty="0" smtClean="0"/>
              <a:t>(DTE)</a:t>
            </a:r>
            <a:endParaRPr lang="ro-RO" sz="1600" i="1" dirty="0" smtClean="0"/>
          </a:p>
          <a:p>
            <a:pPr>
              <a:buNone/>
            </a:pPr>
            <a:r>
              <a:rPr lang="it-IT" sz="1600" dirty="0" smtClean="0"/>
              <a:t>05 – 07 aprilie, Editia a X-a, Centrul de Afaceri Eurolitoral - Mamaia</a:t>
            </a:r>
            <a:endParaRPr lang="ro-RO" sz="1600" i="1" dirty="0" smtClean="0"/>
          </a:p>
          <a:p>
            <a:pPr>
              <a:buNone/>
            </a:pPr>
            <a:r>
              <a:rPr lang="it-IT" sz="1600" dirty="0" smtClean="0"/>
              <a:t>Salon specializat de articole si servicii pentru nunti si ocazii speciale</a:t>
            </a:r>
            <a:endParaRPr lang="ro-RO" sz="1600" i="1" dirty="0" smtClean="0"/>
          </a:p>
          <a:p>
            <a:pPr>
              <a:buNone/>
            </a:pPr>
            <a:r>
              <a:rPr lang="ro-RO" sz="1600" dirty="0" smtClean="0"/>
              <a:t> </a:t>
            </a:r>
          </a:p>
          <a:p>
            <a:r>
              <a:rPr lang="it-IT" sz="1600" b="1" dirty="0" smtClean="0"/>
              <a:t>5. TINIMTEX </a:t>
            </a:r>
            <a:r>
              <a:rPr lang="it-IT" sz="1600" dirty="0" smtClean="0"/>
              <a:t>(DTE)</a:t>
            </a:r>
            <a:endParaRPr lang="ro-RO" sz="1600" dirty="0" smtClean="0"/>
          </a:p>
          <a:p>
            <a:pPr>
              <a:buNone/>
            </a:pPr>
            <a:r>
              <a:rPr lang="it-IT" sz="1600" dirty="0" smtClean="0"/>
              <a:t>15 - 19  mai , Ediţia de primavara , Ediţia a   57 –a, Mamaia</a:t>
            </a:r>
            <a:endParaRPr lang="ro-RO" sz="1600" dirty="0" smtClean="0"/>
          </a:p>
          <a:p>
            <a:pPr>
              <a:buNone/>
            </a:pPr>
            <a:r>
              <a:rPr lang="it-IT" sz="1600" dirty="0" smtClean="0"/>
              <a:t>Târg Naţional de Îmbrãcãminte si Încãltãminte</a:t>
            </a:r>
            <a:endParaRPr lang="ro-RO" sz="1600" dirty="0"/>
          </a:p>
        </p:txBody>
      </p:sp>
    </p:spTree>
  </p:cSld>
  <p:clrMapOvr>
    <a:masterClrMapping/>
  </p:clrMapOvr>
  <p:transition spd="med">
    <p:fade thruBlk="1"/>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a:xfrm>
            <a:off x="381000" y="228600"/>
            <a:ext cx="8229600" cy="1143000"/>
          </a:xfrm>
        </p:spPr>
        <p:txBody>
          <a:bodyPr>
            <a:normAutofit/>
          </a:bodyPr>
          <a:lstStyle/>
          <a:p>
            <a:pPr algn="l"/>
            <a:r>
              <a:rPr lang="pt-BR" sz="2800" b="1" dirty="0" smtClean="0"/>
              <a:t>PROGRAM de ACTIVITATE CCINA Constanta </a:t>
            </a:r>
            <a:r>
              <a:rPr lang="ro-RO" sz="2800" dirty="0" smtClean="0"/>
              <a:t/>
            </a:r>
            <a:br>
              <a:rPr lang="ro-RO" sz="2800" dirty="0" smtClean="0"/>
            </a:br>
            <a:r>
              <a:rPr lang="pt-BR" sz="2800" b="1" dirty="0" smtClean="0"/>
              <a:t>pentru anul 2013</a:t>
            </a:r>
            <a:endParaRPr lang="ro-RO" sz="2800" dirty="0"/>
          </a:p>
        </p:txBody>
      </p:sp>
      <p:sp>
        <p:nvSpPr>
          <p:cNvPr id="39939" name="Rectangle 3"/>
          <p:cNvSpPr>
            <a:spLocks noGrp="1" noChangeArrowheads="1"/>
          </p:cNvSpPr>
          <p:nvPr>
            <p:ph idx="1"/>
          </p:nvPr>
        </p:nvSpPr>
        <p:spPr>
          <a:xfrm>
            <a:off x="381000" y="1752600"/>
            <a:ext cx="8305800" cy="4114800"/>
          </a:xfrm>
        </p:spPr>
        <p:txBody>
          <a:bodyPr>
            <a:normAutofit fontScale="85000" lnSpcReduction="20000"/>
          </a:bodyPr>
          <a:lstStyle/>
          <a:p>
            <a:r>
              <a:rPr lang="it-IT" sz="1600" b="1" dirty="0" smtClean="0"/>
              <a:t>6</a:t>
            </a:r>
            <a:r>
              <a:rPr lang="it-IT" sz="1600" dirty="0" smtClean="0"/>
              <a:t>. </a:t>
            </a:r>
            <a:r>
              <a:rPr lang="it-IT" sz="1600" b="1" dirty="0" smtClean="0"/>
              <a:t>Targul de TURISM “VACANTA” </a:t>
            </a:r>
            <a:r>
              <a:rPr lang="it-IT" sz="1600" dirty="0" smtClean="0"/>
              <a:t>(DMRCM)</a:t>
            </a:r>
            <a:endParaRPr lang="ro-RO" sz="1600" dirty="0" smtClean="0"/>
          </a:p>
          <a:p>
            <a:pPr>
              <a:buNone/>
            </a:pPr>
            <a:r>
              <a:rPr lang="it-IT" sz="1600" dirty="0" smtClean="0"/>
              <a:t>17 – 19 mai, editia a II-a, in cadrul Maritimo Shopping Center</a:t>
            </a:r>
            <a:endParaRPr lang="ro-RO" sz="1600" dirty="0" smtClean="0"/>
          </a:p>
          <a:p>
            <a:pPr>
              <a:buNone/>
            </a:pPr>
            <a:r>
              <a:rPr lang="it-IT" sz="1600" dirty="0" smtClean="0"/>
              <a:t>Targ de vacante si oferte turistice</a:t>
            </a:r>
            <a:endParaRPr lang="ro-RO" sz="1600" dirty="0" smtClean="0"/>
          </a:p>
          <a:p>
            <a:pPr>
              <a:buNone/>
            </a:pPr>
            <a:r>
              <a:rPr lang="it-IT" sz="1600" dirty="0" smtClean="0"/>
              <a:t>*organizat in colaborare cu ANAT </a:t>
            </a:r>
            <a:endParaRPr lang="ro-RO" sz="1600" dirty="0" smtClean="0"/>
          </a:p>
          <a:p>
            <a:pPr>
              <a:buNone/>
            </a:pPr>
            <a:r>
              <a:rPr lang="it-IT" sz="1600" b="1" dirty="0" smtClean="0"/>
              <a:t> </a:t>
            </a:r>
            <a:endParaRPr lang="ro-RO" sz="1600" dirty="0" smtClean="0"/>
          </a:p>
          <a:p>
            <a:r>
              <a:rPr lang="it-IT" sz="1600" b="1" dirty="0" smtClean="0"/>
              <a:t>7. SEB – Salon Expozitional Beauty </a:t>
            </a:r>
            <a:r>
              <a:rPr lang="it-IT" sz="1600" dirty="0" smtClean="0"/>
              <a:t>(DTE)</a:t>
            </a:r>
            <a:endParaRPr lang="ro-RO" sz="1600" dirty="0" smtClean="0"/>
          </a:p>
          <a:p>
            <a:pPr>
              <a:buNone/>
            </a:pPr>
            <a:r>
              <a:rPr lang="ro-RO" sz="1600" dirty="0" smtClean="0"/>
              <a:t>24  - 26 mai, </a:t>
            </a:r>
            <a:r>
              <a:rPr lang="it-IT" sz="1600" dirty="0" smtClean="0"/>
              <a:t>Centrul de Afaceri Eurolitoral - Mamaia</a:t>
            </a:r>
            <a:endParaRPr lang="ro-RO" sz="1600" dirty="0" smtClean="0"/>
          </a:p>
          <a:p>
            <a:pPr>
              <a:buNone/>
            </a:pPr>
            <a:r>
              <a:rPr lang="ro-RO" sz="1600" dirty="0" smtClean="0"/>
              <a:t>Salon specializat de echipamente si consumabile destinate atat saloanelor de specialitate</a:t>
            </a:r>
            <a:r>
              <a:rPr lang="en-US" sz="1600" dirty="0" smtClean="0"/>
              <a:t>,</a:t>
            </a:r>
            <a:r>
              <a:rPr lang="ro-RO" sz="1600" dirty="0" smtClean="0"/>
              <a:t> cat si </a:t>
            </a:r>
            <a:endParaRPr lang="en-US" sz="1600" dirty="0" smtClean="0"/>
          </a:p>
          <a:p>
            <a:pPr>
              <a:buNone/>
            </a:pPr>
            <a:r>
              <a:rPr lang="ro-RO" sz="1600" dirty="0" smtClean="0"/>
              <a:t>publicului larg</a:t>
            </a:r>
          </a:p>
          <a:p>
            <a:pPr>
              <a:buNone/>
            </a:pPr>
            <a:r>
              <a:rPr lang="it-IT" sz="1600" b="1" dirty="0" smtClean="0"/>
              <a:t> </a:t>
            </a:r>
            <a:endParaRPr lang="ro-RO" sz="1600" dirty="0" smtClean="0"/>
          </a:p>
          <a:p>
            <a:r>
              <a:rPr lang="it-IT" sz="1600" b="1" dirty="0" smtClean="0"/>
              <a:t>8. EXPOAGROUTIL </a:t>
            </a:r>
            <a:r>
              <a:rPr lang="it-IT" sz="1600" dirty="0" smtClean="0"/>
              <a:t>(CAIA)</a:t>
            </a:r>
            <a:endParaRPr lang="ro-RO" sz="1600" dirty="0" smtClean="0"/>
          </a:p>
          <a:p>
            <a:pPr>
              <a:buNone/>
            </a:pPr>
            <a:r>
              <a:rPr lang="it-IT" sz="1600" dirty="0" smtClean="0"/>
              <a:t> 29 mai – 1 iunie, editia a XXI–a , Mamaia</a:t>
            </a:r>
            <a:endParaRPr lang="ro-RO" sz="1600" dirty="0" smtClean="0"/>
          </a:p>
          <a:p>
            <a:pPr>
              <a:buNone/>
            </a:pPr>
            <a:r>
              <a:rPr lang="it-IT" sz="1600" dirty="0" smtClean="0"/>
              <a:t> Targ national de agricultura si industrie alimentara</a:t>
            </a:r>
            <a:endParaRPr lang="ro-RO" sz="1600" dirty="0" smtClean="0"/>
          </a:p>
          <a:p>
            <a:pPr>
              <a:buNone/>
            </a:pPr>
            <a:r>
              <a:rPr lang="it-IT" sz="1600" dirty="0" smtClean="0"/>
              <a:t> </a:t>
            </a:r>
            <a:endParaRPr lang="ro-RO" sz="1600" dirty="0" smtClean="0"/>
          </a:p>
          <a:p>
            <a:r>
              <a:rPr lang="it-IT" sz="1600" b="1" dirty="0" smtClean="0"/>
              <a:t> </a:t>
            </a:r>
            <a:r>
              <a:rPr lang="en-US" sz="1600" b="1" dirty="0" smtClean="0"/>
              <a:t>9. EXPOFLOWERS </a:t>
            </a:r>
            <a:r>
              <a:rPr lang="en-US" sz="1600" dirty="0" smtClean="0"/>
              <a:t>(CAIA)</a:t>
            </a:r>
            <a:endParaRPr lang="ro-RO" sz="1600" dirty="0" smtClean="0"/>
          </a:p>
          <a:p>
            <a:pPr>
              <a:buNone/>
            </a:pPr>
            <a:r>
              <a:rPr lang="en-US" sz="1600" dirty="0" smtClean="0"/>
              <a:t> 29 </a:t>
            </a:r>
            <a:r>
              <a:rPr lang="en-US" sz="1600" dirty="0" err="1" smtClean="0"/>
              <a:t>mai</a:t>
            </a:r>
            <a:r>
              <a:rPr lang="en-US" sz="1600" dirty="0" smtClean="0"/>
              <a:t> – 1 </a:t>
            </a:r>
            <a:r>
              <a:rPr lang="en-US" sz="1600" dirty="0" err="1" smtClean="0"/>
              <a:t>iunie</a:t>
            </a:r>
            <a:r>
              <a:rPr lang="en-US" sz="1600" dirty="0" smtClean="0"/>
              <a:t>, </a:t>
            </a:r>
            <a:r>
              <a:rPr lang="en-US" sz="1600" dirty="0" err="1" smtClean="0"/>
              <a:t>editia</a:t>
            </a:r>
            <a:r>
              <a:rPr lang="en-US" sz="1600" dirty="0" smtClean="0"/>
              <a:t> a XXI –a, </a:t>
            </a:r>
            <a:r>
              <a:rPr lang="en-US" sz="1600" dirty="0" err="1" smtClean="0"/>
              <a:t>Mamaia</a:t>
            </a:r>
            <a:endParaRPr lang="ro-RO" sz="1600" dirty="0" smtClean="0"/>
          </a:p>
          <a:p>
            <a:pPr>
              <a:buNone/>
            </a:pPr>
            <a:r>
              <a:rPr lang="en-US" sz="1600" dirty="0" smtClean="0"/>
              <a:t> </a:t>
            </a:r>
            <a:r>
              <a:rPr lang="it-IT" sz="1600" dirty="0" smtClean="0"/>
              <a:t>Salon  de flori , plantre decorative , aranjamente florale , amenajare gradini , spatii verzi si </a:t>
            </a:r>
          </a:p>
          <a:p>
            <a:pPr>
              <a:buNone/>
            </a:pPr>
            <a:r>
              <a:rPr lang="it-IT" sz="1600" dirty="0" smtClean="0"/>
              <a:t>echipamente  pentru gradinarit</a:t>
            </a:r>
            <a:endParaRPr lang="ro-RO" sz="1600" dirty="0"/>
          </a:p>
        </p:txBody>
      </p:sp>
    </p:spTree>
  </p:cSld>
  <p:clrMapOvr>
    <a:masterClrMapping/>
  </p:clrMapOvr>
  <p:transition spd="med">
    <p:fade thruBlk="1"/>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a:xfrm>
            <a:off x="381000" y="228600"/>
            <a:ext cx="8229600" cy="1143000"/>
          </a:xfrm>
        </p:spPr>
        <p:txBody>
          <a:bodyPr>
            <a:normAutofit/>
          </a:bodyPr>
          <a:lstStyle/>
          <a:p>
            <a:pPr algn="l"/>
            <a:r>
              <a:rPr lang="pt-BR" sz="2800" b="1" dirty="0" smtClean="0"/>
              <a:t>PROGRAM de ACTIVITATE CCINA Constanta </a:t>
            </a:r>
            <a:r>
              <a:rPr lang="ro-RO" sz="2800" dirty="0" smtClean="0"/>
              <a:t/>
            </a:r>
            <a:br>
              <a:rPr lang="ro-RO" sz="2800" dirty="0" smtClean="0"/>
            </a:br>
            <a:r>
              <a:rPr lang="pt-BR" sz="2800" b="1" dirty="0" smtClean="0"/>
              <a:t>pentru anul 2013</a:t>
            </a:r>
            <a:endParaRPr lang="ro-RO" sz="2800" dirty="0"/>
          </a:p>
        </p:txBody>
      </p:sp>
      <p:sp>
        <p:nvSpPr>
          <p:cNvPr id="39939" name="Rectangle 3"/>
          <p:cNvSpPr>
            <a:spLocks noGrp="1" noChangeArrowheads="1"/>
          </p:cNvSpPr>
          <p:nvPr>
            <p:ph idx="1"/>
          </p:nvPr>
        </p:nvSpPr>
        <p:spPr>
          <a:xfrm>
            <a:off x="381000" y="1752600"/>
            <a:ext cx="8305800" cy="4800600"/>
          </a:xfrm>
        </p:spPr>
        <p:txBody>
          <a:bodyPr>
            <a:normAutofit fontScale="92500" lnSpcReduction="10000"/>
          </a:bodyPr>
          <a:lstStyle/>
          <a:p>
            <a:r>
              <a:rPr lang="it-IT" sz="1400" b="1" dirty="0" smtClean="0"/>
              <a:t>10. Construct – RomTherm Constanta &amp; Salon de imobiliare </a:t>
            </a:r>
            <a:r>
              <a:rPr lang="it-IT" sz="1400" dirty="0" smtClean="0"/>
              <a:t>(DTE, DMRCM)</a:t>
            </a:r>
            <a:endParaRPr lang="ro-RO" sz="1400" dirty="0" smtClean="0"/>
          </a:p>
          <a:p>
            <a:pPr>
              <a:buNone/>
            </a:pPr>
            <a:r>
              <a:rPr lang="it-IT" sz="1400" dirty="0" smtClean="0"/>
              <a:t>5 -8  iunie , a II-a editie, Mamaia</a:t>
            </a:r>
            <a:endParaRPr lang="ro-RO" sz="1400" dirty="0" smtClean="0"/>
          </a:p>
          <a:p>
            <a:pPr>
              <a:buNone/>
            </a:pPr>
            <a:r>
              <a:rPr lang="it-IT" sz="1400" dirty="0" smtClean="0"/>
              <a:t>Expozitie specializata de  materiale de constructii, instalatii de incalzire, climatizare</a:t>
            </a:r>
            <a:r>
              <a:rPr lang="it-IT" sz="1400" b="1" dirty="0" smtClean="0"/>
              <a:t>, </a:t>
            </a:r>
            <a:r>
              <a:rPr lang="it-IT" sz="1400" dirty="0" smtClean="0"/>
              <a:t>electrice si sanitare</a:t>
            </a:r>
            <a:r>
              <a:rPr lang="it-IT" sz="1400" b="1" dirty="0" smtClean="0"/>
              <a:t>,</a:t>
            </a:r>
            <a:r>
              <a:rPr lang="it-IT" sz="1400" dirty="0" smtClean="0"/>
              <a:t>  </a:t>
            </a:r>
          </a:p>
          <a:p>
            <a:pPr>
              <a:buNone/>
            </a:pPr>
            <a:r>
              <a:rPr lang="it-IT" sz="1400" dirty="0" smtClean="0"/>
              <a:t>decoratiuni interioare si exterioare, energii neconventionale;</a:t>
            </a:r>
            <a:endParaRPr lang="ro-RO" sz="1400" dirty="0" smtClean="0"/>
          </a:p>
          <a:p>
            <a:pPr>
              <a:buNone/>
            </a:pPr>
            <a:r>
              <a:rPr lang="ro-RO" sz="1400" dirty="0" smtClean="0"/>
              <a:t> </a:t>
            </a:r>
          </a:p>
          <a:p>
            <a:r>
              <a:rPr lang="ro-RO" sz="1400" b="1" dirty="0" smtClean="0"/>
              <a:t>11. </a:t>
            </a:r>
            <a:r>
              <a:rPr lang="it-IT" sz="1400" b="1" dirty="0" smtClean="0"/>
              <a:t>JFA GALA  </a:t>
            </a:r>
            <a:r>
              <a:rPr lang="ro-RO" sz="1400" b="1" dirty="0" smtClean="0"/>
              <a:t>- Jewelry, Fashion &amp; Accessories Gala </a:t>
            </a:r>
            <a:r>
              <a:rPr lang="it-IT" sz="1400" dirty="0" smtClean="0"/>
              <a:t>(DTE)</a:t>
            </a:r>
            <a:endParaRPr lang="ro-RO" sz="1400" dirty="0" smtClean="0"/>
          </a:p>
          <a:p>
            <a:pPr>
              <a:buNone/>
            </a:pPr>
            <a:r>
              <a:rPr lang="ro-RO" sz="1400" dirty="0" smtClean="0"/>
              <a:t>7- 9 iunie, Mamaia</a:t>
            </a:r>
          </a:p>
          <a:p>
            <a:pPr>
              <a:buNone/>
            </a:pPr>
            <a:r>
              <a:rPr lang="ro-RO" sz="1400" dirty="0" smtClean="0"/>
              <a:t>Eveniment de avangarda in lumea modei, structurat in doua sectiuni distincte, arondate, din punct de vedere </a:t>
            </a:r>
            <a:endParaRPr lang="en-US" sz="1400" dirty="0" smtClean="0"/>
          </a:p>
          <a:p>
            <a:pPr>
              <a:buNone/>
            </a:pPr>
            <a:r>
              <a:rPr lang="ro-RO" sz="1400" dirty="0" smtClean="0"/>
              <a:t>tematic, celor doua mari domenii din sectorul fashion: bijuteriile si designul vestimentar</a:t>
            </a:r>
          </a:p>
          <a:p>
            <a:pPr>
              <a:buNone/>
            </a:pPr>
            <a:r>
              <a:rPr lang="ro-RO" sz="1400" b="1" dirty="0" smtClean="0"/>
              <a:t> </a:t>
            </a:r>
            <a:endParaRPr lang="ro-RO" sz="1400" dirty="0" smtClean="0"/>
          </a:p>
          <a:p>
            <a:r>
              <a:rPr lang="ro-RO" sz="1400" b="1" dirty="0" smtClean="0"/>
              <a:t>12. TOMIS YACHT &amp; SALON SUV-URI  </a:t>
            </a:r>
            <a:r>
              <a:rPr lang="it-IT" sz="1400" dirty="0" smtClean="0"/>
              <a:t>(DTE)</a:t>
            </a:r>
            <a:endParaRPr lang="ro-RO" sz="1400" dirty="0" smtClean="0"/>
          </a:p>
          <a:p>
            <a:pPr>
              <a:buNone/>
            </a:pPr>
            <a:r>
              <a:rPr lang="ro-RO" sz="1400" dirty="0" smtClean="0"/>
              <a:t>27 - 30  iunie, Editia a XVI-a, Portul Turistic Tomis, Constanta</a:t>
            </a:r>
          </a:p>
          <a:p>
            <a:pPr>
              <a:buNone/>
            </a:pPr>
            <a:r>
              <a:rPr lang="ro-RO" sz="1400" dirty="0" smtClean="0"/>
              <a:t>Targ specializat de ambarcatiuni de agrement, sportive si de pescuit, SUV-uri</a:t>
            </a:r>
          </a:p>
          <a:p>
            <a:pPr>
              <a:buNone/>
            </a:pPr>
            <a:r>
              <a:rPr lang="ro-RO" sz="1400" dirty="0" smtClean="0"/>
              <a:t> </a:t>
            </a:r>
          </a:p>
          <a:p>
            <a:r>
              <a:rPr lang="it-IT" sz="1400" b="1" dirty="0" smtClean="0"/>
              <a:t>13. KIDO &amp; SCHOOL TIME  </a:t>
            </a:r>
            <a:r>
              <a:rPr lang="it-IT" sz="1400" dirty="0" smtClean="0"/>
              <a:t>(DTE)</a:t>
            </a:r>
            <a:endParaRPr lang="ro-RO" sz="1400" dirty="0" smtClean="0"/>
          </a:p>
          <a:p>
            <a:pPr>
              <a:buNone/>
            </a:pPr>
            <a:r>
              <a:rPr lang="it-IT" sz="1400" dirty="0" smtClean="0"/>
              <a:t>5 – 8 septembrie, Centrul de Afaceri Eurolitoral – Mamaia</a:t>
            </a:r>
          </a:p>
          <a:p>
            <a:pPr>
              <a:buNone/>
            </a:pPr>
            <a:r>
              <a:rPr lang="it-IT" sz="1400" dirty="0" smtClean="0"/>
              <a:t>Targ specializat pentru copii si de articole scolare</a:t>
            </a:r>
            <a:endParaRPr lang="ro-RO" sz="1400" dirty="0" smtClean="0"/>
          </a:p>
          <a:p>
            <a:pPr>
              <a:buNone/>
            </a:pPr>
            <a:r>
              <a:rPr lang="it-IT" sz="1400" dirty="0" smtClean="0"/>
              <a:t> </a:t>
            </a:r>
            <a:endParaRPr lang="ro-RO" sz="1400" dirty="0" smtClean="0"/>
          </a:p>
          <a:p>
            <a:r>
              <a:rPr lang="it-IT" sz="1400" b="1" dirty="0" smtClean="0"/>
              <a:t>14. TINIMTEX </a:t>
            </a:r>
            <a:r>
              <a:rPr lang="it-IT" sz="1400" dirty="0" smtClean="0"/>
              <a:t>(DTE)</a:t>
            </a:r>
            <a:endParaRPr lang="ro-RO" sz="1400" dirty="0" smtClean="0"/>
          </a:p>
          <a:p>
            <a:pPr>
              <a:buNone/>
            </a:pPr>
            <a:r>
              <a:rPr lang="it-IT" sz="1400" dirty="0" smtClean="0"/>
              <a:t>18 - 22  septembrie , Ediţia de toamnã , Ediţia a  58 –a , Mamaia</a:t>
            </a:r>
            <a:endParaRPr lang="ro-RO" sz="1400" dirty="0" smtClean="0"/>
          </a:p>
          <a:p>
            <a:pPr>
              <a:buNone/>
            </a:pPr>
            <a:r>
              <a:rPr lang="it-IT" sz="1400" dirty="0" smtClean="0"/>
              <a:t>Târg Naţional de Îmbrãcãminte – Încãltãminte</a:t>
            </a:r>
            <a:endParaRPr lang="ro-RO" sz="1400" dirty="0"/>
          </a:p>
        </p:txBody>
      </p:sp>
    </p:spTree>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normAutofit/>
          </a:bodyPr>
          <a:lstStyle/>
          <a:p>
            <a:r>
              <a:rPr lang="en-US" sz="2000" b="1" i="1" dirty="0" smtClean="0"/>
              <a:t>A. </a:t>
            </a:r>
            <a:r>
              <a:rPr lang="en-US" sz="2000" b="1" i="1" dirty="0" err="1" smtClean="0"/>
              <a:t>Actiuni</a:t>
            </a:r>
            <a:r>
              <a:rPr lang="en-US" sz="2000" b="1" i="1" dirty="0" smtClean="0"/>
              <a:t> si </a:t>
            </a:r>
            <a:r>
              <a:rPr lang="en-US" sz="2000" b="1" i="1" dirty="0" err="1" smtClean="0"/>
              <a:t>activităţi</a:t>
            </a:r>
            <a:r>
              <a:rPr lang="en-US" sz="2000" b="1" i="1" dirty="0" smtClean="0"/>
              <a:t> </a:t>
            </a:r>
            <a:r>
              <a:rPr lang="en-US" sz="2000" b="1" i="1" dirty="0" err="1" smtClean="0"/>
              <a:t>desfăşurate</a:t>
            </a:r>
            <a:r>
              <a:rPr lang="en-US" sz="2000" b="1" i="1" dirty="0" smtClean="0"/>
              <a:t> de CCINA, </a:t>
            </a:r>
            <a:r>
              <a:rPr lang="en-US" sz="2000" b="1" i="1" dirty="0" err="1" smtClean="0"/>
              <a:t>în</a:t>
            </a:r>
            <a:r>
              <a:rPr lang="en-US" sz="2000" b="1" i="1" dirty="0" smtClean="0"/>
              <a:t> </a:t>
            </a:r>
            <a:r>
              <a:rPr lang="en-US" sz="2000" b="1" i="1" dirty="0" err="1" smtClean="0"/>
              <a:t>anul</a:t>
            </a:r>
            <a:r>
              <a:rPr lang="en-US" sz="2000" b="1" i="1" dirty="0" smtClean="0"/>
              <a:t> 2012, </a:t>
            </a:r>
            <a:r>
              <a:rPr lang="en-US" sz="2000" b="1" i="1" dirty="0" err="1" smtClean="0"/>
              <a:t>în</a:t>
            </a:r>
            <a:r>
              <a:rPr lang="en-US" sz="2000" b="1" i="1" dirty="0" smtClean="0"/>
              <a:t> </a:t>
            </a:r>
            <a:r>
              <a:rPr lang="en-US" sz="2000" b="1" i="1" dirty="0" err="1" smtClean="0"/>
              <a:t>sprijinul</a:t>
            </a:r>
            <a:r>
              <a:rPr lang="en-US" sz="2000" b="1" i="1" dirty="0" smtClean="0"/>
              <a:t/>
            </a:r>
            <a:br>
              <a:rPr lang="en-US" sz="2000" b="1" i="1" dirty="0" smtClean="0"/>
            </a:br>
            <a:r>
              <a:rPr lang="en-US" sz="2000" b="1" i="1" dirty="0" err="1" smtClean="0"/>
              <a:t>membrilor</a:t>
            </a:r>
            <a:r>
              <a:rPr lang="en-US" sz="2000" b="1" i="1" dirty="0" smtClean="0"/>
              <a:t> </a:t>
            </a:r>
            <a:r>
              <a:rPr lang="en-US" sz="2000" b="1" i="1" dirty="0" err="1" smtClean="0"/>
              <a:t>săi</a:t>
            </a:r>
            <a:r>
              <a:rPr lang="en-US" sz="2000" b="1" i="1" dirty="0" smtClean="0"/>
              <a:t> si al </a:t>
            </a:r>
            <a:r>
              <a:rPr lang="en-US" sz="2000" b="1" i="1" dirty="0" err="1" smtClean="0"/>
              <a:t>comunităţii</a:t>
            </a:r>
            <a:r>
              <a:rPr lang="en-US" sz="2000" b="1" i="1" dirty="0" smtClean="0"/>
              <a:t> de </a:t>
            </a:r>
            <a:r>
              <a:rPr lang="en-US" sz="2000" b="1" i="1" dirty="0" err="1" smtClean="0"/>
              <a:t>afaceri</a:t>
            </a:r>
            <a:endParaRPr lang="ro-RO" sz="2000" dirty="0"/>
          </a:p>
        </p:txBody>
      </p:sp>
      <p:sp>
        <p:nvSpPr>
          <p:cNvPr id="13315" name="Rectangle 3"/>
          <p:cNvSpPr>
            <a:spLocks noGrp="1" noChangeArrowheads="1"/>
          </p:cNvSpPr>
          <p:nvPr>
            <p:ph idx="1"/>
          </p:nvPr>
        </p:nvSpPr>
        <p:spPr/>
        <p:txBody>
          <a:bodyPr>
            <a:normAutofit fontScale="85000" lnSpcReduction="20000"/>
          </a:bodyPr>
          <a:lstStyle/>
          <a:p>
            <a:pPr algn="just"/>
            <a:r>
              <a:rPr lang="ro-RO" sz="1600" b="1" dirty="0" smtClean="0"/>
              <a:t>1</a:t>
            </a:r>
            <a:r>
              <a:rPr lang="ro-RO" sz="1600" dirty="0" smtClean="0"/>
              <a:t>. Au fost organizate </a:t>
            </a:r>
            <a:r>
              <a:rPr lang="ro-RO" sz="1600" b="1" dirty="0" smtClean="0"/>
              <a:t>16 seminarii</a:t>
            </a:r>
            <a:r>
              <a:rPr lang="ro-RO" sz="1600" dirty="0" smtClean="0"/>
              <a:t>, la care au participat peste </a:t>
            </a:r>
            <a:r>
              <a:rPr lang="ro-RO" sz="1600" b="1" dirty="0" smtClean="0"/>
              <a:t>1.010 de</a:t>
            </a:r>
            <a:r>
              <a:rPr lang="ro-RO" sz="1600" dirty="0" smtClean="0"/>
              <a:t> </a:t>
            </a:r>
            <a:r>
              <a:rPr lang="ro-RO" sz="1600" b="1" dirty="0" smtClean="0"/>
              <a:t>persoane</a:t>
            </a:r>
            <a:r>
              <a:rPr lang="ro-RO" sz="1600" dirty="0" smtClean="0"/>
              <a:t>, reprezentând 820 </a:t>
            </a:r>
            <a:endParaRPr lang="en-US" sz="1600" dirty="0" smtClean="0"/>
          </a:p>
          <a:p>
            <a:pPr algn="just">
              <a:buNone/>
            </a:pPr>
            <a:r>
              <a:rPr lang="ro-RO" sz="1600" dirty="0" smtClean="0"/>
              <a:t>firme si organizatii din judetul Constanta. </a:t>
            </a:r>
            <a:endParaRPr lang="en-US" sz="1600" dirty="0" smtClean="0"/>
          </a:p>
          <a:p>
            <a:pPr algn="just"/>
            <a:endParaRPr lang="ro-RO" sz="1600" dirty="0" smtClean="0"/>
          </a:p>
          <a:p>
            <a:pPr algn="just">
              <a:buNone/>
            </a:pPr>
            <a:r>
              <a:rPr lang="ro-RO" sz="1600" dirty="0" smtClean="0"/>
              <a:t>Temele prezentate au fost urmatoarele: “Turismul pe litoralul romanesc in contextul pietei turistice </a:t>
            </a:r>
            <a:endParaRPr lang="en-US" sz="1600" dirty="0" smtClean="0"/>
          </a:p>
          <a:p>
            <a:pPr algn="just">
              <a:buNone/>
            </a:pPr>
            <a:r>
              <a:rPr lang="ro-RO" sz="1600" dirty="0" smtClean="0"/>
              <a:t>europene”, in cadrul Salonului de dotari hoteliere, “Prevenirea si combaterea spalarii banilor si finantarii </a:t>
            </a:r>
            <a:endParaRPr lang="en-US" sz="1600" dirty="0" smtClean="0"/>
          </a:p>
          <a:p>
            <a:pPr algn="just">
              <a:buNone/>
            </a:pPr>
            <a:r>
              <a:rPr lang="ro-RO" sz="1600" dirty="0" smtClean="0"/>
              <a:t>actelor de terorism in Romania si U.E.”, in colaborare cu Oficiul National de Prevenire si Combaterea </a:t>
            </a:r>
            <a:endParaRPr lang="en-US" sz="1600" dirty="0" smtClean="0"/>
          </a:p>
          <a:p>
            <a:pPr algn="just">
              <a:buNone/>
            </a:pPr>
            <a:r>
              <a:rPr lang="ro-RO" sz="1600" dirty="0" smtClean="0"/>
              <a:t>Spalarii Banilor, “Achizitii Publice in contextul finantarilor europene”, in colaborare cu ANRMAP Bucuresti; </a:t>
            </a:r>
            <a:endParaRPr lang="en-US" sz="1600" dirty="0" smtClean="0"/>
          </a:p>
          <a:p>
            <a:pPr algn="just">
              <a:buNone/>
            </a:pPr>
            <a:r>
              <a:rPr lang="ro-RO" sz="1600" dirty="0" smtClean="0"/>
              <a:t>“Probleme actuale ale agriculturii romanesti, in context european”, sub patronajul Ministerului Agriculturii </a:t>
            </a:r>
            <a:endParaRPr lang="en-US" sz="1600" dirty="0" smtClean="0"/>
          </a:p>
          <a:p>
            <a:pPr algn="just">
              <a:buNone/>
            </a:pPr>
            <a:r>
              <a:rPr lang="ro-RO" sz="1600" dirty="0" smtClean="0"/>
              <a:t>si Dezvoltarii Rurale si in colaborare cu Camera Agricola judeteana Constanta, “Dezvoltarea resurselor </a:t>
            </a:r>
            <a:endParaRPr lang="en-US" sz="1600" dirty="0" smtClean="0"/>
          </a:p>
          <a:p>
            <a:pPr algn="just">
              <a:buNone/>
            </a:pPr>
            <a:r>
              <a:rPr lang="ro-RO" sz="1600" dirty="0" smtClean="0"/>
              <a:t>enegetice neconventionale”, eveniment organizat atat  la Constanta, cat si in Mangalia, in colaborare cu </a:t>
            </a:r>
            <a:endParaRPr lang="en-US" sz="1600" dirty="0" smtClean="0"/>
          </a:p>
          <a:p>
            <a:pPr algn="just">
              <a:buNone/>
            </a:pPr>
            <a:r>
              <a:rPr lang="ro-RO" sz="1600" dirty="0" smtClean="0"/>
              <a:t>Chevron Romania, “Noul Cod Civil – Modificari in materia teoriei generale a obligatiilor”, in colaborare cu </a:t>
            </a:r>
            <a:endParaRPr lang="en-US" sz="1600" dirty="0" smtClean="0"/>
          </a:p>
          <a:p>
            <a:pPr algn="just">
              <a:buNone/>
            </a:pPr>
            <a:r>
              <a:rPr lang="ro-RO" sz="1600" dirty="0" smtClean="0"/>
              <a:t>firma de avocatura NNDKP, “Materiale si solutii pentru eficienta energetica”, in colaborare cu Asociatia </a:t>
            </a:r>
            <a:endParaRPr lang="en-US" sz="1600" dirty="0" smtClean="0"/>
          </a:p>
          <a:p>
            <a:pPr algn="just">
              <a:buNone/>
            </a:pPr>
            <a:r>
              <a:rPr lang="ro-RO" sz="1600" dirty="0" smtClean="0"/>
              <a:t>Producatorilor de Materiale de Constructii din Romania si cu Asociatia Auditorilor Energetici pentru </a:t>
            </a:r>
            <a:endParaRPr lang="en-US" sz="1600" dirty="0" smtClean="0"/>
          </a:p>
          <a:p>
            <a:pPr algn="just">
              <a:buNone/>
            </a:pPr>
            <a:r>
              <a:rPr lang="ro-RO" sz="1600" dirty="0" smtClean="0"/>
              <a:t>Cladiri din Romania, “Solutii cu caracter de noutate in Noul Cod de Procedura Civila”, in colaborare cu </a:t>
            </a:r>
            <a:endParaRPr lang="en-US" sz="1600" dirty="0" smtClean="0"/>
          </a:p>
          <a:p>
            <a:pPr algn="just">
              <a:buNone/>
            </a:pPr>
            <a:r>
              <a:rPr lang="ro-RO" sz="1600" dirty="0" smtClean="0"/>
              <a:t>Baroul Constanta si firma de avocatura „Zamfirescu Racoti Predoiu” Bucuresti, „Insolventa si </a:t>
            </a:r>
            <a:endParaRPr lang="en-US" sz="1600" dirty="0" smtClean="0"/>
          </a:p>
          <a:p>
            <a:pPr algn="just">
              <a:buNone/>
            </a:pPr>
            <a:r>
              <a:rPr lang="ro-RO" sz="1600" dirty="0" smtClean="0"/>
              <a:t>reorganizarea judiciara”, in colaborare cu Casa de insolventa Transilvania, „Campanie europeana privind </a:t>
            </a:r>
            <a:endParaRPr lang="en-US" sz="1600" dirty="0" smtClean="0"/>
          </a:p>
          <a:p>
            <a:pPr algn="just">
              <a:buNone/>
            </a:pPr>
            <a:r>
              <a:rPr lang="ro-RO" sz="1600" dirty="0" smtClean="0"/>
              <a:t>sanatatea si securitatea in munca”, in colaborare cu ITM Constanta, masa rotunda „Solutii europene in </a:t>
            </a:r>
            <a:endParaRPr lang="en-US" sz="1600" dirty="0" smtClean="0"/>
          </a:p>
          <a:p>
            <a:pPr algn="just">
              <a:buNone/>
            </a:pPr>
            <a:r>
              <a:rPr lang="ro-RO" sz="1600" dirty="0" smtClean="0"/>
              <a:t>favoarea IMM-urilor”, Seminarii pe teme de fiscalitate si intalniri de lucru, in colaborare cu Camera </a:t>
            </a:r>
            <a:endParaRPr lang="en-US" sz="1600" dirty="0" smtClean="0"/>
          </a:p>
          <a:p>
            <a:pPr algn="just">
              <a:buNone/>
            </a:pPr>
            <a:r>
              <a:rPr lang="ro-RO" sz="1600" dirty="0" smtClean="0"/>
              <a:t>Consultantilor Fiscali din Romania”, „Organizarea evenimentelor de afaceri”, „Vietnam-destinatie de </a:t>
            </a:r>
            <a:endParaRPr lang="en-US" sz="1600" dirty="0" smtClean="0"/>
          </a:p>
          <a:p>
            <a:pPr algn="just">
              <a:buNone/>
            </a:pPr>
            <a:r>
              <a:rPr lang="ro-RO" sz="1600" dirty="0" smtClean="0"/>
              <a:t>afaceri si investitii”, in colaborare cu Ambasada Republicii Vietnam din Bucuresti, cu participarea ES D-lui </a:t>
            </a:r>
            <a:endParaRPr lang="en-US" sz="1600" dirty="0" smtClean="0"/>
          </a:p>
          <a:p>
            <a:pPr algn="just">
              <a:buNone/>
            </a:pPr>
            <a:r>
              <a:rPr lang="ro-RO" sz="1600" dirty="0" smtClean="0"/>
              <a:t>Tran Xuan Thuy- Ambasadorul Vietnamului la Bucuresti</a:t>
            </a:r>
          </a:p>
          <a:p>
            <a:pPr marL="609600" indent="-609600" algn="just" eaLnBrk="1" hangingPunct="1">
              <a:lnSpc>
                <a:spcPct val="80000"/>
              </a:lnSpc>
              <a:buFont typeface="Wingdings 2" pitchFamily="18" charset="2"/>
              <a:buNone/>
            </a:pPr>
            <a:endParaRPr lang="it-IT" sz="1600" dirty="0" smtClean="0"/>
          </a:p>
        </p:txBody>
      </p:sp>
    </p:spTree>
  </p:cSld>
  <p:clrMapOvr>
    <a:masterClrMapping/>
  </p:clrMapOvr>
  <p:transition spd="med">
    <p:fade thruBlk="1"/>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a:xfrm>
            <a:off x="381000" y="228600"/>
            <a:ext cx="8229600" cy="1143000"/>
          </a:xfrm>
        </p:spPr>
        <p:txBody>
          <a:bodyPr>
            <a:normAutofit/>
          </a:bodyPr>
          <a:lstStyle/>
          <a:p>
            <a:pPr algn="l"/>
            <a:r>
              <a:rPr lang="pt-BR" sz="2800" b="1" dirty="0" smtClean="0"/>
              <a:t>PROGRAM de ACTIVITATE CCINA Constanta </a:t>
            </a:r>
            <a:r>
              <a:rPr lang="ro-RO" sz="2800" dirty="0" smtClean="0"/>
              <a:t/>
            </a:r>
            <a:br>
              <a:rPr lang="ro-RO" sz="2800" dirty="0" smtClean="0"/>
            </a:br>
            <a:r>
              <a:rPr lang="pt-BR" sz="2800" b="1" dirty="0" smtClean="0"/>
              <a:t>pentru anul 2013</a:t>
            </a:r>
            <a:endParaRPr lang="ro-RO" sz="2800" dirty="0"/>
          </a:p>
        </p:txBody>
      </p:sp>
      <p:sp>
        <p:nvSpPr>
          <p:cNvPr id="39939" name="Rectangle 3"/>
          <p:cNvSpPr>
            <a:spLocks noGrp="1" noChangeArrowheads="1"/>
          </p:cNvSpPr>
          <p:nvPr>
            <p:ph idx="1"/>
          </p:nvPr>
        </p:nvSpPr>
        <p:spPr>
          <a:xfrm>
            <a:off x="381000" y="1752600"/>
            <a:ext cx="8305800" cy="4114800"/>
          </a:xfrm>
        </p:spPr>
        <p:txBody>
          <a:bodyPr>
            <a:normAutofit fontScale="92500" lnSpcReduction="10000"/>
          </a:bodyPr>
          <a:lstStyle/>
          <a:p>
            <a:r>
              <a:rPr lang="fr-FR" sz="1600" dirty="0" smtClean="0"/>
              <a:t> </a:t>
            </a:r>
            <a:r>
              <a:rPr lang="it-IT" sz="1600" b="1" dirty="0" smtClean="0"/>
              <a:t>15. TINIMTEX  </a:t>
            </a:r>
            <a:r>
              <a:rPr lang="it-IT" sz="1600" dirty="0" smtClean="0"/>
              <a:t>(DTE)</a:t>
            </a:r>
            <a:endParaRPr lang="ro-RO" sz="1600" dirty="0" smtClean="0"/>
          </a:p>
          <a:p>
            <a:pPr>
              <a:buNone/>
            </a:pPr>
            <a:r>
              <a:rPr lang="it-IT" sz="1600" dirty="0" smtClean="0"/>
              <a:t>20 - 24 noiembrie, Ediţia de iarna , Pavilionul Expozitional - Mamaia</a:t>
            </a:r>
            <a:endParaRPr lang="ro-RO" sz="1600" dirty="0" smtClean="0"/>
          </a:p>
          <a:p>
            <a:pPr>
              <a:buNone/>
            </a:pPr>
            <a:r>
              <a:rPr lang="it-IT" sz="1600" dirty="0" smtClean="0"/>
              <a:t>Târg Naţional de Îmbrãcãminte – Încãltãminte si Cadouri</a:t>
            </a:r>
            <a:endParaRPr lang="ro-RO" sz="1600" dirty="0" smtClean="0"/>
          </a:p>
          <a:p>
            <a:pPr>
              <a:buNone/>
            </a:pPr>
            <a:r>
              <a:rPr lang="it-IT" sz="1600" dirty="0" smtClean="0"/>
              <a:t> </a:t>
            </a:r>
            <a:endParaRPr lang="ro-RO" sz="1600" dirty="0" smtClean="0"/>
          </a:p>
          <a:p>
            <a:r>
              <a:rPr lang="en-US" sz="1600" b="1" dirty="0" smtClean="0"/>
              <a:t>16. ART EXPO &amp; LUXURY GIFTS </a:t>
            </a:r>
            <a:r>
              <a:rPr lang="it-IT" sz="1600" dirty="0" smtClean="0"/>
              <a:t>(DTE)</a:t>
            </a:r>
            <a:endParaRPr lang="ro-RO" sz="1600" dirty="0" smtClean="0"/>
          </a:p>
          <a:p>
            <a:pPr>
              <a:buNone/>
            </a:pPr>
            <a:r>
              <a:rPr lang="en-US" sz="1600" dirty="0" smtClean="0"/>
              <a:t>14 – 17 </a:t>
            </a:r>
            <a:r>
              <a:rPr lang="en-US" sz="1600" dirty="0" err="1" smtClean="0"/>
              <a:t>decembrie</a:t>
            </a:r>
            <a:r>
              <a:rPr lang="en-US" sz="1600" dirty="0" smtClean="0"/>
              <a:t>, </a:t>
            </a:r>
            <a:r>
              <a:rPr lang="en-US" sz="1600" dirty="0" err="1" smtClean="0"/>
              <a:t>Mamaia</a:t>
            </a:r>
            <a:r>
              <a:rPr lang="en-US" sz="1600" dirty="0" smtClean="0"/>
              <a:t> </a:t>
            </a:r>
            <a:endParaRPr lang="ro-RO" sz="1600" dirty="0" smtClean="0"/>
          </a:p>
          <a:p>
            <a:pPr>
              <a:buNone/>
            </a:pPr>
            <a:r>
              <a:rPr lang="it-IT" sz="1600" dirty="0" smtClean="0"/>
              <a:t>Salon  specializat  de Arta si Cadouri de lux</a:t>
            </a:r>
            <a:endParaRPr lang="ro-RO" sz="1600" dirty="0" smtClean="0"/>
          </a:p>
          <a:p>
            <a:pPr>
              <a:buNone/>
            </a:pPr>
            <a:r>
              <a:rPr lang="it-IT" sz="1600" dirty="0" smtClean="0"/>
              <a:t> </a:t>
            </a:r>
          </a:p>
          <a:p>
            <a:pPr>
              <a:buNone/>
            </a:pPr>
            <a:endParaRPr lang="ro-RO" sz="1600" dirty="0" smtClean="0"/>
          </a:p>
          <a:p>
            <a:pPr>
              <a:buNone/>
            </a:pPr>
            <a:r>
              <a:rPr lang="it-IT" sz="1600" dirty="0" smtClean="0"/>
              <a:t> </a:t>
            </a:r>
            <a:endParaRPr lang="ro-RO" sz="1600" dirty="0" smtClean="0"/>
          </a:p>
          <a:p>
            <a:pPr lvl="0"/>
            <a:r>
              <a:rPr lang="es-ES" sz="1600" b="1" i="1" dirty="0" err="1" smtClean="0"/>
              <a:t>Inscrierea</a:t>
            </a:r>
            <a:r>
              <a:rPr lang="es-ES" sz="1600" b="1" i="1" dirty="0" smtClean="0"/>
              <a:t>  </a:t>
            </a:r>
            <a:r>
              <a:rPr lang="es-ES" sz="1600" b="1" i="1" dirty="0" err="1" smtClean="0"/>
              <a:t>firmelor</a:t>
            </a:r>
            <a:r>
              <a:rPr lang="es-ES" sz="1600" b="1" i="1" dirty="0" smtClean="0"/>
              <a:t> </a:t>
            </a:r>
            <a:r>
              <a:rPr lang="es-ES" sz="1600" b="1" i="1" dirty="0" err="1" smtClean="0"/>
              <a:t>constănţene</a:t>
            </a:r>
            <a:r>
              <a:rPr lang="es-ES" sz="1600" b="1" i="1" dirty="0" smtClean="0"/>
              <a:t> la </a:t>
            </a:r>
            <a:r>
              <a:rPr lang="es-ES" sz="1600" b="1" i="1" dirty="0" err="1" smtClean="0"/>
              <a:t>târgurile</a:t>
            </a:r>
            <a:r>
              <a:rPr lang="es-ES" sz="1600" b="1" i="1" dirty="0" smtClean="0"/>
              <a:t> </a:t>
            </a:r>
            <a:r>
              <a:rPr lang="es-ES" sz="1600" b="1" i="1" dirty="0" err="1" smtClean="0"/>
              <a:t>organizate</a:t>
            </a:r>
            <a:r>
              <a:rPr lang="es-ES" sz="1600" b="1" i="1" dirty="0" smtClean="0"/>
              <a:t> de ROMEXPO </a:t>
            </a:r>
            <a:r>
              <a:rPr lang="es-ES" sz="1600" i="1" dirty="0" err="1" smtClean="0"/>
              <a:t>Bucureşti</a:t>
            </a:r>
            <a:r>
              <a:rPr lang="es-ES" sz="1600" i="1" dirty="0" smtClean="0"/>
              <a:t>  </a:t>
            </a:r>
          </a:p>
          <a:p>
            <a:pPr lvl="0">
              <a:buNone/>
            </a:pPr>
            <a:r>
              <a:rPr lang="es-ES" sz="1600" i="1" dirty="0" smtClean="0"/>
              <a:t>(DMCRM) </a:t>
            </a:r>
            <a:endParaRPr lang="ro-RO" sz="1600" dirty="0" smtClean="0"/>
          </a:p>
          <a:p>
            <a:r>
              <a:rPr lang="es-ES" sz="1600" dirty="0" err="1" smtClean="0"/>
              <a:t>Derularea</a:t>
            </a:r>
            <a:r>
              <a:rPr lang="es-ES" sz="1600" dirty="0" smtClean="0"/>
              <a:t> </a:t>
            </a:r>
            <a:r>
              <a:rPr lang="es-ES" sz="1600" b="1" dirty="0" err="1" smtClean="0"/>
              <a:t>Contractului</a:t>
            </a:r>
            <a:r>
              <a:rPr lang="es-ES" sz="1600" b="1" dirty="0" smtClean="0"/>
              <a:t> de </a:t>
            </a:r>
            <a:r>
              <a:rPr lang="es-ES" sz="1600" b="1" dirty="0" err="1" smtClean="0"/>
              <a:t>Agent</a:t>
            </a:r>
            <a:r>
              <a:rPr lang="es-ES" sz="1600" b="1" dirty="0" smtClean="0"/>
              <a:t> </a:t>
            </a:r>
            <a:r>
              <a:rPr lang="es-ES" sz="1600" b="1" dirty="0" err="1" smtClean="0"/>
              <a:t>cu</a:t>
            </a:r>
            <a:r>
              <a:rPr lang="es-ES" sz="1600" b="1" dirty="0" smtClean="0"/>
              <a:t> ROMEXPO </a:t>
            </a:r>
            <a:r>
              <a:rPr lang="es-ES" sz="1600" b="1" dirty="0" err="1" smtClean="0"/>
              <a:t>Bucureşti</a:t>
            </a:r>
            <a:r>
              <a:rPr lang="es-ES" sz="1600" dirty="0" smtClean="0"/>
              <a:t>  - CCINA Constanţa </a:t>
            </a:r>
            <a:r>
              <a:rPr lang="es-ES" sz="1600" dirty="0" err="1" smtClean="0"/>
              <a:t>asigură</a:t>
            </a:r>
            <a:endParaRPr lang="es-ES" sz="1600" dirty="0" smtClean="0"/>
          </a:p>
          <a:p>
            <a:pPr>
              <a:buNone/>
            </a:pPr>
            <a:r>
              <a:rPr lang="es-ES" sz="1600" dirty="0" err="1" smtClean="0"/>
              <a:t>înscrierea</a:t>
            </a:r>
            <a:r>
              <a:rPr lang="es-ES" sz="1600" dirty="0" smtClean="0"/>
              <a:t> </a:t>
            </a:r>
            <a:r>
              <a:rPr lang="es-ES" sz="1600" dirty="0" err="1" smtClean="0"/>
              <a:t>firmelor</a:t>
            </a:r>
            <a:r>
              <a:rPr lang="es-ES" sz="1600" dirty="0" smtClean="0"/>
              <a:t> </a:t>
            </a:r>
            <a:r>
              <a:rPr lang="es-ES" sz="1600" dirty="0" err="1" smtClean="0"/>
              <a:t>constănţene</a:t>
            </a:r>
            <a:r>
              <a:rPr lang="es-ES" sz="1600" dirty="0" smtClean="0"/>
              <a:t> la </a:t>
            </a:r>
            <a:r>
              <a:rPr lang="es-ES" sz="1600" dirty="0" err="1" smtClean="0"/>
              <a:t>târgurile</a:t>
            </a:r>
            <a:r>
              <a:rPr lang="es-ES" sz="1600" dirty="0" smtClean="0"/>
              <a:t> </a:t>
            </a:r>
            <a:r>
              <a:rPr lang="es-ES" sz="1600" dirty="0" err="1" smtClean="0"/>
              <a:t>organizate</a:t>
            </a:r>
            <a:r>
              <a:rPr lang="es-ES" sz="1600" dirty="0" smtClean="0"/>
              <a:t> de </a:t>
            </a:r>
            <a:r>
              <a:rPr lang="es-ES" sz="1600" dirty="0" err="1" smtClean="0"/>
              <a:t>Romexpo</a:t>
            </a:r>
            <a:r>
              <a:rPr lang="es-ES" sz="1600" dirty="0" smtClean="0"/>
              <a:t> </a:t>
            </a:r>
            <a:r>
              <a:rPr lang="es-ES" sz="1600" b="1" dirty="0" smtClean="0"/>
              <a:t>(</a:t>
            </a:r>
            <a:r>
              <a:rPr lang="es-ES" sz="1600" b="1" dirty="0" err="1" smtClean="0"/>
              <a:t>firmele</a:t>
            </a:r>
            <a:r>
              <a:rPr lang="es-ES" sz="1600" b="1" dirty="0" smtClean="0"/>
              <a:t> </a:t>
            </a:r>
            <a:r>
              <a:rPr lang="es-ES" sz="1600" b="1" dirty="0" err="1" smtClean="0"/>
              <a:t>constănţene</a:t>
            </a:r>
            <a:r>
              <a:rPr lang="es-ES" sz="1600" b="1" dirty="0" smtClean="0"/>
              <a:t> </a:t>
            </a:r>
          </a:p>
          <a:p>
            <a:pPr>
              <a:buNone/>
            </a:pPr>
            <a:r>
              <a:rPr lang="es-ES" sz="1600" b="1" dirty="0" err="1" smtClean="0"/>
              <a:t>membre</a:t>
            </a:r>
            <a:r>
              <a:rPr lang="es-ES" sz="1600" b="1" dirty="0" smtClean="0"/>
              <a:t> </a:t>
            </a:r>
            <a:r>
              <a:rPr lang="es-ES" sz="1600" b="1" dirty="0" err="1" smtClean="0"/>
              <a:t>beneficiază</a:t>
            </a:r>
            <a:r>
              <a:rPr lang="es-ES" sz="1600" b="1" dirty="0" smtClean="0"/>
              <a:t> de </a:t>
            </a:r>
            <a:r>
              <a:rPr lang="es-ES" sz="1600" b="1" dirty="0" err="1" smtClean="0"/>
              <a:t>reduceri</a:t>
            </a:r>
            <a:r>
              <a:rPr lang="es-ES" sz="1600" b="1" dirty="0" smtClean="0"/>
              <a:t> de pana la 20% la </a:t>
            </a:r>
            <a:r>
              <a:rPr lang="es-ES" sz="1600" b="1" dirty="0" err="1" smtClean="0"/>
              <a:t>tarifele</a:t>
            </a:r>
            <a:r>
              <a:rPr lang="es-ES" sz="1600" b="1" dirty="0" smtClean="0"/>
              <a:t> de participare, </a:t>
            </a:r>
            <a:r>
              <a:rPr lang="es-ES" sz="1600" b="1" dirty="0" err="1" smtClean="0"/>
              <a:t>urmare</a:t>
            </a:r>
            <a:r>
              <a:rPr lang="es-ES" sz="1600" b="1" dirty="0" smtClean="0"/>
              <a:t> </a:t>
            </a:r>
          </a:p>
          <a:p>
            <a:pPr>
              <a:buNone/>
            </a:pPr>
            <a:r>
              <a:rPr lang="es-ES" sz="1600" b="1" dirty="0" err="1" smtClean="0"/>
              <a:t>înscrierii</a:t>
            </a:r>
            <a:r>
              <a:rPr lang="es-ES" sz="1600" b="1" dirty="0" smtClean="0"/>
              <a:t> </a:t>
            </a:r>
            <a:r>
              <a:rPr lang="es-ES" sz="1600" b="1" dirty="0" err="1" smtClean="0"/>
              <a:t>prin</a:t>
            </a:r>
            <a:r>
              <a:rPr lang="es-ES" sz="1600" b="1" dirty="0" smtClean="0"/>
              <a:t> </a:t>
            </a:r>
            <a:r>
              <a:rPr lang="es-ES" sz="1600" b="1" dirty="0" err="1" smtClean="0"/>
              <a:t>intermediul</a:t>
            </a:r>
            <a:r>
              <a:rPr lang="es-ES" sz="1600" b="1" dirty="0" smtClean="0"/>
              <a:t> CCINA).</a:t>
            </a:r>
            <a:r>
              <a:rPr lang="es-ES" sz="1600" b="1" i="1" dirty="0" smtClean="0"/>
              <a:t> </a:t>
            </a:r>
            <a:endParaRPr lang="ro-RO" sz="1600" dirty="0" smtClean="0"/>
          </a:p>
          <a:p>
            <a:pPr>
              <a:buNone/>
            </a:pPr>
            <a:endParaRPr lang="ro-RO" sz="1600" dirty="0" smtClean="0"/>
          </a:p>
        </p:txBody>
      </p:sp>
    </p:spTree>
  </p:cSld>
  <p:clrMapOvr>
    <a:masterClrMapping/>
  </p:clrMapOvr>
  <p:transition spd="med">
    <p:fade thruBlk="1"/>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a:xfrm>
            <a:off x="381000" y="228600"/>
            <a:ext cx="8229600" cy="1143000"/>
          </a:xfrm>
        </p:spPr>
        <p:txBody>
          <a:bodyPr>
            <a:normAutofit fontScale="90000"/>
          </a:bodyPr>
          <a:lstStyle/>
          <a:p>
            <a:r>
              <a:rPr lang="fr-FR" sz="2800" b="1" dirty="0" err="1" smtClean="0"/>
              <a:t>Activitati</a:t>
            </a:r>
            <a:r>
              <a:rPr lang="fr-FR" sz="2800" b="1" dirty="0" smtClean="0"/>
              <a:t> ce vor fi </a:t>
            </a:r>
            <a:r>
              <a:rPr lang="fr-FR" sz="2800" b="1" dirty="0" err="1" smtClean="0"/>
              <a:t>desfasurate</a:t>
            </a:r>
            <a:r>
              <a:rPr lang="fr-FR" sz="2800" b="1" dirty="0" smtClean="0"/>
              <a:t> in </a:t>
            </a:r>
            <a:r>
              <a:rPr lang="fr-FR" sz="2800" b="1" dirty="0" err="1" smtClean="0"/>
              <a:t>cadrul</a:t>
            </a:r>
            <a:r>
              <a:rPr lang="fr-FR" sz="2800" b="1" dirty="0" smtClean="0"/>
              <a:t> </a:t>
            </a:r>
            <a:r>
              <a:rPr lang="fr-FR" sz="2800" b="1" dirty="0" err="1" smtClean="0"/>
              <a:t>Proiectelor</a:t>
            </a:r>
            <a:r>
              <a:rPr lang="fr-FR" sz="2800" b="1" dirty="0" smtClean="0"/>
              <a:t> </a:t>
            </a:r>
            <a:r>
              <a:rPr lang="fr-FR" sz="2800" b="1" dirty="0" err="1" smtClean="0"/>
              <a:t>cu</a:t>
            </a:r>
            <a:r>
              <a:rPr lang="fr-FR" sz="2800" b="1" dirty="0" smtClean="0"/>
              <a:t> </a:t>
            </a:r>
            <a:r>
              <a:rPr lang="fr-FR" sz="2800" b="1" dirty="0" err="1" smtClean="0"/>
              <a:t>finantare</a:t>
            </a:r>
            <a:r>
              <a:rPr lang="fr-FR" sz="2800" b="1" dirty="0" smtClean="0"/>
              <a:t> </a:t>
            </a:r>
            <a:r>
              <a:rPr lang="fr-FR" sz="2800" b="1" dirty="0" err="1" smtClean="0"/>
              <a:t>externa</a:t>
            </a:r>
            <a:r>
              <a:rPr lang="fr-FR" sz="2800" b="1" dirty="0" smtClean="0"/>
              <a:t> </a:t>
            </a:r>
            <a:r>
              <a:rPr lang="fr-FR" sz="2800" b="1" dirty="0" err="1" smtClean="0"/>
              <a:t>derulate</a:t>
            </a:r>
            <a:r>
              <a:rPr lang="fr-FR" sz="2800" b="1" dirty="0" smtClean="0"/>
              <a:t> de CCINA Constanţa </a:t>
            </a:r>
            <a:r>
              <a:rPr lang="fr-FR" sz="2800" b="1" dirty="0" err="1" smtClean="0"/>
              <a:t>în</a:t>
            </a:r>
            <a:r>
              <a:rPr lang="fr-FR" sz="2800" b="1" dirty="0" smtClean="0"/>
              <a:t> </a:t>
            </a:r>
            <a:r>
              <a:rPr lang="fr-FR" sz="2800" b="1" dirty="0" err="1" smtClean="0"/>
              <a:t>anul</a:t>
            </a:r>
            <a:r>
              <a:rPr lang="fr-FR" sz="2800" b="1" dirty="0" smtClean="0"/>
              <a:t> 2013</a:t>
            </a:r>
            <a:endParaRPr lang="ro-RO" sz="2800" dirty="0"/>
          </a:p>
        </p:txBody>
      </p:sp>
      <p:sp>
        <p:nvSpPr>
          <p:cNvPr id="39939" name="Rectangle 3"/>
          <p:cNvSpPr>
            <a:spLocks noGrp="1" noChangeArrowheads="1"/>
          </p:cNvSpPr>
          <p:nvPr>
            <p:ph idx="1"/>
          </p:nvPr>
        </p:nvSpPr>
        <p:spPr>
          <a:xfrm>
            <a:off x="381000" y="1752600"/>
            <a:ext cx="8305800" cy="5105400"/>
          </a:xfrm>
        </p:spPr>
        <p:txBody>
          <a:bodyPr>
            <a:normAutofit fontScale="92500" lnSpcReduction="20000"/>
          </a:bodyPr>
          <a:lstStyle/>
          <a:p>
            <a:r>
              <a:rPr lang="en-US" sz="1600" dirty="0" smtClean="0"/>
              <a:t>- </a:t>
            </a:r>
            <a:r>
              <a:rPr lang="en-US" sz="1600" dirty="0" err="1" smtClean="0"/>
              <a:t>în</a:t>
            </a:r>
            <a:r>
              <a:rPr lang="en-US" sz="1600" dirty="0" smtClean="0"/>
              <a:t> </a:t>
            </a:r>
            <a:r>
              <a:rPr lang="en-US" sz="1600" dirty="0" err="1" smtClean="0"/>
              <a:t>cadrul</a:t>
            </a:r>
            <a:r>
              <a:rPr lang="en-US" sz="1600" dirty="0" smtClean="0"/>
              <a:t> </a:t>
            </a:r>
            <a:r>
              <a:rPr lang="en-US" sz="1600" dirty="0" err="1" smtClean="0"/>
              <a:t>proiectului</a:t>
            </a:r>
            <a:r>
              <a:rPr lang="en-US" sz="1600" dirty="0" smtClean="0"/>
              <a:t> “</a:t>
            </a:r>
            <a:r>
              <a:rPr lang="en-US" sz="1600" b="1" dirty="0" smtClean="0"/>
              <a:t>ERBSN – East Romania Business Support Network</a:t>
            </a:r>
            <a:r>
              <a:rPr lang="en-US" sz="1600" dirty="0" smtClean="0"/>
              <a:t>” (</a:t>
            </a:r>
            <a:r>
              <a:rPr lang="en-US" sz="1600" dirty="0" err="1" smtClean="0"/>
              <a:t>finantare</a:t>
            </a:r>
            <a:r>
              <a:rPr lang="en-US" sz="1600" dirty="0" smtClean="0"/>
              <a:t> CIP </a:t>
            </a:r>
          </a:p>
          <a:p>
            <a:pPr>
              <a:buNone/>
            </a:pPr>
            <a:r>
              <a:rPr lang="en-US" sz="1600" dirty="0" err="1" smtClean="0"/>
              <a:t>ianuarie</a:t>
            </a:r>
            <a:r>
              <a:rPr lang="en-US" sz="1600" dirty="0" smtClean="0"/>
              <a:t> 2008 – </a:t>
            </a:r>
            <a:r>
              <a:rPr lang="en-US" sz="1600" dirty="0" err="1" smtClean="0"/>
              <a:t>decembrie</a:t>
            </a:r>
            <a:r>
              <a:rPr lang="en-US" sz="1600" dirty="0" smtClean="0"/>
              <a:t> 2013) se </a:t>
            </a:r>
            <a:r>
              <a:rPr lang="en-US" sz="1600" dirty="0" err="1" smtClean="0"/>
              <a:t>vor</a:t>
            </a:r>
            <a:r>
              <a:rPr lang="en-US" sz="1600" dirty="0" smtClean="0"/>
              <a:t> </a:t>
            </a:r>
            <a:r>
              <a:rPr lang="en-US" sz="1600" dirty="0" err="1" smtClean="0"/>
              <a:t>realiza</a:t>
            </a:r>
            <a:r>
              <a:rPr lang="en-US" sz="1600" dirty="0" smtClean="0"/>
              <a:t> </a:t>
            </a:r>
            <a:r>
              <a:rPr lang="en-US" sz="1600" dirty="0" err="1" smtClean="0"/>
              <a:t>activitatile</a:t>
            </a:r>
            <a:r>
              <a:rPr lang="en-US" sz="1600" dirty="0" smtClean="0"/>
              <a:t> </a:t>
            </a:r>
            <a:r>
              <a:rPr lang="en-US" sz="1600" dirty="0" err="1" smtClean="0"/>
              <a:t>curente</a:t>
            </a:r>
            <a:r>
              <a:rPr lang="en-US" sz="1600" dirty="0" smtClean="0"/>
              <a:t> (</a:t>
            </a:r>
            <a:r>
              <a:rPr lang="en-US" sz="1600" dirty="0" err="1" smtClean="0"/>
              <a:t>actualizare</a:t>
            </a:r>
            <a:r>
              <a:rPr lang="en-US" sz="1600" dirty="0" smtClean="0"/>
              <a:t> </a:t>
            </a:r>
            <a:r>
              <a:rPr lang="en-US" sz="1600" dirty="0" err="1" smtClean="0"/>
              <a:t>baze</a:t>
            </a:r>
            <a:r>
              <a:rPr lang="en-US" sz="1600" dirty="0" smtClean="0"/>
              <a:t> de date si </a:t>
            </a:r>
          </a:p>
          <a:p>
            <a:pPr>
              <a:buNone/>
            </a:pPr>
            <a:r>
              <a:rPr lang="en-US" sz="1600" dirty="0" err="1" smtClean="0"/>
              <a:t>introducerea</a:t>
            </a:r>
            <a:r>
              <a:rPr lang="en-US" sz="1600" dirty="0" smtClean="0"/>
              <a:t> </a:t>
            </a:r>
            <a:r>
              <a:rPr lang="en-US" sz="1600" dirty="0" err="1" smtClean="0"/>
              <a:t>propunerilor</a:t>
            </a:r>
            <a:r>
              <a:rPr lang="en-US" sz="1600" dirty="0" smtClean="0"/>
              <a:t> de </a:t>
            </a:r>
            <a:r>
              <a:rPr lang="en-US" sz="1600" dirty="0" err="1" smtClean="0"/>
              <a:t>cooperare</a:t>
            </a:r>
            <a:r>
              <a:rPr lang="en-US" sz="1600" dirty="0" smtClean="0"/>
              <a:t>, </a:t>
            </a:r>
            <a:r>
              <a:rPr lang="en-US" sz="1600" dirty="0" err="1" smtClean="0"/>
              <a:t>raspuns</a:t>
            </a:r>
            <a:r>
              <a:rPr lang="en-US" sz="1600" dirty="0" smtClean="0"/>
              <a:t> </a:t>
            </a:r>
            <a:r>
              <a:rPr lang="en-US" sz="1600" dirty="0" err="1" smtClean="0"/>
              <a:t>solicitări</a:t>
            </a:r>
            <a:r>
              <a:rPr lang="en-US" sz="1600" dirty="0" smtClean="0"/>
              <a:t> de </a:t>
            </a:r>
            <a:r>
              <a:rPr lang="en-US" sz="1600" dirty="0" err="1" smtClean="0"/>
              <a:t>informaţii</a:t>
            </a:r>
            <a:r>
              <a:rPr lang="en-US" sz="1600" dirty="0" smtClean="0"/>
              <a:t> din </a:t>
            </a:r>
            <a:r>
              <a:rPr lang="en-US" sz="1600" dirty="0" err="1" smtClean="0"/>
              <a:t>reţea</a:t>
            </a:r>
            <a:r>
              <a:rPr lang="en-US" sz="1600" dirty="0" smtClean="0"/>
              <a:t>, </a:t>
            </a:r>
            <a:r>
              <a:rPr lang="en-US" sz="1600" dirty="0" err="1" smtClean="0"/>
              <a:t>publicitate</a:t>
            </a:r>
            <a:r>
              <a:rPr lang="en-US" sz="1600" dirty="0" smtClean="0"/>
              <a:t> </a:t>
            </a:r>
          </a:p>
          <a:p>
            <a:pPr>
              <a:buNone/>
            </a:pPr>
            <a:r>
              <a:rPr lang="en-US" sz="1600" dirty="0" err="1" smtClean="0"/>
              <a:t>iniţiative</a:t>
            </a:r>
            <a:r>
              <a:rPr lang="en-US" sz="1600" dirty="0" smtClean="0"/>
              <a:t> </a:t>
            </a:r>
            <a:r>
              <a:rPr lang="en-US" sz="1600" dirty="0" err="1" smtClean="0"/>
              <a:t>reţea</a:t>
            </a:r>
            <a:r>
              <a:rPr lang="en-US" sz="1600" dirty="0" smtClean="0"/>
              <a:t>, </a:t>
            </a:r>
            <a:r>
              <a:rPr lang="en-US" sz="1600" dirty="0" err="1" smtClean="0"/>
              <a:t>consultanţă</a:t>
            </a:r>
            <a:r>
              <a:rPr lang="en-US" sz="1600" dirty="0" smtClean="0"/>
              <a:t> </a:t>
            </a:r>
            <a:r>
              <a:rPr lang="en-US" sz="1600" dirty="0" err="1" smtClean="0"/>
              <a:t>clienţi</a:t>
            </a:r>
            <a:r>
              <a:rPr lang="en-US" sz="1600" dirty="0" smtClean="0"/>
              <a:t>, management </a:t>
            </a:r>
            <a:r>
              <a:rPr lang="en-US" sz="1600" dirty="0" err="1" smtClean="0"/>
              <a:t>consorţiu</a:t>
            </a:r>
            <a:r>
              <a:rPr lang="en-US" sz="1600" dirty="0" smtClean="0"/>
              <a:t>), </a:t>
            </a:r>
            <a:r>
              <a:rPr lang="en-US" sz="1600" dirty="0" err="1" smtClean="0"/>
              <a:t>r</a:t>
            </a:r>
            <a:r>
              <a:rPr lang="en-US" sz="1600" dirty="0" err="1" smtClean="0">
                <a:effectLst>
                  <a:outerShdw blurRad="50800" dist="38100" algn="tr" rotWithShape="0">
                    <a:prstClr val="black">
                      <a:alpha val="40000"/>
                    </a:prstClr>
                  </a:outerShdw>
                </a:effectLst>
              </a:rPr>
              <a:t>ealizarea</a:t>
            </a:r>
            <a:r>
              <a:rPr lang="en-US" sz="1600" dirty="0" smtClean="0">
                <a:effectLst>
                  <a:outerShdw blurRad="50800" dist="38100" algn="tr" rotWithShape="0">
                    <a:prstClr val="black">
                      <a:alpha val="40000"/>
                    </a:prstClr>
                  </a:outerShdw>
                </a:effectLst>
              </a:rPr>
              <a:t> </a:t>
            </a:r>
            <a:r>
              <a:rPr lang="en-US" sz="1600" dirty="0" err="1" smtClean="0">
                <a:effectLst>
                  <a:outerShdw blurRad="50800" dist="38100" algn="tr" rotWithShape="0">
                    <a:prstClr val="black">
                      <a:alpha val="40000"/>
                    </a:prstClr>
                  </a:outerShdw>
                </a:effectLst>
              </a:rPr>
              <a:t>Buletinelor</a:t>
            </a:r>
            <a:r>
              <a:rPr lang="en-US" sz="1600" dirty="0" smtClean="0">
                <a:effectLst>
                  <a:outerShdw blurRad="50800" dist="38100" algn="tr" rotWithShape="0">
                    <a:prstClr val="black">
                      <a:alpha val="40000"/>
                    </a:prstClr>
                  </a:outerShdw>
                </a:effectLst>
              </a:rPr>
              <a:t> Enterprise </a:t>
            </a:r>
          </a:p>
          <a:p>
            <a:pPr>
              <a:buNone/>
            </a:pPr>
            <a:r>
              <a:rPr lang="en-US" sz="1600" dirty="0" smtClean="0">
                <a:effectLst>
                  <a:outerShdw blurRad="50800" dist="38100" algn="tr" rotWithShape="0">
                    <a:prstClr val="black">
                      <a:alpha val="40000"/>
                    </a:prstClr>
                  </a:outerShdw>
                </a:effectLst>
              </a:rPr>
              <a:t>Europe si e-</a:t>
            </a:r>
            <a:r>
              <a:rPr lang="en-US" sz="1600" dirty="0" err="1" smtClean="0">
                <a:effectLst>
                  <a:outerShdw blurRad="50800" dist="38100" algn="tr" rotWithShape="0">
                    <a:prstClr val="black">
                      <a:alpha val="40000"/>
                    </a:prstClr>
                  </a:outerShdw>
                </a:effectLst>
              </a:rPr>
              <a:t>buletine</a:t>
            </a:r>
            <a:r>
              <a:rPr lang="en-US" sz="1600" dirty="0" smtClean="0">
                <a:effectLst>
                  <a:outerShdw blurRad="50800" dist="38100" algn="tr" rotWithShape="0">
                    <a:prstClr val="black">
                      <a:alpha val="40000"/>
                    </a:prstClr>
                  </a:outerShdw>
                </a:effectLst>
              </a:rPr>
              <a:t> Enterprise Europe RO Constanta; </a:t>
            </a:r>
            <a:r>
              <a:rPr lang="en-US" sz="1600" dirty="0" err="1" smtClean="0">
                <a:effectLst>
                  <a:outerShdw blurRad="50800" dist="38100" algn="tr" rotWithShape="0">
                    <a:prstClr val="black">
                      <a:alpha val="40000"/>
                    </a:prstClr>
                  </a:outerShdw>
                </a:effectLst>
              </a:rPr>
              <a:t>organizare</a:t>
            </a:r>
            <a:r>
              <a:rPr lang="en-US" sz="1600" dirty="0" smtClean="0">
                <a:effectLst>
                  <a:outerShdw blurRad="50800" dist="38100" algn="tr" rotWithShape="0">
                    <a:prstClr val="black">
                      <a:alpha val="40000"/>
                    </a:prstClr>
                  </a:outerShdw>
                </a:effectLst>
              </a:rPr>
              <a:t> </a:t>
            </a:r>
            <a:r>
              <a:rPr lang="en-US" sz="1600" dirty="0" err="1" smtClean="0">
                <a:effectLst>
                  <a:outerShdw blurRad="50800" dist="38100" algn="tr" rotWithShape="0">
                    <a:prstClr val="black">
                      <a:alpha val="40000"/>
                    </a:prstClr>
                  </a:outerShdw>
                </a:effectLst>
              </a:rPr>
              <a:t>Consultari</a:t>
            </a:r>
            <a:r>
              <a:rPr lang="en-US" sz="1600" dirty="0" smtClean="0">
                <a:effectLst>
                  <a:outerShdw blurRad="50800" dist="38100" algn="tr" rotWithShape="0">
                    <a:prstClr val="black">
                      <a:alpha val="40000"/>
                    </a:prstClr>
                  </a:outerShdw>
                </a:effectLst>
              </a:rPr>
              <a:t> </a:t>
            </a:r>
            <a:r>
              <a:rPr lang="en-US" sz="1600" dirty="0" err="1" smtClean="0">
                <a:effectLst>
                  <a:outerShdw blurRad="50800" dist="38100" algn="tr" rotWithShape="0">
                    <a:prstClr val="black">
                      <a:alpha val="40000"/>
                    </a:prstClr>
                  </a:outerShdw>
                </a:effectLst>
              </a:rPr>
              <a:t>pe</a:t>
            </a:r>
            <a:r>
              <a:rPr lang="en-US" sz="1600" dirty="0" smtClean="0">
                <a:effectLst>
                  <a:outerShdw blurRad="50800" dist="38100" algn="tr" rotWithShape="0">
                    <a:prstClr val="black">
                      <a:alpha val="40000"/>
                    </a:prstClr>
                  </a:outerShdw>
                </a:effectLst>
              </a:rPr>
              <a:t> </a:t>
            </a:r>
            <a:r>
              <a:rPr lang="en-US" sz="1600" dirty="0" err="1" smtClean="0">
                <a:effectLst>
                  <a:outerShdw blurRad="50800" dist="38100" algn="tr" rotWithShape="0">
                    <a:prstClr val="black">
                      <a:alpha val="40000"/>
                    </a:prstClr>
                  </a:outerShdw>
                </a:effectLst>
              </a:rPr>
              <a:t>teme</a:t>
            </a:r>
            <a:r>
              <a:rPr lang="en-US" sz="1600" dirty="0" smtClean="0">
                <a:effectLst>
                  <a:outerShdw blurRad="50800" dist="38100" algn="tr" rotWithShape="0">
                    <a:prstClr val="black">
                      <a:alpha val="40000"/>
                    </a:prstClr>
                  </a:outerShdw>
                </a:effectLst>
              </a:rPr>
              <a:t> de </a:t>
            </a:r>
            <a:r>
              <a:rPr lang="en-US" sz="1600" dirty="0" err="1" smtClean="0">
                <a:effectLst>
                  <a:outerShdw blurRad="50800" dist="38100" algn="tr" rotWithShape="0">
                    <a:prstClr val="black">
                      <a:alpha val="40000"/>
                    </a:prstClr>
                  </a:outerShdw>
                </a:effectLst>
              </a:rPr>
              <a:t>interes</a:t>
            </a:r>
            <a:r>
              <a:rPr lang="en-US" sz="1600" dirty="0" smtClean="0">
                <a:effectLst>
                  <a:outerShdw blurRad="50800" dist="38100" algn="tr" rotWithShape="0">
                    <a:prstClr val="black">
                      <a:alpha val="40000"/>
                    </a:prstClr>
                  </a:outerShdw>
                </a:effectLst>
              </a:rPr>
              <a:t> </a:t>
            </a:r>
          </a:p>
          <a:p>
            <a:pPr>
              <a:buNone/>
            </a:pPr>
            <a:r>
              <a:rPr lang="en-US" sz="1600" dirty="0" err="1" smtClean="0">
                <a:effectLst>
                  <a:outerShdw blurRad="50800" dist="38100" algn="tr" rotWithShape="0">
                    <a:prstClr val="black">
                      <a:alpha val="40000"/>
                    </a:prstClr>
                  </a:outerShdw>
                </a:effectLst>
              </a:rPr>
              <a:t>european</a:t>
            </a:r>
            <a:r>
              <a:rPr lang="en-US" sz="1600" dirty="0" smtClean="0">
                <a:effectLst>
                  <a:outerShdw blurRad="50800" dist="38100" algn="tr" rotWithShape="0">
                    <a:prstClr val="black">
                      <a:alpha val="40000"/>
                    </a:prstClr>
                  </a:outerShdw>
                </a:effectLst>
              </a:rPr>
              <a:t>, </a:t>
            </a:r>
            <a:r>
              <a:rPr lang="en-US" sz="1600" dirty="0" err="1" smtClean="0">
                <a:effectLst>
                  <a:outerShdw blurRad="50800" dist="38100" algn="tr" rotWithShape="0">
                    <a:prstClr val="black">
                      <a:alpha val="40000"/>
                    </a:prstClr>
                  </a:outerShdw>
                </a:effectLst>
              </a:rPr>
              <a:t>parteneriate</a:t>
            </a:r>
            <a:r>
              <a:rPr lang="en-US" sz="1600" dirty="0" smtClean="0">
                <a:effectLst>
                  <a:outerShdw blurRad="50800" dist="38100" algn="tr" rotWithShape="0">
                    <a:prstClr val="black">
                      <a:alpha val="40000"/>
                    </a:prstClr>
                  </a:outerShdw>
                </a:effectLst>
              </a:rPr>
              <a:t> de </a:t>
            </a:r>
            <a:r>
              <a:rPr lang="en-US" sz="1600" dirty="0" err="1" smtClean="0">
                <a:effectLst>
                  <a:outerShdw blurRad="50800" dist="38100" algn="tr" rotWithShape="0">
                    <a:prstClr val="black">
                      <a:alpha val="40000"/>
                    </a:prstClr>
                  </a:outerShdw>
                </a:effectLst>
              </a:rPr>
              <a:t>afaceri</a:t>
            </a:r>
            <a:r>
              <a:rPr lang="en-US" sz="1600" dirty="0" smtClean="0">
                <a:effectLst>
                  <a:outerShdw blurRad="50800" dist="38100" algn="tr" rotWithShape="0">
                    <a:prstClr val="black">
                      <a:alpha val="40000"/>
                    </a:prstClr>
                  </a:outerShdw>
                </a:effectLst>
              </a:rPr>
              <a:t>, </a:t>
            </a:r>
            <a:r>
              <a:rPr lang="en-US" sz="1600" dirty="0" err="1" smtClean="0">
                <a:effectLst>
                  <a:outerShdw blurRad="50800" dist="38100" algn="tr" rotWithShape="0">
                    <a:prstClr val="black">
                      <a:alpha val="40000"/>
                    </a:prstClr>
                  </a:outerShdw>
                </a:effectLst>
              </a:rPr>
              <a:t>seminarii</a:t>
            </a:r>
            <a:r>
              <a:rPr lang="en-US" sz="1600" dirty="0" smtClean="0">
                <a:effectLst>
                  <a:outerShdw blurRad="50800" dist="38100" algn="tr" rotWithShape="0">
                    <a:prstClr val="black">
                      <a:alpha val="40000"/>
                    </a:prstClr>
                  </a:outerShdw>
                </a:effectLst>
              </a:rPr>
              <a:t> </a:t>
            </a:r>
            <a:r>
              <a:rPr lang="en-US" sz="1600" dirty="0" err="1" smtClean="0">
                <a:effectLst>
                  <a:outerShdw blurRad="50800" dist="38100" algn="tr" rotWithShape="0">
                    <a:prstClr val="black">
                      <a:alpha val="40000"/>
                    </a:prstClr>
                  </a:outerShdw>
                </a:effectLst>
              </a:rPr>
              <a:t>pe</a:t>
            </a:r>
            <a:r>
              <a:rPr lang="en-US" sz="1600" dirty="0" smtClean="0">
                <a:effectLst>
                  <a:outerShdw blurRad="50800" dist="38100" algn="tr" rotWithShape="0">
                    <a:prstClr val="black">
                      <a:alpha val="40000"/>
                    </a:prstClr>
                  </a:outerShdw>
                </a:effectLst>
              </a:rPr>
              <a:t> </a:t>
            </a:r>
            <a:r>
              <a:rPr lang="en-US" sz="1600" dirty="0" err="1" smtClean="0">
                <a:effectLst>
                  <a:outerShdw blurRad="50800" dist="38100" algn="tr" rotWithShape="0">
                    <a:prstClr val="black">
                      <a:alpha val="40000"/>
                    </a:prstClr>
                  </a:outerShdw>
                </a:effectLst>
              </a:rPr>
              <a:t>teme</a:t>
            </a:r>
            <a:r>
              <a:rPr lang="en-US" sz="1600" dirty="0" smtClean="0">
                <a:effectLst>
                  <a:outerShdw blurRad="50800" dist="38100" algn="tr" rotWithShape="0">
                    <a:prstClr val="black">
                      <a:alpha val="40000"/>
                    </a:prstClr>
                  </a:outerShdw>
                </a:effectLst>
              </a:rPr>
              <a:t> de </a:t>
            </a:r>
            <a:r>
              <a:rPr lang="en-US" sz="1600" dirty="0" err="1" smtClean="0">
                <a:effectLst>
                  <a:outerShdw blurRad="50800" dist="38100" algn="tr" rotWithShape="0">
                    <a:prstClr val="black">
                      <a:alpha val="40000"/>
                    </a:prstClr>
                  </a:outerShdw>
                </a:effectLst>
              </a:rPr>
              <a:t>interes</a:t>
            </a:r>
            <a:r>
              <a:rPr lang="en-US" sz="1600" dirty="0" smtClean="0">
                <a:effectLst>
                  <a:outerShdw blurRad="50800" dist="38100" algn="tr" rotWithShape="0">
                    <a:prstClr val="black">
                      <a:alpha val="40000"/>
                    </a:prstClr>
                  </a:outerShdw>
                </a:effectLst>
              </a:rPr>
              <a:t> European;  </a:t>
            </a:r>
            <a:endParaRPr lang="ro-RO" sz="1600" dirty="0" smtClean="0"/>
          </a:p>
          <a:p>
            <a:pPr>
              <a:buNone/>
            </a:pPr>
            <a:endParaRPr lang="ro-RO" sz="1600" i="1" dirty="0" smtClean="0"/>
          </a:p>
          <a:p>
            <a:r>
              <a:rPr lang="ro-RO" sz="1600" dirty="0" smtClean="0"/>
              <a:t>- in cadrul proiectulu</a:t>
            </a:r>
            <a:r>
              <a:rPr lang="ro-RO" sz="1600" b="1" dirty="0" smtClean="0"/>
              <a:t>i „INNOFood for SEE  - </a:t>
            </a:r>
            <a:r>
              <a:rPr lang="x-none" sz="1600" b="1" smtClean="0"/>
              <a:t>Stabilirea unor mecanisme inovative de suport </a:t>
            </a:r>
            <a:endParaRPr lang="en-US" sz="1600" b="1" dirty="0" smtClean="0"/>
          </a:p>
          <a:p>
            <a:pPr>
              <a:buNone/>
            </a:pPr>
            <a:r>
              <a:rPr lang="x-none" sz="1600" b="1" smtClean="0"/>
              <a:t>si cresterea constientizarii potentialului inovarii alimentare si al cercetarii si dezvoltarii </a:t>
            </a:r>
            <a:endParaRPr lang="en-US" sz="1600" b="1" dirty="0" smtClean="0"/>
          </a:p>
          <a:p>
            <a:pPr>
              <a:buNone/>
            </a:pPr>
            <a:r>
              <a:rPr lang="x-none" sz="1600" b="1" smtClean="0"/>
              <a:t>tehnologice in zona de SE a Europei</a:t>
            </a:r>
            <a:r>
              <a:rPr lang="ro-RO" sz="1600" b="1" dirty="0" smtClean="0"/>
              <a:t>” </a:t>
            </a:r>
            <a:r>
              <a:rPr lang="ro-RO" sz="1600" dirty="0" smtClean="0"/>
              <a:t>se vor realiza urmatoarele activitati: organizare licitatie </a:t>
            </a:r>
            <a:endParaRPr lang="en-US" sz="1600" dirty="0" smtClean="0"/>
          </a:p>
          <a:p>
            <a:pPr>
              <a:buNone/>
            </a:pPr>
            <a:r>
              <a:rPr lang="ro-RO" sz="1600" dirty="0" smtClean="0"/>
              <a:t>pentru atribuire studii de consultanta strategii si politici in domeniul alimentar, analiza SWOT si </a:t>
            </a:r>
            <a:endParaRPr lang="en-US" sz="1600" dirty="0" smtClean="0"/>
          </a:p>
          <a:p>
            <a:pPr>
              <a:buNone/>
            </a:pPr>
            <a:r>
              <a:rPr lang="ro-RO" sz="1600" dirty="0" smtClean="0"/>
              <a:t>stabilirea de politici de promovare a inovarii alimentare, organizare workshop national, organizare </a:t>
            </a:r>
            <a:endParaRPr lang="en-US" sz="1600" dirty="0" smtClean="0"/>
          </a:p>
          <a:p>
            <a:pPr>
              <a:buNone/>
            </a:pPr>
            <a:r>
              <a:rPr lang="ro-RO" sz="1600" dirty="0" smtClean="0"/>
              <a:t>infoday, participarea la Conferinta finala si a parteneriatului de afaceri intre firme, mediul academic </a:t>
            </a:r>
            <a:endParaRPr lang="en-US" sz="1600" dirty="0" smtClean="0"/>
          </a:p>
          <a:p>
            <a:pPr>
              <a:buNone/>
            </a:pPr>
            <a:r>
              <a:rPr lang="ro-RO" sz="1600" dirty="0" smtClean="0"/>
              <a:t>si de cercetare;</a:t>
            </a:r>
            <a:endParaRPr lang="ro-RO" sz="1600" i="1" dirty="0" smtClean="0"/>
          </a:p>
          <a:p>
            <a:pPr>
              <a:buNone/>
            </a:pPr>
            <a:endParaRPr lang="ro-RO" sz="1600" i="1" dirty="0" smtClean="0"/>
          </a:p>
          <a:p>
            <a:r>
              <a:rPr lang="x-none" sz="1600" smtClean="0"/>
              <a:t>- in cadrul proiectului </a:t>
            </a:r>
            <a:r>
              <a:rPr lang="x-none" sz="1600" b="1" smtClean="0"/>
              <a:t>SPRINT - SPRijin INTegrat pentru ocupare non-agricola a fortei de </a:t>
            </a:r>
            <a:endParaRPr lang="en-US" sz="1600" b="1" dirty="0" smtClean="0"/>
          </a:p>
          <a:p>
            <a:pPr>
              <a:buNone/>
            </a:pPr>
            <a:r>
              <a:rPr lang="x-none" sz="1600" b="1" smtClean="0"/>
              <a:t>munca din Zona Rurala Metropolitana Constanta</a:t>
            </a:r>
            <a:r>
              <a:rPr lang="x-none" sz="1600" smtClean="0"/>
              <a:t>, finantat prin Programul POSDRU–AXA 5.2, </a:t>
            </a:r>
            <a:endParaRPr lang="en-US" sz="1600" dirty="0" smtClean="0"/>
          </a:p>
          <a:p>
            <a:pPr>
              <a:buNone/>
            </a:pPr>
            <a:r>
              <a:rPr lang="x-none" sz="1600" smtClean="0"/>
              <a:t>CCINA Constanta aplicant, se vor realiza urmatoarele activitati: derularea c</a:t>
            </a:r>
            <a:r>
              <a:rPr lang="ro-RO" sz="1600" dirty="0" smtClean="0"/>
              <a:t>ursurilor de initiere in </a:t>
            </a:r>
            <a:endParaRPr lang="en-US" sz="1600" dirty="0" smtClean="0"/>
          </a:p>
          <a:p>
            <a:pPr>
              <a:buNone/>
            </a:pPr>
            <a:r>
              <a:rPr lang="ro-RO" sz="1600" dirty="0" smtClean="0"/>
              <a:t>competente informatice, cursuri de calificare camerista, continuarea campaniilor de informare </a:t>
            </a:r>
            <a:endParaRPr lang="en-US" sz="1600" dirty="0" smtClean="0"/>
          </a:p>
          <a:p>
            <a:pPr>
              <a:buNone/>
            </a:pPr>
            <a:r>
              <a:rPr lang="ro-RO" sz="1600" dirty="0" smtClean="0"/>
              <a:t>constientizare pe antreprenoriat (minim 7 sesiuni) si pe mobilitate ocupationala (minim 6 sesiuni), </a:t>
            </a:r>
            <a:endParaRPr lang="en-US" sz="1600" dirty="0" smtClean="0"/>
          </a:p>
          <a:p>
            <a:pPr>
              <a:buNone/>
            </a:pPr>
            <a:r>
              <a:rPr lang="ro-RO" sz="1600" dirty="0" smtClean="0"/>
              <a:t>activitati de consiliere individuala si colectiva;</a:t>
            </a:r>
            <a:endParaRPr lang="ro-RO" sz="1600" i="1" dirty="0"/>
          </a:p>
        </p:txBody>
      </p:sp>
    </p:spTree>
  </p:cSld>
  <p:clrMapOvr>
    <a:masterClrMapping/>
  </p:clrMapOvr>
  <p:transition spd="med">
    <p:fade thruBlk="1"/>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a:xfrm>
            <a:off x="381000" y="228600"/>
            <a:ext cx="8229600" cy="1143000"/>
          </a:xfrm>
        </p:spPr>
        <p:txBody>
          <a:bodyPr>
            <a:normAutofit fontScale="90000"/>
          </a:bodyPr>
          <a:lstStyle/>
          <a:p>
            <a:r>
              <a:rPr lang="fr-FR" sz="2800" b="1" dirty="0" err="1" smtClean="0"/>
              <a:t>Activitati</a:t>
            </a:r>
            <a:r>
              <a:rPr lang="fr-FR" sz="2800" b="1" dirty="0" smtClean="0"/>
              <a:t> ce vor fi </a:t>
            </a:r>
            <a:r>
              <a:rPr lang="fr-FR" sz="2800" b="1" dirty="0" err="1" smtClean="0"/>
              <a:t>desfasurate</a:t>
            </a:r>
            <a:r>
              <a:rPr lang="fr-FR" sz="2800" b="1" dirty="0" smtClean="0"/>
              <a:t> in </a:t>
            </a:r>
            <a:r>
              <a:rPr lang="fr-FR" sz="2800" b="1" dirty="0" err="1" smtClean="0"/>
              <a:t>cadrul</a:t>
            </a:r>
            <a:r>
              <a:rPr lang="fr-FR" sz="2800" b="1" dirty="0" smtClean="0"/>
              <a:t> </a:t>
            </a:r>
            <a:r>
              <a:rPr lang="fr-FR" sz="2800" b="1" dirty="0" err="1" smtClean="0"/>
              <a:t>Proiectelor</a:t>
            </a:r>
            <a:r>
              <a:rPr lang="fr-FR" sz="2800" b="1" dirty="0" smtClean="0"/>
              <a:t> </a:t>
            </a:r>
            <a:r>
              <a:rPr lang="fr-FR" sz="2800" b="1" dirty="0" err="1" smtClean="0"/>
              <a:t>cu</a:t>
            </a:r>
            <a:r>
              <a:rPr lang="fr-FR" sz="2800" b="1" dirty="0" smtClean="0"/>
              <a:t> </a:t>
            </a:r>
            <a:r>
              <a:rPr lang="fr-FR" sz="2800" b="1" dirty="0" err="1" smtClean="0"/>
              <a:t>finantare</a:t>
            </a:r>
            <a:r>
              <a:rPr lang="fr-FR" sz="2800" b="1" dirty="0" smtClean="0"/>
              <a:t> </a:t>
            </a:r>
            <a:r>
              <a:rPr lang="fr-FR" sz="2800" b="1" dirty="0" err="1" smtClean="0"/>
              <a:t>externa</a:t>
            </a:r>
            <a:r>
              <a:rPr lang="fr-FR" sz="2800" b="1" dirty="0" smtClean="0"/>
              <a:t> </a:t>
            </a:r>
            <a:r>
              <a:rPr lang="fr-FR" sz="2800" b="1" dirty="0" err="1" smtClean="0"/>
              <a:t>derulate</a:t>
            </a:r>
            <a:r>
              <a:rPr lang="fr-FR" sz="2800" b="1" dirty="0" smtClean="0"/>
              <a:t> de CCINA Constanţa </a:t>
            </a:r>
            <a:r>
              <a:rPr lang="fr-FR" sz="2800" b="1" dirty="0" err="1" smtClean="0"/>
              <a:t>în</a:t>
            </a:r>
            <a:r>
              <a:rPr lang="fr-FR" sz="2800" b="1" dirty="0" smtClean="0"/>
              <a:t> </a:t>
            </a:r>
            <a:r>
              <a:rPr lang="fr-FR" sz="2800" b="1" dirty="0" err="1" smtClean="0"/>
              <a:t>anul</a:t>
            </a:r>
            <a:r>
              <a:rPr lang="fr-FR" sz="2800" b="1" dirty="0" smtClean="0"/>
              <a:t> 2013</a:t>
            </a:r>
            <a:endParaRPr lang="ro-RO" sz="2800" dirty="0"/>
          </a:p>
        </p:txBody>
      </p:sp>
      <p:sp>
        <p:nvSpPr>
          <p:cNvPr id="39939" name="Rectangle 3"/>
          <p:cNvSpPr>
            <a:spLocks noGrp="1" noChangeArrowheads="1"/>
          </p:cNvSpPr>
          <p:nvPr>
            <p:ph idx="1"/>
          </p:nvPr>
        </p:nvSpPr>
        <p:spPr>
          <a:xfrm>
            <a:off x="381000" y="1752600"/>
            <a:ext cx="8305800" cy="3352800"/>
          </a:xfrm>
        </p:spPr>
        <p:txBody>
          <a:bodyPr>
            <a:normAutofit fontScale="92500" lnSpcReduction="10000"/>
          </a:bodyPr>
          <a:lstStyle/>
          <a:p>
            <a:r>
              <a:rPr lang="ro-RO" sz="1600" dirty="0" smtClean="0"/>
              <a:t>- in cadrul proiectului „</a:t>
            </a:r>
            <a:r>
              <a:rPr lang="ro-RO" sz="1600" b="1" dirty="0" smtClean="0"/>
              <a:t>Adriatic-Danube-Black Sea multimodal platform ADB </a:t>
            </a:r>
            <a:endParaRPr lang="en-US" sz="1600" b="1" dirty="0" smtClean="0"/>
          </a:p>
          <a:p>
            <a:pPr>
              <a:buNone/>
            </a:pPr>
            <a:r>
              <a:rPr lang="ro-RO" sz="1600" b="1" dirty="0" smtClean="0"/>
              <a:t>Multiplatform</a:t>
            </a:r>
            <a:r>
              <a:rPr lang="ro-RO" sz="1600" dirty="0" smtClean="0"/>
              <a:t>”- finantare prin programul South East Europe, lider de proiect Regiunea </a:t>
            </a:r>
            <a:endParaRPr lang="en-US" sz="1600" dirty="0" smtClean="0"/>
          </a:p>
          <a:p>
            <a:pPr>
              <a:buNone/>
            </a:pPr>
            <a:r>
              <a:rPr lang="ro-RO" sz="1600" dirty="0" smtClean="0"/>
              <a:t>Autonoma Friuli Venetia Giulia- se vor realiza urmatoarele activitati: activitati de </a:t>
            </a:r>
            <a:endParaRPr lang="en-US" sz="1600" dirty="0" smtClean="0"/>
          </a:p>
          <a:p>
            <a:pPr>
              <a:buNone/>
            </a:pPr>
            <a:r>
              <a:rPr lang="ro-RO" sz="1600" dirty="0" smtClean="0"/>
              <a:t>management, activitati de promovare proiect, achizitii de echipamente si tehnica de calcul, </a:t>
            </a:r>
            <a:endParaRPr lang="en-US" sz="1600" dirty="0" smtClean="0"/>
          </a:p>
          <a:p>
            <a:pPr>
              <a:buNone/>
            </a:pPr>
            <a:r>
              <a:rPr lang="ro-RO" sz="1600" dirty="0" smtClean="0"/>
              <a:t>realizare documentatie achizitii materiale de promovare, realizarea de studii specifice </a:t>
            </a:r>
            <a:endParaRPr lang="en-US" sz="1600" dirty="0" smtClean="0"/>
          </a:p>
          <a:p>
            <a:pPr>
              <a:buNone/>
            </a:pPr>
            <a:r>
              <a:rPr lang="ro-RO" sz="1600" dirty="0" smtClean="0"/>
              <a:t>transportului multimodal, organizare workshop si infoday; </a:t>
            </a:r>
            <a:endParaRPr lang="ro-RO" sz="1600" i="1" dirty="0" smtClean="0"/>
          </a:p>
          <a:p>
            <a:endParaRPr lang="ro-RO" sz="1600" i="1" dirty="0" smtClean="0"/>
          </a:p>
          <a:p>
            <a:r>
              <a:rPr lang="ro-RO" sz="1600" dirty="0" smtClean="0"/>
              <a:t>- in cadrul proiectului “</a:t>
            </a:r>
            <a:r>
              <a:rPr lang="ro-RO" sz="1600" b="1" dirty="0" smtClean="0"/>
              <a:t>Facilitarea tranzitiei, de la scoala, la viata activa, pentru </a:t>
            </a:r>
            <a:endParaRPr lang="en-US" sz="1600" b="1" dirty="0" smtClean="0"/>
          </a:p>
          <a:p>
            <a:pPr>
              <a:buNone/>
            </a:pPr>
            <a:r>
              <a:rPr lang="ro-RO" sz="1600" b="1" dirty="0" smtClean="0"/>
              <a:t>studentii din domeniul economiei-afaceri internationale</a:t>
            </a:r>
            <a:r>
              <a:rPr lang="ro-RO" sz="1600" dirty="0" smtClean="0"/>
              <a:t>”, co-finantat din Fondul Social </a:t>
            </a:r>
            <a:endParaRPr lang="en-US" sz="1600" dirty="0" smtClean="0"/>
          </a:p>
          <a:p>
            <a:pPr>
              <a:buNone/>
            </a:pPr>
            <a:r>
              <a:rPr lang="ro-RO" sz="1600" dirty="0" smtClean="0"/>
              <a:t>European prin Programul Operational Sectorial Dezvoltarea Resurselor Umane (lider de </a:t>
            </a:r>
            <a:endParaRPr lang="en-US" sz="1600" dirty="0" smtClean="0"/>
          </a:p>
          <a:p>
            <a:pPr>
              <a:buNone/>
            </a:pPr>
            <a:r>
              <a:rPr lang="ro-RO" sz="1600" dirty="0" smtClean="0"/>
              <a:t>proiect – Academia de Studii Economice Bucuresti, CCINA partener), se vor realiza activitatile </a:t>
            </a:r>
            <a:endParaRPr lang="en-US" sz="1600" dirty="0" smtClean="0"/>
          </a:p>
          <a:p>
            <a:pPr>
              <a:buNone/>
            </a:pPr>
            <a:r>
              <a:rPr lang="ro-RO" sz="1600" dirty="0" smtClean="0"/>
              <a:t>de management,  pregatire si derulare stagii de practica studenti, schimburi de experienta </a:t>
            </a:r>
            <a:endParaRPr lang="en-US" sz="1600" dirty="0" smtClean="0"/>
          </a:p>
          <a:p>
            <a:pPr>
              <a:buNone/>
            </a:pPr>
            <a:r>
              <a:rPr lang="ro-RO" sz="1600" dirty="0" smtClean="0"/>
              <a:t>transnationale.</a:t>
            </a:r>
            <a:endParaRPr lang="ro-RO" sz="1600" i="1" dirty="0"/>
          </a:p>
        </p:txBody>
      </p:sp>
    </p:spTree>
  </p:cSld>
  <p:clrMapOvr>
    <a:masterClrMapping/>
  </p:clrMapOvr>
  <p:transition spd="med">
    <p:fade thruBlk="1"/>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a:xfrm>
            <a:off x="381000" y="228600"/>
            <a:ext cx="8229600" cy="1143000"/>
          </a:xfrm>
        </p:spPr>
        <p:txBody>
          <a:bodyPr>
            <a:normAutofit fontScale="90000"/>
          </a:bodyPr>
          <a:lstStyle/>
          <a:p>
            <a:r>
              <a:rPr lang="ro-RO" sz="2400" b="1" dirty="0" smtClean="0"/>
              <a:t>Detalii despre departamentele din cadrul CCINA care organizeaza evenimentele mentionate in programul de activitati</a:t>
            </a:r>
            <a:endParaRPr lang="ro-RO" sz="2400" i="1" dirty="0"/>
          </a:p>
        </p:txBody>
      </p:sp>
      <p:sp>
        <p:nvSpPr>
          <p:cNvPr id="39939" name="Rectangle 3"/>
          <p:cNvSpPr>
            <a:spLocks noGrp="1" noChangeArrowheads="1"/>
          </p:cNvSpPr>
          <p:nvPr>
            <p:ph idx="1"/>
          </p:nvPr>
        </p:nvSpPr>
        <p:spPr>
          <a:xfrm>
            <a:off x="381000" y="1752600"/>
            <a:ext cx="8305800" cy="4800600"/>
          </a:xfrm>
          <a:noFill/>
        </p:spPr>
        <p:txBody>
          <a:bodyPr>
            <a:normAutofit/>
          </a:bodyPr>
          <a:lstStyle/>
          <a:p>
            <a:pPr lvl="0"/>
            <a:r>
              <a:rPr lang="ro-RO" sz="1600" dirty="0" smtClean="0"/>
              <a:t>DRU – Departamentul de Resurse Umane tel: 0241-550590, 0241-613907, e-mail: </a:t>
            </a:r>
            <a:r>
              <a:rPr lang="ro-RO" sz="1600" u="sng" dirty="0" smtClean="0">
                <a:solidFill>
                  <a:schemeClr val="bg2">
                    <a:lumMod val="50000"/>
                  </a:schemeClr>
                </a:solidFill>
              </a:rPr>
              <a:t>cursuri@ccina.ro</a:t>
            </a:r>
            <a:r>
              <a:rPr lang="ro-RO" sz="1600" dirty="0" smtClean="0"/>
              <a:t>; </a:t>
            </a:r>
            <a:r>
              <a:rPr lang="ro-RO" sz="1600" u="sng" dirty="0" smtClean="0">
                <a:solidFill>
                  <a:schemeClr val="bg2">
                    <a:lumMod val="50000"/>
                  </a:schemeClr>
                </a:solidFill>
              </a:rPr>
              <a:t>sraf@ccina.ro</a:t>
            </a:r>
            <a:r>
              <a:rPr lang="ro-RO" sz="1600" dirty="0" smtClean="0"/>
              <a:t> ; </a:t>
            </a:r>
            <a:r>
              <a:rPr lang="ro-RO" sz="1600" u="sng" dirty="0" smtClean="0">
                <a:solidFill>
                  <a:schemeClr val="bg2">
                    <a:lumMod val="50000"/>
                  </a:schemeClr>
                </a:solidFill>
              </a:rPr>
              <a:t>cfrut@ccina.ro</a:t>
            </a:r>
            <a:endParaRPr lang="ro-RO" sz="1600" i="1" dirty="0" smtClean="0">
              <a:solidFill>
                <a:schemeClr val="bg2">
                  <a:lumMod val="50000"/>
                </a:schemeClr>
              </a:solidFill>
            </a:endParaRPr>
          </a:p>
          <a:p>
            <a:pPr lvl="0"/>
            <a:r>
              <a:rPr lang="ro-RO" sz="1600" dirty="0" smtClean="0"/>
              <a:t>DMCRM – Departament Marketing-Comunicare-Relatia cu Membrii tel: 0241-618475, 0241-549515, e-mail: </a:t>
            </a:r>
            <a:r>
              <a:rPr lang="ro-RO" sz="1600" u="sng" dirty="0" smtClean="0">
                <a:solidFill>
                  <a:schemeClr val="bg2">
                    <a:lumMod val="50000"/>
                  </a:schemeClr>
                </a:solidFill>
              </a:rPr>
              <a:t>drc@ccina.ro</a:t>
            </a:r>
            <a:endParaRPr lang="ro-RO" sz="1600" i="1" dirty="0" smtClean="0">
              <a:solidFill>
                <a:schemeClr val="bg2">
                  <a:lumMod val="50000"/>
                </a:schemeClr>
              </a:solidFill>
            </a:endParaRPr>
          </a:p>
          <a:p>
            <a:pPr lvl="0"/>
            <a:r>
              <a:rPr lang="ro-RO" sz="1600" dirty="0" smtClean="0"/>
              <a:t>DIACI – Departament de Informatii de Afaceri si Cooperare Internationala tel: 0241-550960 ; e-mail: </a:t>
            </a:r>
            <a:r>
              <a:rPr lang="ro-RO" sz="1600" u="sng" dirty="0" smtClean="0">
                <a:solidFill>
                  <a:schemeClr val="bg2">
                    <a:lumMod val="50000"/>
                  </a:schemeClr>
                </a:solidFill>
              </a:rPr>
              <a:t>een@ccina.ro</a:t>
            </a:r>
            <a:r>
              <a:rPr lang="ro-RO" sz="1600" dirty="0" smtClean="0"/>
              <a:t>; </a:t>
            </a:r>
            <a:r>
              <a:rPr lang="ro-RO" sz="1600" u="sng" dirty="0" smtClean="0">
                <a:solidFill>
                  <a:schemeClr val="bg2">
                    <a:lumMod val="50000"/>
                  </a:schemeClr>
                </a:solidFill>
              </a:rPr>
              <a:t>cia@ccina.ro</a:t>
            </a:r>
            <a:r>
              <a:rPr lang="ro-RO" sz="1600" dirty="0" smtClean="0"/>
              <a:t> </a:t>
            </a:r>
            <a:endParaRPr lang="ro-RO" sz="1600" i="1" dirty="0" smtClean="0"/>
          </a:p>
          <a:p>
            <a:pPr lvl="0"/>
            <a:r>
              <a:rPr lang="ro-RO" sz="1600" dirty="0" smtClean="0"/>
              <a:t>DTE – Departamentul Targuri si Expozitii  tel: 0241-613907, 0241-619854 e-mail: </a:t>
            </a:r>
            <a:r>
              <a:rPr lang="ro-RO" sz="1600" u="sng" dirty="0" smtClean="0">
                <a:solidFill>
                  <a:schemeClr val="bg2">
                    <a:lumMod val="50000"/>
                  </a:schemeClr>
                </a:solidFill>
              </a:rPr>
              <a:t>targuri@ccina.ro</a:t>
            </a:r>
            <a:r>
              <a:rPr lang="ro-RO" sz="1600" dirty="0" smtClean="0"/>
              <a:t>; web-site: </a:t>
            </a:r>
            <a:r>
              <a:rPr lang="ro-RO" sz="1600" u="sng" dirty="0" smtClean="0">
                <a:solidFill>
                  <a:schemeClr val="bg2">
                    <a:lumMod val="50000"/>
                  </a:schemeClr>
                </a:solidFill>
              </a:rPr>
              <a:t>www.expoconstanta.ro</a:t>
            </a:r>
            <a:endParaRPr lang="ro-RO" sz="1600" i="1" dirty="0" smtClean="0">
              <a:solidFill>
                <a:schemeClr val="bg2">
                  <a:lumMod val="50000"/>
                </a:schemeClr>
              </a:solidFill>
            </a:endParaRPr>
          </a:p>
          <a:p>
            <a:pPr lvl="0"/>
            <a:r>
              <a:rPr lang="ro-RO" sz="1600" dirty="0" smtClean="0"/>
              <a:t>DAA – Departamentul de Agricultura –Industrie Alimentara tel: 0241-613907, 0241-619854 e-mail: </a:t>
            </a:r>
            <a:r>
              <a:rPr lang="ro-RO" sz="1600" u="sng" dirty="0" smtClean="0">
                <a:solidFill>
                  <a:schemeClr val="bg2">
                    <a:lumMod val="50000"/>
                  </a:schemeClr>
                </a:solidFill>
              </a:rPr>
              <a:t>agricol@ccina.ro</a:t>
            </a:r>
            <a:r>
              <a:rPr lang="ro-RO" sz="1600" dirty="0" smtClean="0"/>
              <a:t> </a:t>
            </a:r>
            <a:endParaRPr lang="ro-RO" sz="1600" i="1" dirty="0" smtClean="0"/>
          </a:p>
          <a:p>
            <a:pPr lvl="0"/>
            <a:r>
              <a:rPr lang="ro-RO" sz="1600" dirty="0" smtClean="0"/>
              <a:t>DJA – Directia Juridic Arbitraj tel: 0241-613907, 0241-619854 e-mail: </a:t>
            </a:r>
            <a:r>
              <a:rPr lang="ro-RO" sz="1600" u="sng" dirty="0" smtClean="0">
                <a:solidFill>
                  <a:schemeClr val="bg2">
                    <a:lumMod val="50000"/>
                  </a:schemeClr>
                </a:solidFill>
              </a:rPr>
              <a:t>juridic@ccina.ro</a:t>
            </a:r>
            <a:r>
              <a:rPr lang="ro-RO" sz="1600" dirty="0" smtClean="0"/>
              <a:t> </a:t>
            </a:r>
            <a:endParaRPr lang="ro-RO" sz="1600" i="1" dirty="0" smtClean="0"/>
          </a:p>
          <a:p>
            <a:pPr lvl="0"/>
            <a:r>
              <a:rPr lang="ro-RO" sz="1600" dirty="0" smtClean="0"/>
              <a:t>Secretariat Asistent manager: tel: 0241-613907, 0241-619854, e-mail: </a:t>
            </a:r>
            <a:r>
              <a:rPr lang="ro-RO" sz="1600" u="sng" dirty="0" smtClean="0">
                <a:solidFill>
                  <a:schemeClr val="bg2">
                    <a:lumMod val="50000"/>
                  </a:schemeClr>
                </a:solidFill>
              </a:rPr>
              <a:t>secretariat@ccina.ro</a:t>
            </a:r>
            <a:endParaRPr lang="ro-RO" sz="1600" i="1" dirty="0" smtClean="0">
              <a:solidFill>
                <a:schemeClr val="bg2">
                  <a:lumMod val="50000"/>
                </a:schemeClr>
              </a:solidFill>
            </a:endParaRPr>
          </a:p>
          <a:p>
            <a:pPr lvl="0"/>
            <a:r>
              <a:rPr lang="ro-RO" sz="1600" dirty="0" smtClean="0"/>
              <a:t>Expolitoral tel: 0241555000, e-mail: </a:t>
            </a:r>
            <a:r>
              <a:rPr lang="ro-RO" sz="1600" u="sng" dirty="0" smtClean="0">
                <a:solidFill>
                  <a:schemeClr val="bg2">
                    <a:lumMod val="50000"/>
                  </a:schemeClr>
                </a:solidFill>
              </a:rPr>
              <a:t>expolitoral@ccina.ro</a:t>
            </a:r>
            <a:r>
              <a:rPr lang="ro-RO" sz="1600" dirty="0" smtClean="0">
                <a:solidFill>
                  <a:schemeClr val="bg2">
                    <a:lumMod val="50000"/>
                  </a:schemeClr>
                </a:solidFill>
              </a:rPr>
              <a:t> </a:t>
            </a:r>
            <a:endParaRPr lang="ro-RO" sz="1600" i="1" dirty="0" smtClean="0">
              <a:solidFill>
                <a:schemeClr val="bg2">
                  <a:lumMod val="50000"/>
                </a:schemeClr>
              </a:solidFill>
            </a:endParaRPr>
          </a:p>
          <a:p>
            <a:pPr lvl="0"/>
            <a:r>
              <a:rPr lang="ro-RO" sz="1600" dirty="0" smtClean="0"/>
              <a:t>Directia Financiar-Contabilitate tel: 0241-613907, 0241-619854 e-mail: </a:t>
            </a:r>
            <a:r>
              <a:rPr lang="ro-RO" sz="1600" u="sng" dirty="0" smtClean="0">
                <a:solidFill>
                  <a:schemeClr val="bg2">
                    <a:lumMod val="50000"/>
                  </a:schemeClr>
                </a:solidFill>
              </a:rPr>
              <a:t>financiar@ccina.ro</a:t>
            </a:r>
            <a:r>
              <a:rPr lang="ro-RO" sz="1600" dirty="0" smtClean="0">
                <a:solidFill>
                  <a:schemeClr val="bg2">
                    <a:lumMod val="50000"/>
                  </a:schemeClr>
                </a:solidFill>
              </a:rPr>
              <a:t> </a:t>
            </a:r>
            <a:endParaRPr lang="ro-RO" sz="1600" i="1" dirty="0">
              <a:solidFill>
                <a:schemeClr val="bg2">
                  <a:lumMod val="50000"/>
                </a:schemeClr>
              </a:solidFill>
            </a:endParaRPr>
          </a:p>
        </p:txBody>
      </p:sp>
    </p:spTree>
  </p:cSld>
  <p:clrMapOvr>
    <a:masterClrMapping/>
  </p:clrMapOvr>
  <p:transition spd="med">
    <p:fade thruBlk="1"/>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ctrTitle"/>
          </p:nvPr>
        </p:nvSpPr>
        <p:spPr/>
        <p:txBody>
          <a:bodyPr/>
          <a:lstStyle/>
          <a:p>
            <a:pPr>
              <a:defRPr/>
            </a:pPr>
            <a:r>
              <a:rPr lang="en-GB" b="1" i="1" dirty="0" err="1" smtClean="0"/>
              <a:t>Adunarea</a:t>
            </a:r>
            <a:r>
              <a:rPr lang="en-GB" b="1" i="1" dirty="0" smtClean="0"/>
              <a:t> </a:t>
            </a:r>
            <a:r>
              <a:rPr lang="en-GB" b="1" i="1" dirty="0" err="1" smtClean="0"/>
              <a:t>Generala</a:t>
            </a:r>
            <a:endParaRPr lang="en-US" dirty="0" smtClean="0">
              <a:solidFill>
                <a:schemeClr val="tx2">
                  <a:satMod val="130000"/>
                </a:schemeClr>
              </a:solidFill>
            </a:endParaRPr>
          </a:p>
        </p:txBody>
      </p:sp>
      <p:sp>
        <p:nvSpPr>
          <p:cNvPr id="7" name="Rectangle 2"/>
          <p:cNvSpPr txBox="1">
            <a:spLocks noChangeArrowheads="1"/>
          </p:cNvSpPr>
          <p:nvPr/>
        </p:nvSpPr>
        <p:spPr>
          <a:xfrm>
            <a:off x="609600" y="3657600"/>
            <a:ext cx="7772400" cy="1470025"/>
          </a:xfrm>
          <a:prstGeom prst="rect">
            <a:avLst/>
          </a:prstGeom>
          <a:noFill/>
        </p:spPr>
        <p:txBody>
          <a:bodyPr vert="horz" rtlCol="0" anchor="ctr">
            <a:normAutofit fontScale="85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GB" sz="4400" b="1" i="1" dirty="0" err="1" smtClean="0">
                <a:gradFill flip="none" rotWithShape="1">
                  <a:gsLst>
                    <a:gs pos="0">
                      <a:srgbClr val="03D4A8"/>
                    </a:gs>
                    <a:gs pos="25000">
                      <a:srgbClr val="21D6E0"/>
                    </a:gs>
                    <a:gs pos="75000">
                      <a:srgbClr val="0087E6"/>
                    </a:gs>
                    <a:gs pos="100000">
                      <a:srgbClr val="005CBF"/>
                    </a:gs>
                  </a:gsLst>
                  <a:lin ang="16200000" scaled="1"/>
                  <a:tileRect/>
                </a:gradFill>
                <a:effectLst>
                  <a:outerShdw blurRad="50800" dist="50800" dir="18900000" algn="tl" rotWithShape="0">
                    <a:schemeClr val="accent5">
                      <a:tint val="20000"/>
                      <a:alpha val="43000"/>
                    </a:schemeClr>
                  </a:outerShdw>
                </a:effectLst>
                <a:latin typeface="+mj-lt"/>
                <a:ea typeface="+mj-ea"/>
                <a:cs typeface="+mj-cs"/>
              </a:rPr>
              <a:t>Serviciile</a:t>
            </a:r>
            <a:r>
              <a:rPr lang="en-GB" sz="4400" b="1" i="1" dirty="0" smtClean="0">
                <a:gradFill flip="none" rotWithShape="1">
                  <a:gsLst>
                    <a:gs pos="0">
                      <a:srgbClr val="03D4A8"/>
                    </a:gs>
                    <a:gs pos="25000">
                      <a:srgbClr val="21D6E0"/>
                    </a:gs>
                    <a:gs pos="75000">
                      <a:srgbClr val="0087E6"/>
                    </a:gs>
                    <a:gs pos="100000">
                      <a:srgbClr val="005CBF"/>
                    </a:gs>
                  </a:gsLst>
                  <a:lin ang="16200000" scaled="1"/>
                  <a:tileRect/>
                </a:gradFill>
                <a:effectLst>
                  <a:outerShdw blurRad="50800" dist="50800" dir="18900000" algn="tl" rotWithShape="0">
                    <a:schemeClr val="accent5">
                      <a:tint val="20000"/>
                      <a:alpha val="43000"/>
                    </a:schemeClr>
                  </a:outerShdw>
                </a:effectLst>
                <a:latin typeface="+mj-lt"/>
                <a:ea typeface="+mj-ea"/>
                <a:cs typeface="+mj-cs"/>
              </a:rPr>
              <a:t> </a:t>
            </a:r>
            <a:r>
              <a:rPr lang="en-GB" sz="4400" b="1" i="1" dirty="0" err="1" smtClean="0">
                <a:gradFill flip="none" rotWithShape="1">
                  <a:gsLst>
                    <a:gs pos="0">
                      <a:srgbClr val="03D4A8"/>
                    </a:gs>
                    <a:gs pos="25000">
                      <a:srgbClr val="21D6E0"/>
                    </a:gs>
                    <a:gs pos="75000">
                      <a:srgbClr val="0087E6"/>
                    </a:gs>
                    <a:gs pos="100000">
                      <a:srgbClr val="005CBF"/>
                    </a:gs>
                  </a:gsLst>
                  <a:lin ang="16200000" scaled="1"/>
                  <a:tileRect/>
                </a:gradFill>
                <a:effectLst>
                  <a:outerShdw blurRad="50800" dist="50800" dir="18900000" algn="tl" rotWithShape="0">
                    <a:schemeClr val="accent5">
                      <a:tint val="20000"/>
                      <a:alpha val="43000"/>
                    </a:schemeClr>
                  </a:outerShdw>
                </a:effectLst>
                <a:latin typeface="+mj-lt"/>
                <a:ea typeface="+mj-ea"/>
                <a:cs typeface="+mj-cs"/>
              </a:rPr>
              <a:t>oferite</a:t>
            </a:r>
            <a:r>
              <a:rPr lang="en-GB" sz="4400" b="1" i="1" dirty="0" smtClean="0">
                <a:gradFill flip="none" rotWithShape="1">
                  <a:gsLst>
                    <a:gs pos="0">
                      <a:srgbClr val="03D4A8"/>
                    </a:gs>
                    <a:gs pos="25000">
                      <a:srgbClr val="21D6E0"/>
                    </a:gs>
                    <a:gs pos="75000">
                      <a:srgbClr val="0087E6"/>
                    </a:gs>
                    <a:gs pos="100000">
                      <a:srgbClr val="005CBF"/>
                    </a:gs>
                  </a:gsLst>
                  <a:lin ang="16200000" scaled="1"/>
                  <a:tileRect/>
                </a:gradFill>
                <a:effectLst>
                  <a:outerShdw blurRad="50800" dist="50800" dir="18900000" algn="tl" rotWithShape="0">
                    <a:schemeClr val="accent5">
                      <a:tint val="20000"/>
                      <a:alpha val="43000"/>
                    </a:schemeClr>
                  </a:outerShdw>
                </a:effectLst>
                <a:latin typeface="+mj-lt"/>
                <a:ea typeface="+mj-ea"/>
                <a:cs typeface="+mj-cs"/>
              </a:rPr>
              <a:t> </a:t>
            </a:r>
            <a:r>
              <a:rPr lang="en-GB" sz="4400" b="1" i="1" dirty="0" err="1" smtClean="0">
                <a:gradFill flip="none" rotWithShape="1">
                  <a:gsLst>
                    <a:gs pos="0">
                      <a:srgbClr val="03D4A8"/>
                    </a:gs>
                    <a:gs pos="25000">
                      <a:srgbClr val="21D6E0"/>
                    </a:gs>
                    <a:gs pos="75000">
                      <a:srgbClr val="0087E6"/>
                    </a:gs>
                    <a:gs pos="100000">
                      <a:srgbClr val="005CBF"/>
                    </a:gs>
                  </a:gsLst>
                  <a:lin ang="16200000" scaled="1"/>
                  <a:tileRect/>
                </a:gradFill>
                <a:effectLst>
                  <a:outerShdw blurRad="50800" dist="50800" dir="18900000" algn="tl" rotWithShape="0">
                    <a:schemeClr val="accent5">
                      <a:tint val="20000"/>
                      <a:alpha val="43000"/>
                    </a:schemeClr>
                  </a:outerShdw>
                </a:effectLst>
                <a:latin typeface="+mj-lt"/>
                <a:ea typeface="+mj-ea"/>
                <a:cs typeface="+mj-cs"/>
              </a:rPr>
              <a:t>membrilor</a:t>
            </a:r>
            <a:r>
              <a:rPr lang="en-GB" sz="4400" b="1" i="1" dirty="0" smtClean="0">
                <a:gradFill flip="none" rotWithShape="1">
                  <a:gsLst>
                    <a:gs pos="0">
                      <a:srgbClr val="03D4A8"/>
                    </a:gs>
                    <a:gs pos="25000">
                      <a:srgbClr val="21D6E0"/>
                    </a:gs>
                    <a:gs pos="75000">
                      <a:srgbClr val="0087E6"/>
                    </a:gs>
                    <a:gs pos="100000">
                      <a:srgbClr val="005CBF"/>
                    </a:gs>
                  </a:gsLst>
                  <a:lin ang="16200000" scaled="1"/>
                  <a:tileRect/>
                </a:gradFill>
                <a:effectLst>
                  <a:outerShdw blurRad="50800" dist="50800" dir="18900000" algn="tl" rotWithShape="0">
                    <a:schemeClr val="accent5">
                      <a:tint val="20000"/>
                      <a:alpha val="43000"/>
                    </a:schemeClr>
                  </a:outerShdw>
                </a:effectLst>
                <a:latin typeface="+mj-lt"/>
                <a:ea typeface="+mj-ea"/>
                <a:cs typeface="+mj-cs"/>
              </a:rPr>
              <a:t> CCINA si </a:t>
            </a:r>
            <a:r>
              <a:rPr lang="en-GB" sz="4400" b="1" i="1" dirty="0" err="1" smtClean="0">
                <a:gradFill flip="none" rotWithShape="1">
                  <a:gsLst>
                    <a:gs pos="0">
                      <a:srgbClr val="03D4A8"/>
                    </a:gs>
                    <a:gs pos="25000">
                      <a:srgbClr val="21D6E0"/>
                    </a:gs>
                    <a:gs pos="75000">
                      <a:srgbClr val="0087E6"/>
                    </a:gs>
                    <a:gs pos="100000">
                      <a:srgbClr val="005CBF"/>
                    </a:gs>
                  </a:gsLst>
                  <a:lin ang="16200000" scaled="1"/>
                  <a:tileRect/>
                </a:gradFill>
                <a:effectLst>
                  <a:outerShdw blurRad="50800" dist="50800" dir="18900000" algn="tl" rotWithShape="0">
                    <a:schemeClr val="accent5">
                      <a:tint val="20000"/>
                      <a:alpha val="43000"/>
                    </a:schemeClr>
                  </a:outerShdw>
                </a:effectLst>
                <a:latin typeface="+mj-lt"/>
                <a:ea typeface="+mj-ea"/>
                <a:cs typeface="+mj-cs"/>
              </a:rPr>
              <a:t>transele</a:t>
            </a:r>
            <a:r>
              <a:rPr lang="en-GB" sz="4400" b="1" i="1" dirty="0" smtClean="0">
                <a:gradFill flip="none" rotWithShape="1">
                  <a:gsLst>
                    <a:gs pos="0">
                      <a:srgbClr val="03D4A8"/>
                    </a:gs>
                    <a:gs pos="25000">
                      <a:srgbClr val="21D6E0"/>
                    </a:gs>
                    <a:gs pos="75000">
                      <a:srgbClr val="0087E6"/>
                    </a:gs>
                    <a:gs pos="100000">
                      <a:srgbClr val="005CBF"/>
                    </a:gs>
                  </a:gsLst>
                  <a:lin ang="16200000" scaled="1"/>
                  <a:tileRect/>
                </a:gradFill>
                <a:effectLst>
                  <a:outerShdw blurRad="50800" dist="50800" dir="18900000" algn="tl" rotWithShape="0">
                    <a:schemeClr val="accent5">
                      <a:tint val="20000"/>
                      <a:alpha val="43000"/>
                    </a:schemeClr>
                  </a:outerShdw>
                </a:effectLst>
                <a:latin typeface="+mj-lt"/>
                <a:ea typeface="+mj-ea"/>
                <a:cs typeface="+mj-cs"/>
              </a:rPr>
              <a:t> de </a:t>
            </a:r>
            <a:r>
              <a:rPr lang="en-GB" sz="4400" b="1" i="1" dirty="0" err="1" smtClean="0">
                <a:gradFill flip="none" rotWithShape="1">
                  <a:gsLst>
                    <a:gs pos="0">
                      <a:srgbClr val="03D4A8"/>
                    </a:gs>
                    <a:gs pos="25000">
                      <a:srgbClr val="21D6E0"/>
                    </a:gs>
                    <a:gs pos="75000">
                      <a:srgbClr val="0087E6"/>
                    </a:gs>
                    <a:gs pos="100000">
                      <a:srgbClr val="005CBF"/>
                    </a:gs>
                  </a:gsLst>
                  <a:lin ang="16200000" scaled="1"/>
                  <a:tileRect/>
                </a:gradFill>
                <a:effectLst>
                  <a:outerShdw blurRad="50800" dist="50800" dir="18900000" algn="tl" rotWithShape="0">
                    <a:schemeClr val="accent5">
                      <a:tint val="20000"/>
                      <a:alpha val="43000"/>
                    </a:schemeClr>
                  </a:outerShdw>
                </a:effectLst>
                <a:latin typeface="+mj-lt"/>
                <a:ea typeface="+mj-ea"/>
                <a:cs typeface="+mj-cs"/>
              </a:rPr>
              <a:t>cotizatii</a:t>
            </a:r>
            <a:r>
              <a:rPr lang="en-GB" sz="4400" b="1" i="1" dirty="0" smtClean="0">
                <a:gradFill flip="none" rotWithShape="1">
                  <a:gsLst>
                    <a:gs pos="0">
                      <a:srgbClr val="03D4A8"/>
                    </a:gs>
                    <a:gs pos="25000">
                      <a:srgbClr val="21D6E0"/>
                    </a:gs>
                    <a:gs pos="75000">
                      <a:srgbClr val="0087E6"/>
                    </a:gs>
                    <a:gs pos="100000">
                      <a:srgbClr val="005CBF"/>
                    </a:gs>
                  </a:gsLst>
                  <a:lin ang="16200000" scaled="1"/>
                  <a:tileRect/>
                </a:gradFill>
                <a:effectLst>
                  <a:outerShdw blurRad="50800" dist="50800" dir="18900000" algn="tl" rotWithShape="0">
                    <a:schemeClr val="accent5">
                      <a:tint val="20000"/>
                      <a:alpha val="43000"/>
                    </a:schemeClr>
                  </a:outerShdw>
                </a:effectLst>
                <a:latin typeface="+mj-lt"/>
                <a:ea typeface="+mj-ea"/>
                <a:cs typeface="+mj-cs"/>
              </a:rPr>
              <a:t>  </a:t>
            </a:r>
            <a:r>
              <a:rPr lang="en-GB" sz="4400" b="1" i="1" dirty="0" err="1" smtClean="0">
                <a:gradFill flip="none" rotWithShape="1">
                  <a:gsLst>
                    <a:gs pos="0">
                      <a:srgbClr val="03D4A8"/>
                    </a:gs>
                    <a:gs pos="25000">
                      <a:srgbClr val="21D6E0"/>
                    </a:gs>
                    <a:gs pos="75000">
                      <a:srgbClr val="0087E6"/>
                    </a:gs>
                    <a:gs pos="100000">
                      <a:srgbClr val="005CBF"/>
                    </a:gs>
                  </a:gsLst>
                  <a:lin ang="16200000" scaled="1"/>
                  <a:tileRect/>
                </a:gradFill>
                <a:effectLst>
                  <a:outerShdw blurRad="50800" dist="50800" dir="18900000" algn="tl" rotWithShape="0">
                    <a:schemeClr val="accent5">
                      <a:tint val="20000"/>
                      <a:alpha val="43000"/>
                    </a:schemeClr>
                  </a:outerShdw>
                </a:effectLst>
                <a:latin typeface="+mj-lt"/>
                <a:ea typeface="+mj-ea"/>
                <a:cs typeface="+mj-cs"/>
              </a:rPr>
              <a:t>pentru</a:t>
            </a:r>
            <a:r>
              <a:rPr lang="en-GB" sz="4400" b="1" i="1" dirty="0" smtClean="0">
                <a:gradFill flip="none" rotWithShape="1">
                  <a:gsLst>
                    <a:gs pos="0">
                      <a:srgbClr val="03D4A8"/>
                    </a:gs>
                    <a:gs pos="25000">
                      <a:srgbClr val="21D6E0"/>
                    </a:gs>
                    <a:gs pos="75000">
                      <a:srgbClr val="0087E6"/>
                    </a:gs>
                    <a:gs pos="100000">
                      <a:srgbClr val="005CBF"/>
                    </a:gs>
                  </a:gsLst>
                  <a:lin ang="16200000" scaled="1"/>
                  <a:tileRect/>
                </a:gradFill>
                <a:effectLst>
                  <a:outerShdw blurRad="50800" dist="50800" dir="18900000" algn="tl" rotWithShape="0">
                    <a:schemeClr val="accent5">
                      <a:tint val="20000"/>
                      <a:alpha val="43000"/>
                    </a:schemeClr>
                  </a:outerShdw>
                </a:effectLst>
                <a:latin typeface="+mj-lt"/>
                <a:ea typeface="+mj-ea"/>
                <a:cs typeface="+mj-cs"/>
              </a:rPr>
              <a:t> </a:t>
            </a:r>
            <a:r>
              <a:rPr lang="en-GB" sz="4400" b="1" i="1" dirty="0" err="1" smtClean="0">
                <a:gradFill flip="none" rotWithShape="1">
                  <a:gsLst>
                    <a:gs pos="0">
                      <a:srgbClr val="03D4A8"/>
                    </a:gs>
                    <a:gs pos="25000">
                      <a:srgbClr val="21D6E0"/>
                    </a:gs>
                    <a:gs pos="75000">
                      <a:srgbClr val="0087E6"/>
                    </a:gs>
                    <a:gs pos="100000">
                      <a:srgbClr val="005CBF"/>
                    </a:gs>
                  </a:gsLst>
                  <a:lin ang="16200000" scaled="1"/>
                  <a:tileRect/>
                </a:gradFill>
                <a:effectLst>
                  <a:outerShdw blurRad="50800" dist="50800" dir="18900000" algn="tl" rotWithShape="0">
                    <a:schemeClr val="accent5">
                      <a:tint val="20000"/>
                      <a:alpha val="43000"/>
                    </a:schemeClr>
                  </a:outerShdw>
                </a:effectLst>
                <a:latin typeface="+mj-lt"/>
                <a:ea typeface="+mj-ea"/>
                <a:cs typeface="+mj-cs"/>
              </a:rPr>
              <a:t>anul</a:t>
            </a:r>
            <a:r>
              <a:rPr lang="en-GB" sz="4400" b="1" i="1" dirty="0" smtClean="0">
                <a:gradFill flip="none" rotWithShape="1">
                  <a:gsLst>
                    <a:gs pos="0">
                      <a:srgbClr val="03D4A8"/>
                    </a:gs>
                    <a:gs pos="25000">
                      <a:srgbClr val="21D6E0"/>
                    </a:gs>
                    <a:gs pos="75000">
                      <a:srgbClr val="0087E6"/>
                    </a:gs>
                    <a:gs pos="100000">
                      <a:srgbClr val="005CBF"/>
                    </a:gs>
                  </a:gsLst>
                  <a:lin ang="16200000" scaled="1"/>
                  <a:tileRect/>
                </a:gradFill>
                <a:effectLst>
                  <a:outerShdw blurRad="50800" dist="50800" dir="18900000" algn="tl" rotWithShape="0">
                    <a:schemeClr val="accent5">
                      <a:tint val="20000"/>
                      <a:alpha val="43000"/>
                    </a:schemeClr>
                  </a:outerShdw>
                </a:effectLst>
                <a:latin typeface="+mj-lt"/>
                <a:ea typeface="+mj-ea"/>
                <a:cs typeface="+mj-cs"/>
              </a:rPr>
              <a:t> 2013</a:t>
            </a:r>
            <a:endParaRPr kumimoji="0" lang="en-US" sz="4400" b="0" i="0" u="none" strike="noStrike" kern="1200" cap="none" spc="0" normalizeH="0" baseline="0" noProof="0" dirty="0" smtClean="0">
              <a:ln>
                <a:noFill/>
              </a:ln>
              <a:solidFill>
                <a:schemeClr val="tx2">
                  <a:satMod val="130000"/>
                </a:schemeClr>
              </a:solidFill>
              <a:effectLst>
                <a:outerShdw blurRad="50800" dist="50800" dir="18900000" algn="tl" rotWithShape="0">
                  <a:schemeClr val="accent5">
                    <a:tint val="20000"/>
                    <a:alpha val="43000"/>
                  </a:schemeClr>
                </a:outerShdw>
              </a:effectLst>
              <a:uLnTx/>
              <a:uFillTx/>
              <a:latin typeface="+mj-lt"/>
              <a:ea typeface="+mj-ea"/>
              <a:cs typeface="+mj-cs"/>
            </a:endParaRPr>
          </a:p>
        </p:txBody>
      </p:sp>
    </p:spTree>
  </p:cSld>
  <p:clrMapOvr>
    <a:masterClrMapping/>
  </p:clrMapOvr>
  <p:transition spd="med">
    <p:fade thruBlk="1"/>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r>
              <a:rPr lang="es-ES" sz="3600" b="1" dirty="0" smtClean="0"/>
              <a:t>Nivel 1 – “nivel de </a:t>
            </a:r>
            <a:r>
              <a:rPr lang="es-ES" sz="3600" b="1" dirty="0" err="1" smtClean="0"/>
              <a:t>bază</a:t>
            </a:r>
            <a:r>
              <a:rPr lang="es-ES" sz="3600" b="1" dirty="0" smtClean="0"/>
              <a:t>” : 400 </a:t>
            </a:r>
            <a:r>
              <a:rPr lang="es-ES" sz="3600" b="1" dirty="0" err="1" smtClean="0"/>
              <a:t>lei</a:t>
            </a:r>
            <a:endParaRPr lang="ro-RO" sz="3600" dirty="0"/>
          </a:p>
        </p:txBody>
      </p:sp>
      <p:sp>
        <p:nvSpPr>
          <p:cNvPr id="55299" name="Rectangle 3"/>
          <p:cNvSpPr>
            <a:spLocks noGrp="1" noChangeArrowheads="1"/>
          </p:cNvSpPr>
          <p:nvPr>
            <p:ph idx="1"/>
          </p:nvPr>
        </p:nvSpPr>
        <p:spPr/>
        <p:txBody>
          <a:bodyPr/>
          <a:lstStyle/>
          <a:p>
            <a:r>
              <a:rPr lang="it-IT" sz="1600" smtClean="0"/>
              <a:t>trimiterea gratuită a publicaţiilor CCINA (buletin informativ “Manager”, Catalogul “Topul firmelor din judeţul Constanţa”, calendar, etc)</a:t>
            </a:r>
            <a:endParaRPr lang="ro-RO" sz="1600" smtClean="0"/>
          </a:p>
          <a:p>
            <a:r>
              <a:rPr lang="pt-BR" sz="1600" smtClean="0"/>
              <a:t>acordarea de consultantă comercială, juridică, financiară (reducere de 10%)</a:t>
            </a:r>
            <a:endParaRPr lang="ro-RO" sz="1600" smtClean="0"/>
          </a:p>
          <a:p>
            <a:r>
              <a:rPr lang="pt-BR" sz="1600" smtClean="0"/>
              <a:t>acordarea de informaţii de afaceri (reducere de 10%)  </a:t>
            </a:r>
            <a:endParaRPr lang="ro-RO" sz="1600" smtClean="0"/>
          </a:p>
          <a:p>
            <a:r>
              <a:rPr lang="it-IT" sz="1600" smtClean="0"/>
              <a:t>participarea la seminarii si întâlniri de afaceri (reducere de 10%)</a:t>
            </a:r>
            <a:endParaRPr lang="ro-RO" sz="1600" smtClean="0"/>
          </a:p>
          <a:p>
            <a:r>
              <a:rPr lang="it-IT" sz="1600" smtClean="0"/>
              <a:t>prezentarea firmei în ziarul Manager - 1 aparitie/an (prezentarea se include în ziar numai la solicitarea firmei, materialul se va transmite prin e-mail la CCINA) </a:t>
            </a:r>
            <a:endParaRPr lang="ro-RO" sz="1600" smtClean="0"/>
          </a:p>
          <a:p>
            <a:endParaRPr lang="ro-RO" sz="1600" smtClean="0"/>
          </a:p>
        </p:txBody>
      </p:sp>
    </p:spTree>
  </p:cSld>
  <p:clrMapOvr>
    <a:masterClrMapping/>
  </p:clrMapOvr>
  <p:transition spd="med">
    <p:fade thruBlk="1"/>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r>
              <a:rPr lang="es-ES" sz="3600" b="1" dirty="0" smtClean="0"/>
              <a:t>Nivel 2 – “nivel de </a:t>
            </a:r>
            <a:r>
              <a:rPr lang="es-ES" sz="3600" b="1" dirty="0" err="1" smtClean="0"/>
              <a:t>bronz</a:t>
            </a:r>
            <a:r>
              <a:rPr lang="es-ES" sz="3600" b="1" dirty="0" smtClean="0"/>
              <a:t>” : 600 </a:t>
            </a:r>
            <a:r>
              <a:rPr lang="es-ES" sz="3600" b="1" dirty="0" err="1" smtClean="0"/>
              <a:t>lei</a:t>
            </a:r>
            <a:endParaRPr lang="ro-RO" sz="3600" dirty="0"/>
          </a:p>
        </p:txBody>
      </p:sp>
      <p:sp>
        <p:nvSpPr>
          <p:cNvPr id="56323" name="Rectangle 3"/>
          <p:cNvSpPr>
            <a:spLocks noGrp="1" noChangeArrowheads="1"/>
          </p:cNvSpPr>
          <p:nvPr>
            <p:ph idx="1"/>
          </p:nvPr>
        </p:nvSpPr>
        <p:spPr/>
        <p:txBody>
          <a:bodyPr/>
          <a:lstStyle/>
          <a:p>
            <a:r>
              <a:rPr lang="it-IT" sz="1600" smtClean="0"/>
              <a:t>trimiterea gratuită a publicaţiilor CCINA (buletin informativ “Manager”, Catalogul “Topul firmelor din judeţul Constanta”, calendar, etc)</a:t>
            </a:r>
            <a:endParaRPr lang="ro-RO" sz="1600" smtClean="0"/>
          </a:p>
          <a:p>
            <a:r>
              <a:rPr lang="pt-BR" sz="1600" smtClean="0"/>
              <a:t>acordarea de consultanţă comercială, juridică, financiară (reducere de 20%)</a:t>
            </a:r>
            <a:endParaRPr lang="ro-RO" sz="1600" smtClean="0"/>
          </a:p>
          <a:p>
            <a:r>
              <a:rPr lang="pt-BR" sz="1600" smtClean="0"/>
              <a:t>acordarea de informaţii de afaceri (reducere de 20%) </a:t>
            </a:r>
            <a:endParaRPr lang="ro-RO" sz="1600" smtClean="0"/>
          </a:p>
          <a:p>
            <a:r>
              <a:rPr lang="it-IT" sz="1600" smtClean="0"/>
              <a:t>participarea la seminarii si întâlniri de afaceri (reducere de 20%)</a:t>
            </a:r>
            <a:endParaRPr lang="ro-RO" sz="1600" smtClean="0"/>
          </a:p>
          <a:p>
            <a:r>
              <a:rPr lang="it-IT" sz="1600" smtClean="0"/>
              <a:t>prezentarea firmei în ziarul Manager - 1 aparitie/an (prezentarea se include numai la solicitarea acesteia, materialul se va transmite prin e-mail la CCINA)</a:t>
            </a:r>
            <a:endParaRPr lang="ro-RO" sz="1600" smtClean="0"/>
          </a:p>
          <a:p>
            <a:r>
              <a:rPr lang="it-IT" sz="1600" smtClean="0"/>
              <a:t>reclamă o jumătate de pagină alb-negru în Catalogul “Topul firmelor din judetul Constanta” </a:t>
            </a:r>
            <a:endParaRPr lang="ro-RO" sz="1600" smtClean="0"/>
          </a:p>
          <a:p>
            <a:r>
              <a:rPr lang="fr-FR" sz="1600" smtClean="0"/>
              <a:t>participarea la cursuri de pregătire profesională - reducere 5% din taxa de înscriere, dar nu mai mult de 50 lei/an</a:t>
            </a:r>
            <a:endParaRPr lang="ro-RO" sz="1600" smtClean="0"/>
          </a:p>
          <a:p>
            <a:endParaRPr lang="ro-RO" sz="1600" smtClean="0"/>
          </a:p>
        </p:txBody>
      </p:sp>
    </p:spTree>
  </p:cSld>
  <p:clrMapOvr>
    <a:masterClrMapping/>
  </p:clrMapOvr>
  <p:transition spd="med">
    <p:fade thruBlk="1"/>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r>
              <a:rPr lang="es-ES" sz="3600" b="1" dirty="0" smtClean="0"/>
              <a:t>Nivel 3 – “nivel de </a:t>
            </a:r>
            <a:r>
              <a:rPr lang="es-ES" sz="3600" b="1" dirty="0" err="1" smtClean="0"/>
              <a:t>argint</a:t>
            </a:r>
            <a:r>
              <a:rPr lang="es-ES" sz="3600" b="1" dirty="0" smtClean="0"/>
              <a:t>” : 1200 </a:t>
            </a:r>
            <a:r>
              <a:rPr lang="es-ES" sz="3600" b="1" dirty="0" err="1" smtClean="0"/>
              <a:t>lei</a:t>
            </a:r>
            <a:endParaRPr lang="ro-RO" sz="3600" dirty="0"/>
          </a:p>
        </p:txBody>
      </p:sp>
      <p:sp>
        <p:nvSpPr>
          <p:cNvPr id="57347" name="Rectangle 3"/>
          <p:cNvSpPr>
            <a:spLocks noGrp="1" noChangeArrowheads="1"/>
          </p:cNvSpPr>
          <p:nvPr>
            <p:ph idx="1"/>
          </p:nvPr>
        </p:nvSpPr>
        <p:spPr/>
        <p:txBody>
          <a:bodyPr/>
          <a:lstStyle/>
          <a:p>
            <a:r>
              <a:rPr lang="it-IT" sz="1600" smtClean="0"/>
              <a:t>trimiterea gratuită a publicaţiilor CCINA (buletin informativ “Manager”, Catalogul “Topul firmelor din judeţul Constanţa”, calendar, etc)</a:t>
            </a:r>
            <a:endParaRPr lang="ro-RO" sz="1600" smtClean="0"/>
          </a:p>
          <a:p>
            <a:r>
              <a:rPr lang="pt-BR" sz="1600" smtClean="0"/>
              <a:t>acordarea de consultanţă comercială, juridică, financiară (reducere de 30%)</a:t>
            </a:r>
            <a:endParaRPr lang="ro-RO" sz="1600" smtClean="0"/>
          </a:p>
          <a:p>
            <a:r>
              <a:rPr lang="pt-BR" sz="1600" smtClean="0"/>
              <a:t>acordarea de informaţii de afaceri  (reducere de 30%) </a:t>
            </a:r>
            <a:endParaRPr lang="ro-RO" sz="1600" smtClean="0"/>
          </a:p>
          <a:p>
            <a:r>
              <a:rPr lang="it-IT" sz="1600" smtClean="0"/>
              <a:t>participarea la seminarii si întâlniri de afaceri (reducere de 30%)</a:t>
            </a:r>
            <a:endParaRPr lang="ro-RO" sz="1600" smtClean="0"/>
          </a:p>
          <a:p>
            <a:r>
              <a:rPr lang="it-IT" sz="1600" smtClean="0"/>
              <a:t>prezentarea firmei în ziarul Manager - 1 apariţie/an (prezentarea se include numai la solicitarea acesteia, materialul se va transmite prin e-mail)</a:t>
            </a:r>
            <a:endParaRPr lang="ro-RO" sz="1600" smtClean="0"/>
          </a:p>
          <a:p>
            <a:r>
              <a:rPr lang="it-IT" sz="1600" smtClean="0"/>
              <a:t>reclamă o jumătate de pagină color în Catalogul “Topul firmelor din judetul Constanţa”</a:t>
            </a:r>
            <a:endParaRPr lang="ro-RO" sz="1600" smtClean="0"/>
          </a:p>
          <a:p>
            <a:r>
              <a:rPr lang="pt-BR" sz="1600" smtClean="0"/>
              <a:t>eliberarea următoarelor documentelor : certificate de orgine, viză document extern , certificat de forţă majoră (reducere conform tarifelor aprobate la CCINA)</a:t>
            </a:r>
            <a:endParaRPr lang="ro-RO" sz="1600" smtClean="0"/>
          </a:p>
          <a:p>
            <a:r>
              <a:rPr lang="it-IT" sz="1600" smtClean="0"/>
              <a:t>eliberarea de adeverinţe pentru participarea la târguri si expoziţii naţionale</a:t>
            </a:r>
            <a:endParaRPr lang="ro-RO" sz="1600" smtClean="0"/>
          </a:p>
          <a:p>
            <a:r>
              <a:rPr lang="fr-FR" sz="1600" smtClean="0"/>
              <a:t>participarea la cursuri de pregătire profesională - reducere 10% din taxa de înscriere, dar nu mai mult de 100 lei/an</a:t>
            </a:r>
            <a:endParaRPr lang="ro-RO" sz="1600" smtClean="0"/>
          </a:p>
          <a:p>
            <a:r>
              <a:rPr lang="it-IT" sz="1600" smtClean="0"/>
              <a:t>acordarea unei reduceri de 20% pentru un stand de 4 mp la o expoziţie organizată de CCINA</a:t>
            </a:r>
            <a:endParaRPr lang="ro-RO" sz="1600" smtClean="0"/>
          </a:p>
          <a:p>
            <a:r>
              <a:rPr lang="pt-BR" sz="1600" smtClean="0"/>
              <a:t>acordarea unei reduceri de 2% (până la concurenţa a jumătate din cotizatia anuală plătită) pentru taxa de arbitraj comercial</a:t>
            </a:r>
            <a:endParaRPr lang="ro-RO" sz="1600" smtClean="0"/>
          </a:p>
          <a:p>
            <a:endParaRPr lang="ro-RO" sz="1600" smtClean="0"/>
          </a:p>
        </p:txBody>
      </p:sp>
    </p:spTree>
  </p:cSld>
  <p:clrMapOvr>
    <a:masterClrMapping/>
  </p:clrMapOvr>
  <p:transition spd="med">
    <p:fade thruBlk="1"/>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r>
              <a:rPr lang="es-ES" sz="3600" b="1" dirty="0" smtClean="0"/>
              <a:t>Nivel 4 – “nivel de </a:t>
            </a:r>
            <a:r>
              <a:rPr lang="es-ES" sz="3600" b="1" dirty="0" err="1" smtClean="0"/>
              <a:t>aur</a:t>
            </a:r>
            <a:r>
              <a:rPr lang="es-ES" sz="3600" b="1" dirty="0" smtClean="0"/>
              <a:t>” : 2400 </a:t>
            </a:r>
            <a:r>
              <a:rPr lang="es-ES" sz="3600" b="1" dirty="0" err="1" smtClean="0"/>
              <a:t>lei</a:t>
            </a:r>
            <a:endParaRPr lang="ro-RO" sz="3600" dirty="0"/>
          </a:p>
        </p:txBody>
      </p:sp>
      <p:sp>
        <p:nvSpPr>
          <p:cNvPr id="58371" name="Rectangle 3"/>
          <p:cNvSpPr>
            <a:spLocks noGrp="1" noChangeArrowheads="1"/>
          </p:cNvSpPr>
          <p:nvPr>
            <p:ph idx="1"/>
          </p:nvPr>
        </p:nvSpPr>
        <p:spPr/>
        <p:txBody>
          <a:bodyPr>
            <a:normAutofit lnSpcReduction="10000"/>
          </a:bodyPr>
          <a:lstStyle/>
          <a:p>
            <a:r>
              <a:rPr lang="it-IT" sz="1600" smtClean="0"/>
              <a:t>trimiterea gratuită a publicaţiilor CCINA (buletin informativ “Manager”, Catalogul “Topul firmelor din judetul Constanta”, calendar, etc)</a:t>
            </a:r>
            <a:endParaRPr lang="ro-RO" sz="1600" smtClean="0"/>
          </a:p>
          <a:p>
            <a:r>
              <a:rPr lang="pt-BR" sz="1600" smtClean="0"/>
              <a:t>acordarea de consultanţă comercială, juridică, financiară  (reducere de 40%)</a:t>
            </a:r>
            <a:endParaRPr lang="ro-RO" sz="1600" smtClean="0"/>
          </a:p>
          <a:p>
            <a:r>
              <a:rPr lang="pt-BR" sz="1600" smtClean="0"/>
              <a:t>acordarea de informaţii de afaceri  (reducere de 40%)</a:t>
            </a:r>
            <a:endParaRPr lang="ro-RO" sz="1600" smtClean="0"/>
          </a:p>
          <a:p>
            <a:r>
              <a:rPr lang="it-IT" sz="1600" smtClean="0"/>
              <a:t>participarea la seminarii si întâlniri de afaceri (reducere de 40%)</a:t>
            </a:r>
            <a:endParaRPr lang="ro-RO" sz="1600" smtClean="0"/>
          </a:p>
          <a:p>
            <a:r>
              <a:rPr lang="it-IT" sz="1600" smtClean="0"/>
              <a:t>prezentarea firmei în ziarul Manager - 1 aparitie/an (prezentarea se include numai la solicitarea acesteia, materialul se va transmite prin e-mail)</a:t>
            </a:r>
            <a:endParaRPr lang="ro-RO" sz="1600" smtClean="0"/>
          </a:p>
          <a:p>
            <a:r>
              <a:rPr lang="it-IT" sz="1600" smtClean="0"/>
              <a:t>reclamă 1 pagină alb-negru în Catalogul “Topul firmelor din judeţul Constanţa” </a:t>
            </a:r>
            <a:endParaRPr lang="ro-RO" sz="1600" smtClean="0"/>
          </a:p>
          <a:p>
            <a:r>
              <a:rPr lang="pt-BR" sz="1600" smtClean="0"/>
              <a:t>eliberarea următoarelor documente: certificate de orgine, viză document extern , certificat de fortă majoră (reducere conform tarifelor aprobate la CCINA)</a:t>
            </a:r>
            <a:endParaRPr lang="ro-RO" sz="1600" smtClean="0"/>
          </a:p>
          <a:p>
            <a:r>
              <a:rPr lang="it-IT" sz="1600" smtClean="0"/>
              <a:t>eliberarea de adeverinţe pentru participarea la târguri si expozitii naţionale</a:t>
            </a:r>
            <a:endParaRPr lang="ro-RO" sz="1600" smtClean="0"/>
          </a:p>
          <a:p>
            <a:r>
              <a:rPr lang="fr-FR" sz="1600" smtClean="0"/>
              <a:t>participarea la cursuri de pregătire profesională reducere de 15% din taxa de înscriere, dar nu mai mult de 200 lei/an</a:t>
            </a:r>
            <a:endParaRPr lang="ro-RO" sz="1600" smtClean="0"/>
          </a:p>
          <a:p>
            <a:r>
              <a:rPr lang="it-IT" sz="1600" smtClean="0"/>
              <a:t>acordarea unei reduceri de 30% pentru un stand de 4 mp la o expoziţie organizată de CCINA </a:t>
            </a:r>
            <a:endParaRPr lang="ro-RO" sz="1600" smtClean="0"/>
          </a:p>
          <a:p>
            <a:r>
              <a:rPr lang="it-IT" sz="1600" smtClean="0"/>
              <a:t>acordarea unei reduceri de 3% (până la concurenţa a jumătate din cotizatia anuală plătită) pentru taxa de arbitraj comercial</a:t>
            </a:r>
            <a:endParaRPr lang="ro-RO" sz="1600" smtClean="0"/>
          </a:p>
          <a:p>
            <a:r>
              <a:rPr lang="it-IT" sz="1600" smtClean="0"/>
              <a:t>găzduire pe site-ul web al CCINA a unei reclame, timp de 3 luni (la solicitarea firmei)</a:t>
            </a:r>
            <a:endParaRPr lang="ro-RO" sz="1600" smtClean="0"/>
          </a:p>
        </p:txBody>
      </p:sp>
    </p:spTree>
  </p:cSld>
  <p:clrMapOvr>
    <a:masterClrMapping/>
  </p:clrMapOvr>
  <p:transition spd="med">
    <p:fade thruBlk="1"/>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a:xfrm>
            <a:off x="228600" y="253536"/>
            <a:ext cx="8686800" cy="1143000"/>
          </a:xfrm>
        </p:spPr>
        <p:txBody>
          <a:bodyPr/>
          <a:lstStyle/>
          <a:p>
            <a:r>
              <a:rPr lang="es-ES" sz="3200" b="1" dirty="0" smtClean="0"/>
              <a:t>Nivel 5 – “nivel de platina” : 4000 </a:t>
            </a:r>
            <a:r>
              <a:rPr lang="es-ES" sz="3200" b="1" dirty="0" err="1" smtClean="0"/>
              <a:t>lei</a:t>
            </a:r>
            <a:r>
              <a:rPr lang="es-ES" sz="3200" b="1" dirty="0" smtClean="0"/>
              <a:t> </a:t>
            </a:r>
            <a:r>
              <a:rPr lang="es-ES" sz="3200" b="1" dirty="0" err="1" smtClean="0"/>
              <a:t>minim</a:t>
            </a:r>
            <a:endParaRPr lang="ro-RO" sz="3200" dirty="0"/>
          </a:p>
        </p:txBody>
      </p:sp>
      <p:sp>
        <p:nvSpPr>
          <p:cNvPr id="59395" name="Rectangle 3"/>
          <p:cNvSpPr>
            <a:spLocks noGrp="1" noChangeArrowheads="1"/>
          </p:cNvSpPr>
          <p:nvPr>
            <p:ph idx="1"/>
          </p:nvPr>
        </p:nvSpPr>
        <p:spPr/>
        <p:txBody>
          <a:bodyPr>
            <a:normAutofit lnSpcReduction="10000"/>
          </a:bodyPr>
          <a:lstStyle/>
          <a:p>
            <a:r>
              <a:rPr lang="it-IT" sz="1500" smtClean="0"/>
              <a:t>trimiterea gratuită a publicaţiilor CCINA (buletin informativ “Manager”, Catalogul “Topul firmelor din judeţul Constanta”, calendar, etc)</a:t>
            </a:r>
            <a:endParaRPr lang="ro-RO" sz="1500" smtClean="0"/>
          </a:p>
          <a:p>
            <a:r>
              <a:rPr lang="it-IT" sz="1500" smtClean="0"/>
              <a:t>acordarea de consultanţă </a:t>
            </a:r>
            <a:r>
              <a:rPr lang="pt-BR" sz="1500" smtClean="0"/>
              <a:t>comercială, juridică, financiară  </a:t>
            </a:r>
            <a:r>
              <a:rPr lang="it-IT" sz="1500" smtClean="0"/>
              <a:t>(reducere de 50%)</a:t>
            </a:r>
            <a:endParaRPr lang="ro-RO" sz="1500" smtClean="0"/>
          </a:p>
          <a:p>
            <a:r>
              <a:rPr lang="pt-BR" sz="1500" smtClean="0"/>
              <a:t>acordarea de informaţii de afaceri  (reducere de 50%)</a:t>
            </a:r>
            <a:endParaRPr lang="ro-RO" sz="1500" smtClean="0"/>
          </a:p>
          <a:p>
            <a:r>
              <a:rPr lang="it-IT" sz="1500" smtClean="0"/>
              <a:t>participarea la seminarii si întâlniri de afaceri (reducere de 50%)</a:t>
            </a:r>
            <a:endParaRPr lang="ro-RO" sz="1500" smtClean="0"/>
          </a:p>
          <a:p>
            <a:r>
              <a:rPr lang="it-IT" sz="1500" smtClean="0"/>
              <a:t>prezentarea firmei în ziarul Manager - 1 aparitie/an (prezentarea se include numai la solicitarea acesteia, materialul se va transmite prin e-mail)</a:t>
            </a:r>
            <a:endParaRPr lang="ro-RO" sz="1500" smtClean="0"/>
          </a:p>
          <a:p>
            <a:r>
              <a:rPr lang="it-IT" sz="1500" smtClean="0"/>
              <a:t>reclamă 1 pagină color în Catalogul “Topul firmelor din judeţul Constanţa”</a:t>
            </a:r>
            <a:endParaRPr lang="ro-RO" sz="1500" smtClean="0"/>
          </a:p>
          <a:p>
            <a:r>
              <a:rPr lang="it-IT" sz="1500" smtClean="0"/>
              <a:t>eliberarea următoarelor documente: certificate de orgine, viză document extern , certficat de forţă majoră (reducere conform tarifelor aprobate la CCINA)</a:t>
            </a:r>
            <a:endParaRPr lang="ro-RO" sz="1500" smtClean="0"/>
          </a:p>
          <a:p>
            <a:r>
              <a:rPr lang="it-IT" sz="1500" smtClean="0"/>
              <a:t>eliberarea de adeverinţe pentru participarea la târguri si expoziţii naţionale</a:t>
            </a:r>
            <a:endParaRPr lang="ro-RO" sz="1500" smtClean="0"/>
          </a:p>
          <a:p>
            <a:r>
              <a:rPr lang="fr-FR" sz="1500" smtClean="0"/>
              <a:t>participarea la cursuri de pregătire profesională reducere de 20% din taxa de înscriere, dar nu mai mult de 350 lei/an</a:t>
            </a:r>
            <a:endParaRPr lang="ro-RO" sz="1500" smtClean="0"/>
          </a:p>
          <a:p>
            <a:r>
              <a:rPr lang="it-IT" sz="1500" smtClean="0"/>
              <a:t>posibilitatea participării a unei pers la o misiune economică organizată de CCINA fără plata comisionului CCINA</a:t>
            </a:r>
            <a:endParaRPr lang="ro-RO" sz="1500" smtClean="0"/>
          </a:p>
          <a:p>
            <a:r>
              <a:rPr lang="it-IT" sz="1500" smtClean="0"/>
              <a:t>acordarea unei reduceri de 40% pentru un stand de 4 mp la o expoziţie organizată de CCINA </a:t>
            </a:r>
            <a:endParaRPr lang="ro-RO" sz="1500" smtClean="0"/>
          </a:p>
          <a:p>
            <a:r>
              <a:rPr lang="it-IT" sz="1500" smtClean="0"/>
              <a:t>acordarea unei reduceri de 5% (până la concurenţa a jumătate din cotizaţia anuală plătită) pentru taxa de arbitraj comercial</a:t>
            </a:r>
            <a:endParaRPr lang="ro-RO" sz="1500" smtClean="0"/>
          </a:p>
          <a:p>
            <a:r>
              <a:rPr lang="it-IT" sz="1500" smtClean="0"/>
              <a:t>mediatizarea firmei la evenimentele organizate de CCINA </a:t>
            </a:r>
            <a:endParaRPr lang="ro-RO" sz="1500" smtClean="0"/>
          </a:p>
          <a:p>
            <a:r>
              <a:rPr lang="it-IT" sz="1500" smtClean="0"/>
              <a:t>găzduire pe site-ul web al CCINA a unei reclame timp de 4 luni (la solicitarea firmei)</a:t>
            </a:r>
            <a:endParaRPr lang="ro-RO" sz="1500" smtClean="0"/>
          </a:p>
        </p:txBody>
      </p:sp>
    </p:spTree>
  </p:cSld>
  <p:clrMapOvr>
    <a:masterClrMapping/>
  </p:clrMapOvr>
  <p:transition spd="med">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p:txBody>
          <a:bodyPr>
            <a:normAutofit/>
          </a:bodyPr>
          <a:lstStyle/>
          <a:p>
            <a:r>
              <a:rPr lang="ro-RO" sz="1600" dirty="0" smtClean="0"/>
              <a:t> </a:t>
            </a:r>
            <a:r>
              <a:rPr lang="ro-RO" sz="1600" b="1" dirty="0" smtClean="0"/>
              <a:t>2.</a:t>
            </a:r>
            <a:r>
              <a:rPr lang="ro-RO" sz="1600" dirty="0" smtClean="0"/>
              <a:t> Alte evenimente importante organizate de C.C.I.N.A. Constanta pentru comunitatea de</a:t>
            </a:r>
            <a:endParaRPr lang="en-US" sz="1600" dirty="0" smtClean="0"/>
          </a:p>
          <a:p>
            <a:pPr>
              <a:buNone/>
            </a:pPr>
            <a:r>
              <a:rPr lang="ro-RO" sz="1600" dirty="0" smtClean="0"/>
              <a:t>afaceri locală au fost: Festivitatea «</a:t>
            </a:r>
            <a:r>
              <a:rPr lang="ro-RO" sz="1600" b="1" dirty="0" smtClean="0"/>
              <a:t>Topul Firmelor</a:t>
            </a:r>
            <a:r>
              <a:rPr lang="ro-RO" sz="1600" dirty="0" smtClean="0"/>
              <a:t> din judetul Constanţa pentru anul 2011» </a:t>
            </a:r>
            <a:endParaRPr lang="en-US" sz="1600" dirty="0" smtClean="0"/>
          </a:p>
          <a:p>
            <a:pPr>
              <a:buNone/>
            </a:pPr>
            <a:r>
              <a:rPr lang="ro-RO" sz="1600" dirty="0" smtClean="0"/>
              <a:t>editia a XIX-a, ocazie cu care s-a lansat Catalogul «Topul societatilor comerciale din</a:t>
            </a:r>
            <a:endParaRPr lang="en-US" sz="1600" dirty="0" smtClean="0"/>
          </a:p>
          <a:p>
            <a:pPr>
              <a:buNone/>
            </a:pPr>
            <a:r>
              <a:rPr lang="ro-RO" sz="1600" dirty="0" smtClean="0"/>
              <a:t>judetul </a:t>
            </a:r>
            <a:r>
              <a:rPr lang="en-US" sz="1600" dirty="0" smtClean="0"/>
              <a:t> </a:t>
            </a:r>
            <a:r>
              <a:rPr lang="ro-RO" sz="1600" dirty="0" smtClean="0"/>
              <a:t>Constanta pe anul 2011 – editia a XIX », « Festivalul International Rodul Pamantului</a:t>
            </a:r>
            <a:endParaRPr lang="en-US" sz="1600" dirty="0" smtClean="0"/>
          </a:p>
          <a:p>
            <a:pPr>
              <a:buNone/>
            </a:pPr>
            <a:r>
              <a:rPr lang="ro-RO" sz="1600" dirty="0" smtClean="0"/>
              <a:t>– Zilele Recoltei », în localitatea Cumpăna. La aceste manifestări au participat, în total, peste </a:t>
            </a:r>
            <a:endParaRPr lang="en-US" sz="1600" dirty="0" smtClean="0"/>
          </a:p>
          <a:p>
            <a:pPr>
              <a:buNone/>
            </a:pPr>
            <a:r>
              <a:rPr lang="ro-RO" sz="1600" b="1" dirty="0" smtClean="0"/>
              <a:t>500</a:t>
            </a:r>
            <a:r>
              <a:rPr lang="ro-RO" sz="1600" dirty="0" smtClean="0"/>
              <a:t> de persoane, reprezentând  </a:t>
            </a:r>
            <a:r>
              <a:rPr lang="ro-RO" sz="1600" b="1" dirty="0" smtClean="0"/>
              <a:t>310</a:t>
            </a:r>
            <a:r>
              <a:rPr lang="ro-RO" sz="1600" dirty="0" smtClean="0"/>
              <a:t>  </a:t>
            </a:r>
            <a:r>
              <a:rPr lang="ro-RO" sz="1600" b="1" dirty="0" smtClean="0"/>
              <a:t>firme</a:t>
            </a:r>
            <a:r>
              <a:rPr lang="ro-RO" sz="1600" dirty="0" smtClean="0"/>
              <a:t> ;</a:t>
            </a:r>
          </a:p>
          <a:p>
            <a:pPr>
              <a:buNone/>
            </a:pPr>
            <a:r>
              <a:rPr lang="ro-RO" sz="1600" dirty="0" smtClean="0"/>
              <a:t> </a:t>
            </a:r>
          </a:p>
          <a:p>
            <a:r>
              <a:rPr lang="ro-RO" sz="1600" b="1" dirty="0" smtClean="0"/>
              <a:t>3.</a:t>
            </a:r>
            <a:r>
              <a:rPr lang="ro-RO" sz="1600" dirty="0" smtClean="0"/>
              <a:t>  In anul 2012 CCINA, a organizat </a:t>
            </a:r>
            <a:r>
              <a:rPr lang="ro-RO" sz="1600" b="1" dirty="0" smtClean="0"/>
              <a:t>16 târguri si expozitii. </a:t>
            </a:r>
            <a:r>
              <a:rPr lang="ro-RO" sz="1600" dirty="0" smtClean="0"/>
              <a:t> </a:t>
            </a:r>
          </a:p>
          <a:p>
            <a:pPr>
              <a:buNone/>
            </a:pPr>
            <a:r>
              <a:rPr lang="ro-RO" sz="1600" dirty="0" smtClean="0"/>
              <a:t>S-au organizat </a:t>
            </a:r>
            <a:r>
              <a:rPr lang="ro-RO" sz="1600" b="1" dirty="0" smtClean="0"/>
              <a:t>4</a:t>
            </a:r>
            <a:r>
              <a:rPr lang="ro-RO" sz="1600" dirty="0" smtClean="0"/>
              <a:t> editii ale targului </a:t>
            </a:r>
            <a:r>
              <a:rPr lang="ro-RO" sz="1600" b="1" dirty="0" smtClean="0"/>
              <a:t>TINIMTEX</a:t>
            </a:r>
            <a:r>
              <a:rPr lang="ro-RO" sz="1600" dirty="0" smtClean="0"/>
              <a:t> - Târgul Naţional de Imbrăcăminte şi</a:t>
            </a:r>
            <a:endParaRPr lang="en-US" sz="1600" dirty="0" smtClean="0"/>
          </a:p>
          <a:p>
            <a:pPr>
              <a:buNone/>
            </a:pPr>
            <a:r>
              <a:rPr lang="ro-RO" sz="1600" dirty="0" smtClean="0"/>
              <a:t>Incălţăminte (de la ediţia a 53-a), cu participarea a </a:t>
            </a:r>
            <a:r>
              <a:rPr lang="ro-RO" sz="1600" b="1" dirty="0" smtClean="0"/>
              <a:t>920</a:t>
            </a:r>
            <a:r>
              <a:rPr lang="ro-RO" sz="1600" dirty="0" smtClean="0"/>
              <a:t> de firme, pe o suprafaţă de </a:t>
            </a:r>
            <a:r>
              <a:rPr lang="ro-RO" sz="1600" b="1" dirty="0" smtClean="0"/>
              <a:t>21.700</a:t>
            </a:r>
            <a:r>
              <a:rPr lang="ro-RO" sz="1600" dirty="0" smtClean="0"/>
              <a:t> </a:t>
            </a:r>
            <a:endParaRPr lang="en-US" sz="1600" dirty="0" smtClean="0"/>
          </a:p>
          <a:p>
            <a:pPr>
              <a:buNone/>
            </a:pPr>
            <a:r>
              <a:rPr lang="ro-RO" sz="1600" dirty="0" smtClean="0"/>
              <a:t>mp;   CCINA a mai organizat urmatoarele </a:t>
            </a:r>
            <a:r>
              <a:rPr lang="ro-RO" sz="1600" b="1" dirty="0" smtClean="0"/>
              <a:t>targuri</a:t>
            </a:r>
            <a:r>
              <a:rPr lang="ro-RO" sz="1600" dirty="0" smtClean="0"/>
              <a:t>:</a:t>
            </a:r>
            <a:r>
              <a:rPr lang="en-US" sz="1600" dirty="0" smtClean="0"/>
              <a:t> </a:t>
            </a:r>
            <a:r>
              <a:rPr lang="ro-RO" sz="1600" b="1" dirty="0" smtClean="0"/>
              <a:t>„Targul pentru nunti”</a:t>
            </a:r>
            <a:r>
              <a:rPr lang="ro-RO" sz="1600" dirty="0" smtClean="0"/>
              <a:t> – editia a VIII-a, cu</a:t>
            </a:r>
            <a:endParaRPr lang="en-US" sz="1600" dirty="0" smtClean="0"/>
          </a:p>
          <a:p>
            <a:pPr>
              <a:buNone/>
            </a:pPr>
            <a:r>
              <a:rPr lang="ro-RO" sz="1600" dirty="0" smtClean="0"/>
              <a:t>participarea a 40 de firme, pe o suprafata de 1.000 mp, „</a:t>
            </a:r>
            <a:r>
              <a:rPr lang="ro-RO" sz="1600" b="1" dirty="0" smtClean="0"/>
              <a:t>Targul cadourilor de Paste”</a:t>
            </a:r>
            <a:r>
              <a:rPr lang="ro-RO" sz="1600" dirty="0" smtClean="0"/>
              <a:t>, editia</a:t>
            </a:r>
            <a:endParaRPr lang="en-US" sz="1600" dirty="0" smtClean="0"/>
          </a:p>
          <a:p>
            <a:pPr>
              <a:buNone/>
            </a:pPr>
            <a:r>
              <a:rPr lang="ro-RO" sz="1600" dirty="0" smtClean="0"/>
              <a:t>a I-a, cu participarea a 40 firme, pe o suprafata 1.000 mp, </a:t>
            </a:r>
            <a:r>
              <a:rPr lang="ro-RO" sz="1600" b="1" dirty="0" smtClean="0"/>
              <a:t>„Salon de dotari hoteliere si</a:t>
            </a:r>
            <a:endParaRPr lang="en-US" sz="1600" b="1" dirty="0" smtClean="0"/>
          </a:p>
          <a:p>
            <a:pPr>
              <a:buNone/>
            </a:pPr>
            <a:r>
              <a:rPr lang="ro-RO" sz="1600" b="1" dirty="0" smtClean="0"/>
              <a:t>alimentatie publica” </a:t>
            </a:r>
            <a:r>
              <a:rPr lang="ro-RO" sz="1600" dirty="0" smtClean="0"/>
              <a:t> editia a X-a, cu participarea a 34 firme, pe o suprafata de 1.000 mp,</a:t>
            </a:r>
            <a:endParaRPr lang="en-US" sz="1600" dirty="0" smtClean="0"/>
          </a:p>
          <a:p>
            <a:pPr>
              <a:buNone/>
            </a:pPr>
            <a:r>
              <a:rPr lang="ro-RO" sz="1600" b="1" dirty="0" smtClean="0"/>
              <a:t>„Wine Fest Constanta”</a:t>
            </a:r>
            <a:r>
              <a:rPr lang="ro-RO" sz="1600" dirty="0" smtClean="0"/>
              <a:t>, editia a II-a, cu participarea a 24 de firme, pe o suprafata de 400 mp,</a:t>
            </a:r>
            <a:endParaRPr lang="en-US" sz="1600" dirty="0" smtClean="0"/>
          </a:p>
          <a:p>
            <a:pPr>
              <a:buNone/>
            </a:pPr>
            <a:r>
              <a:rPr lang="ro-RO" sz="1600" b="1" dirty="0" smtClean="0"/>
              <a:t>„Targul de mobila”</a:t>
            </a:r>
            <a:r>
              <a:rPr lang="ro-RO" sz="1600" dirty="0" smtClean="0"/>
              <a:t>, editia a I-a, cu participarea a 21 firme, pe o suprafata de 1.800 mp,</a:t>
            </a:r>
            <a:endParaRPr lang="ro-RO" sz="1600" dirty="0"/>
          </a:p>
        </p:txBody>
      </p:sp>
      <p:sp>
        <p:nvSpPr>
          <p:cNvPr id="5" name="Rectangle 2"/>
          <p:cNvSpPr>
            <a:spLocks noGrp="1" noChangeArrowheads="1"/>
          </p:cNvSpPr>
          <p:nvPr>
            <p:ph type="title"/>
          </p:nvPr>
        </p:nvSpPr>
        <p:spPr>
          <a:xfrm>
            <a:off x="842994" y="283053"/>
            <a:ext cx="8229600" cy="1143000"/>
          </a:xfrm>
        </p:spPr>
        <p:txBody>
          <a:bodyPr>
            <a:normAutofit/>
          </a:bodyPr>
          <a:lstStyle/>
          <a:p>
            <a:r>
              <a:rPr lang="en-US" sz="2000" b="1" i="1" dirty="0" smtClean="0"/>
              <a:t>A. </a:t>
            </a:r>
            <a:r>
              <a:rPr lang="en-US" sz="2000" b="1" i="1" dirty="0" err="1" smtClean="0"/>
              <a:t>Actiuni</a:t>
            </a:r>
            <a:r>
              <a:rPr lang="en-US" sz="2000" b="1" i="1" dirty="0" smtClean="0"/>
              <a:t> si </a:t>
            </a:r>
            <a:r>
              <a:rPr lang="en-US" sz="2000" b="1" i="1" dirty="0" err="1" smtClean="0"/>
              <a:t>activităţi</a:t>
            </a:r>
            <a:r>
              <a:rPr lang="en-US" sz="2000" b="1" i="1" dirty="0" smtClean="0"/>
              <a:t> </a:t>
            </a:r>
            <a:r>
              <a:rPr lang="en-US" sz="2000" b="1" i="1" dirty="0" err="1" smtClean="0"/>
              <a:t>desfăşurate</a:t>
            </a:r>
            <a:r>
              <a:rPr lang="en-US" sz="2000" b="1" i="1" dirty="0" smtClean="0"/>
              <a:t> de CCINA, </a:t>
            </a:r>
            <a:r>
              <a:rPr lang="en-US" sz="2000" b="1" i="1" dirty="0" err="1" smtClean="0"/>
              <a:t>în</a:t>
            </a:r>
            <a:r>
              <a:rPr lang="en-US" sz="2000" b="1" i="1" dirty="0" smtClean="0"/>
              <a:t> </a:t>
            </a:r>
            <a:r>
              <a:rPr lang="en-US" sz="2000" b="1" i="1" dirty="0" err="1" smtClean="0"/>
              <a:t>anul</a:t>
            </a:r>
            <a:r>
              <a:rPr lang="en-US" sz="2000" b="1" i="1" dirty="0" smtClean="0"/>
              <a:t> 2012, </a:t>
            </a:r>
            <a:r>
              <a:rPr lang="en-US" sz="2000" b="1" i="1" dirty="0" err="1" smtClean="0"/>
              <a:t>în</a:t>
            </a:r>
            <a:r>
              <a:rPr lang="en-US" sz="2000" b="1" i="1" dirty="0" smtClean="0"/>
              <a:t> </a:t>
            </a:r>
            <a:r>
              <a:rPr lang="en-US" sz="2000" b="1" i="1" dirty="0" err="1" smtClean="0"/>
              <a:t>sprijinul</a:t>
            </a:r>
            <a:r>
              <a:rPr lang="en-US" sz="2000" b="1" i="1" dirty="0" smtClean="0"/>
              <a:t/>
            </a:r>
            <a:br>
              <a:rPr lang="en-US" sz="2000" b="1" i="1" dirty="0" smtClean="0"/>
            </a:br>
            <a:r>
              <a:rPr lang="en-US" sz="2000" b="1" i="1" dirty="0" err="1" smtClean="0"/>
              <a:t>membrilor</a:t>
            </a:r>
            <a:r>
              <a:rPr lang="en-US" sz="2000" b="1" i="1" dirty="0" smtClean="0"/>
              <a:t> </a:t>
            </a:r>
            <a:r>
              <a:rPr lang="en-US" sz="2000" b="1" i="1" dirty="0" err="1" smtClean="0"/>
              <a:t>săi</a:t>
            </a:r>
            <a:r>
              <a:rPr lang="en-US" sz="2000" b="1" i="1" dirty="0" smtClean="0"/>
              <a:t> si al </a:t>
            </a:r>
            <a:r>
              <a:rPr lang="en-US" sz="2000" b="1" i="1" dirty="0" err="1" smtClean="0"/>
              <a:t>comunităţii</a:t>
            </a:r>
            <a:r>
              <a:rPr lang="en-US" sz="2000" b="1" i="1" dirty="0" smtClean="0"/>
              <a:t> de </a:t>
            </a:r>
            <a:r>
              <a:rPr lang="en-US" sz="2000" b="1" i="1" dirty="0" err="1" smtClean="0"/>
              <a:t>afaceri</a:t>
            </a:r>
            <a:endParaRPr lang="ro-RO" sz="2000" dirty="0"/>
          </a:p>
        </p:txBody>
      </p:sp>
    </p:spTree>
  </p:cSld>
  <p:clrMapOvr>
    <a:masterClrMapping/>
  </p:clrMapOvr>
  <p:transition spd="med">
    <p:fade thruBlk="1"/>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a:xfrm>
            <a:off x="152400" y="609600"/>
            <a:ext cx="8763000" cy="762000"/>
          </a:xfrm>
        </p:spPr>
        <p:txBody>
          <a:bodyPr>
            <a:normAutofit/>
          </a:bodyPr>
          <a:lstStyle/>
          <a:p>
            <a:r>
              <a:rPr lang="it-IT" sz="2000" b="1" dirty="0" smtClean="0"/>
              <a:t>Drepturile si obligaţiile membrilor CCINA sunt diferenţiate, în funcţie de categoria de cotizatie anuală  pe care o plateşte fiecare dintre Dvs, astfel :</a:t>
            </a:r>
            <a:endParaRPr lang="ro-RO" sz="2000" dirty="0"/>
          </a:p>
        </p:txBody>
      </p:sp>
      <p:sp>
        <p:nvSpPr>
          <p:cNvPr id="49155" name="Rectangle 3"/>
          <p:cNvSpPr>
            <a:spLocks noGrp="1" noChangeArrowheads="1"/>
          </p:cNvSpPr>
          <p:nvPr>
            <p:ph idx="1"/>
          </p:nvPr>
        </p:nvSpPr>
        <p:spPr>
          <a:xfrm>
            <a:off x="457200" y="1219200"/>
            <a:ext cx="8382000" cy="5410200"/>
          </a:xfrm>
        </p:spPr>
        <p:txBody>
          <a:bodyPr>
            <a:normAutofit lnSpcReduction="10000"/>
          </a:bodyPr>
          <a:lstStyle/>
          <a:p>
            <a:pPr marL="609600" indent="-609600" eaLnBrk="1" hangingPunct="1">
              <a:lnSpc>
                <a:spcPct val="80000"/>
              </a:lnSpc>
              <a:defRPr/>
            </a:pPr>
            <a:endParaRPr lang="it-IT" sz="1600" dirty="0" smtClean="0"/>
          </a:p>
          <a:p>
            <a:pPr marL="609600" indent="-609600" eaLnBrk="1" hangingPunct="1">
              <a:lnSpc>
                <a:spcPct val="80000"/>
              </a:lnSpc>
              <a:defRPr/>
            </a:pPr>
            <a:endParaRPr lang="it-IT" sz="1600" dirty="0" smtClean="0"/>
          </a:p>
          <a:p>
            <a:pPr>
              <a:defRPr/>
            </a:pPr>
            <a:r>
              <a:rPr lang="it-IT" sz="1600" dirty="0" smtClean="0"/>
              <a:t>Membrii CCINA care achita cotizatia anuală corespunzătoare categoriei </a:t>
            </a:r>
            <a:r>
              <a:rPr lang="it-IT" sz="1800" b="1" dirty="0" smtClean="0">
                <a:solidFill>
                  <a:schemeClr val="accent6">
                    <a:lumMod val="75000"/>
                  </a:schemeClr>
                </a:solidFill>
              </a:rPr>
              <a:t>„de bază”</a:t>
            </a:r>
            <a:r>
              <a:rPr lang="it-IT" sz="1600" dirty="0" smtClean="0">
                <a:solidFill>
                  <a:schemeClr val="accent6"/>
                </a:solidFill>
              </a:rPr>
              <a:t>,</a:t>
            </a:r>
            <a:r>
              <a:rPr lang="it-IT" sz="1600" b="1" dirty="0" smtClean="0"/>
              <a:t> </a:t>
            </a:r>
          </a:p>
          <a:p>
            <a:pPr>
              <a:buFont typeface="Wingdings 2" pitchFamily="18" charset="2"/>
              <a:buNone/>
              <a:defRPr/>
            </a:pPr>
            <a:r>
              <a:rPr lang="it-IT" sz="1600" dirty="0" smtClean="0"/>
              <a:t>beneficiază, pe lângà facilitătile si gratuitătile aprobate anual de Adunarea generala </a:t>
            </a:r>
          </a:p>
          <a:p>
            <a:pPr>
              <a:buFont typeface="Wingdings 2" pitchFamily="18" charset="2"/>
              <a:buNone/>
              <a:defRPr/>
            </a:pPr>
            <a:r>
              <a:rPr lang="it-IT" sz="1600" dirty="0" smtClean="0"/>
              <a:t>pentru pachetul respectiv de servicii si facilitati pentru membrii Camerei, de dreptul </a:t>
            </a:r>
          </a:p>
          <a:p>
            <a:pPr>
              <a:buFont typeface="Wingdings 2" pitchFamily="18" charset="2"/>
              <a:buNone/>
              <a:defRPr/>
            </a:pPr>
            <a:r>
              <a:rPr lang="it-IT" sz="1600" dirty="0" smtClean="0"/>
              <a:t>la un vot în Adunarea generală, fara a putea propune candidati si de a fi alesi in </a:t>
            </a:r>
          </a:p>
          <a:p>
            <a:pPr>
              <a:buFont typeface="Wingdings 2" pitchFamily="18" charset="2"/>
              <a:buNone/>
              <a:defRPr/>
            </a:pPr>
            <a:r>
              <a:rPr lang="it-IT" sz="1600" dirty="0" smtClean="0"/>
              <a:t>Colegiul de Conducere al Camerei.</a:t>
            </a:r>
          </a:p>
          <a:p>
            <a:pPr>
              <a:defRPr/>
            </a:pPr>
            <a:endParaRPr lang="ro-RO" sz="1600" dirty="0" smtClean="0"/>
          </a:p>
          <a:p>
            <a:pPr>
              <a:defRPr/>
            </a:pPr>
            <a:r>
              <a:rPr lang="it-IT" sz="1600" dirty="0" smtClean="0"/>
              <a:t>Membrii CCINA care achita cotizatia anuala corespunzatoare categoriei </a:t>
            </a:r>
            <a:r>
              <a:rPr lang="it-IT" sz="1800" b="1" dirty="0" smtClean="0">
                <a:solidFill>
                  <a:schemeClr val="accent6">
                    <a:lumMod val="75000"/>
                  </a:schemeClr>
                </a:solidFill>
              </a:rPr>
              <a:t>„bronz”</a:t>
            </a:r>
            <a:r>
              <a:rPr lang="it-IT" sz="1800" dirty="0" smtClean="0">
                <a:solidFill>
                  <a:schemeClr val="accent6">
                    <a:lumMod val="75000"/>
                  </a:schemeClr>
                </a:solidFill>
              </a:rPr>
              <a:t>, </a:t>
            </a:r>
          </a:p>
          <a:p>
            <a:pPr>
              <a:buFont typeface="Wingdings 2" pitchFamily="18" charset="2"/>
              <a:buNone/>
              <a:defRPr/>
            </a:pPr>
            <a:r>
              <a:rPr lang="it-IT" sz="1600" dirty="0" smtClean="0"/>
              <a:t>beneficiaza, pe lângă facilitatile si gratuitatile prevazute in pachetul respectiv de </a:t>
            </a:r>
          </a:p>
          <a:p>
            <a:pPr>
              <a:buFont typeface="Wingdings 2" pitchFamily="18" charset="2"/>
              <a:buNone/>
              <a:defRPr/>
            </a:pPr>
            <a:r>
              <a:rPr lang="it-IT" sz="1600" dirty="0" smtClean="0"/>
              <a:t>servicii si facilitati pentru membrii Camerei si de dreptul la un vot în Adunarea </a:t>
            </a:r>
          </a:p>
          <a:p>
            <a:pPr>
              <a:buFont typeface="Wingdings 2" pitchFamily="18" charset="2"/>
              <a:buNone/>
              <a:defRPr/>
            </a:pPr>
            <a:r>
              <a:rPr lang="it-IT" sz="1600" dirty="0" smtClean="0"/>
              <a:t>generala si de a propune candidati pentru Colegiul de Conducere al Camerei, fara a </a:t>
            </a:r>
          </a:p>
          <a:p>
            <a:pPr>
              <a:buFont typeface="Wingdings 2" pitchFamily="18" charset="2"/>
              <a:buNone/>
              <a:defRPr/>
            </a:pPr>
            <a:r>
              <a:rPr lang="it-IT" sz="1600" dirty="0" smtClean="0"/>
              <a:t>putea fi alesi ca membrii ai Colegiului.</a:t>
            </a:r>
            <a:endParaRPr lang="ro-RO" sz="1600" dirty="0" smtClean="0"/>
          </a:p>
          <a:p>
            <a:pPr>
              <a:defRPr/>
            </a:pPr>
            <a:endParaRPr lang="it-IT" sz="1600" dirty="0" smtClean="0"/>
          </a:p>
          <a:p>
            <a:pPr>
              <a:defRPr/>
            </a:pPr>
            <a:r>
              <a:rPr lang="it-IT" sz="1600" dirty="0" smtClean="0"/>
              <a:t>Membrii CCINA care achita cotizatia anuala corespunzatoare categoriei </a:t>
            </a:r>
            <a:r>
              <a:rPr lang="it-IT" sz="1800" b="1" dirty="0" smtClean="0">
                <a:solidFill>
                  <a:schemeClr val="accent6">
                    <a:lumMod val="75000"/>
                  </a:schemeClr>
                </a:solidFill>
              </a:rPr>
              <a:t>„argint” </a:t>
            </a:r>
          </a:p>
          <a:p>
            <a:pPr>
              <a:buFont typeface="Wingdings 2" pitchFamily="18" charset="2"/>
              <a:buNone/>
              <a:defRPr/>
            </a:pPr>
            <a:r>
              <a:rPr lang="it-IT" sz="1600" dirty="0" smtClean="0"/>
              <a:t>beneficiaza, pe langa facilitatile si gratuitatile prevazute in pachetul respectiv de </a:t>
            </a:r>
          </a:p>
          <a:p>
            <a:pPr>
              <a:buFont typeface="Wingdings 2" pitchFamily="18" charset="2"/>
              <a:buNone/>
              <a:defRPr/>
            </a:pPr>
            <a:r>
              <a:rPr lang="it-IT" sz="1600" dirty="0" smtClean="0"/>
              <a:t>servicii si facilitati pentru membri Camerei, si de dreptul la un vot în Adunarea </a:t>
            </a:r>
          </a:p>
          <a:p>
            <a:pPr>
              <a:buFont typeface="Wingdings 2" pitchFamily="18" charset="2"/>
              <a:buNone/>
              <a:defRPr/>
            </a:pPr>
            <a:r>
              <a:rPr lang="it-IT" sz="1600" dirty="0" smtClean="0"/>
              <a:t>generala, inclusiv de dreptul de a propune si de a fi alesi ca membrii în Colegiul de </a:t>
            </a:r>
          </a:p>
          <a:p>
            <a:pPr>
              <a:buFont typeface="Wingdings 2" pitchFamily="18" charset="2"/>
              <a:buNone/>
              <a:defRPr/>
            </a:pPr>
            <a:r>
              <a:rPr lang="it-IT" sz="1600" dirty="0" smtClean="0"/>
              <a:t>Conducere al Camerei.</a:t>
            </a:r>
            <a:endParaRPr lang="ro-RO" sz="1600" dirty="0"/>
          </a:p>
        </p:txBody>
      </p:sp>
    </p:spTree>
  </p:cSld>
  <p:clrMapOvr>
    <a:masterClrMapping/>
  </p:clrMapOvr>
  <p:transition spd="med">
    <p:fade thruBlk="1"/>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a:xfrm>
            <a:off x="152400" y="609600"/>
            <a:ext cx="8763000" cy="762000"/>
          </a:xfrm>
        </p:spPr>
        <p:txBody>
          <a:bodyPr>
            <a:normAutofit/>
          </a:bodyPr>
          <a:lstStyle/>
          <a:p>
            <a:r>
              <a:rPr lang="it-IT" sz="2000" b="1" dirty="0" smtClean="0"/>
              <a:t>Drepturile si obligaţiile membrilor CCINA sunt diferenţiate, în funcţie de categoria de cotizatie anuală  pe care o plateşte fiecare dintre Dvs, astfel :</a:t>
            </a:r>
            <a:endParaRPr lang="ro-RO" sz="2000" dirty="0"/>
          </a:p>
        </p:txBody>
      </p:sp>
      <p:sp>
        <p:nvSpPr>
          <p:cNvPr id="49155" name="Rectangle 3"/>
          <p:cNvSpPr>
            <a:spLocks noGrp="1" noChangeArrowheads="1"/>
          </p:cNvSpPr>
          <p:nvPr>
            <p:ph idx="1"/>
          </p:nvPr>
        </p:nvSpPr>
        <p:spPr>
          <a:xfrm>
            <a:off x="457200" y="2057400"/>
            <a:ext cx="8382000" cy="4495800"/>
          </a:xfrm>
        </p:spPr>
        <p:txBody>
          <a:bodyPr/>
          <a:lstStyle/>
          <a:p>
            <a:pPr>
              <a:defRPr/>
            </a:pPr>
            <a:r>
              <a:rPr lang="it-IT" sz="1600" dirty="0" smtClean="0"/>
              <a:t>Membrii CCINA care achita cotizatia anuala corespunzatoare categoriei </a:t>
            </a:r>
            <a:r>
              <a:rPr lang="it-IT" sz="1800" b="1" dirty="0" smtClean="0">
                <a:solidFill>
                  <a:schemeClr val="accent6"/>
                </a:solidFill>
              </a:rPr>
              <a:t>„aur” ,</a:t>
            </a:r>
          </a:p>
          <a:p>
            <a:pPr>
              <a:buFont typeface="Wingdings 2" pitchFamily="18" charset="2"/>
              <a:buNone/>
              <a:defRPr/>
            </a:pPr>
            <a:r>
              <a:rPr lang="it-IT" sz="1600" dirty="0" smtClean="0"/>
              <a:t>beneficiaza, pe langa facilitatile si gratuitatile prevazute in pachetul respectiv de servicii </a:t>
            </a:r>
          </a:p>
          <a:p>
            <a:pPr>
              <a:buFont typeface="Wingdings 2" pitchFamily="18" charset="2"/>
              <a:buNone/>
              <a:defRPr/>
            </a:pPr>
            <a:r>
              <a:rPr lang="it-IT" sz="1600" dirty="0" smtClean="0"/>
              <a:t>si facilitati pentru membrii Camerei, si de dreptul la un vot suplimentar (respectiv la </a:t>
            </a:r>
          </a:p>
          <a:p>
            <a:pPr>
              <a:buFont typeface="Wingdings 2" pitchFamily="18" charset="2"/>
              <a:buNone/>
              <a:defRPr/>
            </a:pPr>
            <a:r>
              <a:rPr lang="it-IT" sz="1600" dirty="0" smtClean="0"/>
              <a:t>doua voturi) in Adunarea generala, precum si de dreptul de a propune si de a fi alesi ca </a:t>
            </a:r>
          </a:p>
          <a:p>
            <a:pPr>
              <a:buFont typeface="Wingdings 2" pitchFamily="18" charset="2"/>
              <a:buNone/>
              <a:defRPr/>
            </a:pPr>
            <a:r>
              <a:rPr lang="it-IT" sz="1600" dirty="0" smtClean="0"/>
              <a:t>membrii ai Colegiului de Conducere al Camerei.</a:t>
            </a:r>
          </a:p>
          <a:p>
            <a:pPr>
              <a:defRPr/>
            </a:pPr>
            <a:endParaRPr lang="ro-RO" sz="1600" dirty="0" smtClean="0"/>
          </a:p>
          <a:p>
            <a:pPr>
              <a:defRPr/>
            </a:pPr>
            <a:r>
              <a:rPr lang="it-IT" sz="1600" dirty="0" smtClean="0"/>
              <a:t>Membrii CCINA care achita cotizatia anuala corespunzatoare categoriei </a:t>
            </a:r>
            <a:r>
              <a:rPr lang="it-IT" sz="1800" b="1" dirty="0" smtClean="0">
                <a:solidFill>
                  <a:schemeClr val="accent6"/>
                </a:solidFill>
              </a:rPr>
              <a:t>„platină”</a:t>
            </a:r>
            <a:r>
              <a:rPr lang="it-IT" sz="1800" dirty="0" smtClean="0">
                <a:solidFill>
                  <a:schemeClr val="accent6"/>
                </a:solidFill>
              </a:rPr>
              <a:t>, </a:t>
            </a:r>
          </a:p>
          <a:p>
            <a:pPr>
              <a:buFont typeface="Wingdings 2" pitchFamily="18" charset="2"/>
              <a:buNone/>
              <a:defRPr/>
            </a:pPr>
            <a:r>
              <a:rPr lang="it-IT" sz="1600" dirty="0" smtClean="0"/>
              <a:t>beneficiaza, pe langa facilitatile si gratuitatile prevazute in pachetul respectiv de servicii </a:t>
            </a:r>
          </a:p>
          <a:p>
            <a:pPr>
              <a:buFont typeface="Wingdings 2" pitchFamily="18" charset="2"/>
              <a:buNone/>
              <a:defRPr/>
            </a:pPr>
            <a:r>
              <a:rPr lang="it-IT" sz="1600" dirty="0" smtClean="0"/>
              <a:t>si facilitati pentru membrii Camerei, si de dreptul la doua voturi suplimentare (respectiv </a:t>
            </a:r>
          </a:p>
          <a:p>
            <a:pPr>
              <a:buFont typeface="Wingdings 2" pitchFamily="18" charset="2"/>
              <a:buNone/>
              <a:defRPr/>
            </a:pPr>
            <a:r>
              <a:rPr lang="it-IT" sz="1600" dirty="0" smtClean="0"/>
              <a:t>la 3 voturi) in Adunarea generala, precum si de dreptul de a propune si de a fi alesi in </a:t>
            </a:r>
          </a:p>
          <a:p>
            <a:pPr>
              <a:buFont typeface="Wingdings 2" pitchFamily="18" charset="2"/>
              <a:buNone/>
              <a:defRPr/>
            </a:pPr>
            <a:r>
              <a:rPr lang="it-IT" sz="1600" dirty="0" smtClean="0"/>
              <a:t>Colegiul de Conducere al Camerei.</a:t>
            </a:r>
            <a:endParaRPr lang="ro-RO" sz="1600" dirty="0" smtClean="0"/>
          </a:p>
          <a:p>
            <a:pPr>
              <a:buFont typeface="Wingdings 2" pitchFamily="18" charset="2"/>
              <a:buNone/>
              <a:defRPr/>
            </a:pPr>
            <a:r>
              <a:rPr lang="it-IT" sz="1600" dirty="0" smtClean="0"/>
              <a:t> </a:t>
            </a:r>
            <a:endParaRPr lang="ro-RO" sz="1600" dirty="0"/>
          </a:p>
        </p:txBody>
      </p:sp>
    </p:spTree>
  </p:cSld>
  <p:clrMapOvr>
    <a:masterClrMapping/>
  </p:clrMapOvr>
  <p:transition spd="med">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p:txBody>
          <a:bodyPr>
            <a:normAutofit lnSpcReduction="10000"/>
          </a:bodyPr>
          <a:lstStyle/>
          <a:p>
            <a:pPr>
              <a:buNone/>
            </a:pPr>
            <a:r>
              <a:rPr lang="ro-RO" sz="1600" dirty="0" smtClean="0"/>
              <a:t>“</a:t>
            </a:r>
            <a:r>
              <a:rPr lang="ro-RO" sz="1600" b="1" dirty="0" smtClean="0"/>
              <a:t>Denta &amp; Pharma</a:t>
            </a:r>
            <a:r>
              <a:rPr lang="ro-RO" sz="1600" dirty="0" smtClean="0"/>
              <a:t>” , editia a X-a, cu participarea a 20 firme, pe o suprafata de 200 mp, </a:t>
            </a:r>
            <a:endParaRPr lang="en-US" sz="1600" dirty="0" smtClean="0"/>
          </a:p>
          <a:p>
            <a:pPr>
              <a:buNone/>
            </a:pPr>
            <a:r>
              <a:rPr lang="ro-RO" sz="1600" dirty="0" smtClean="0"/>
              <a:t>“</a:t>
            </a:r>
            <a:r>
              <a:rPr lang="ro-RO" sz="1600" b="1" dirty="0" smtClean="0"/>
              <a:t>EXPOAGROUTIL</a:t>
            </a:r>
            <a:r>
              <a:rPr lang="ro-RO" sz="1600" dirty="0" smtClean="0"/>
              <a:t>”- editia a XX-a, cu participarea a 55 firme, pe o suprafata de 4.200 mp.In </a:t>
            </a:r>
            <a:endParaRPr lang="en-US" sz="1600" dirty="0" smtClean="0"/>
          </a:p>
          <a:p>
            <a:pPr>
              <a:buNone/>
            </a:pPr>
            <a:r>
              <a:rPr lang="ro-RO" sz="1600" dirty="0" smtClean="0"/>
              <a:t>cadrul Expoagroutil s-au mai organizat urmatoarele manifestari: “Expoflowes”, editia a XI-a, </a:t>
            </a:r>
            <a:endParaRPr lang="en-US" sz="1600" dirty="0" smtClean="0"/>
          </a:p>
          <a:p>
            <a:pPr>
              <a:buNone/>
            </a:pPr>
            <a:r>
              <a:rPr lang="ro-RO" sz="1600" dirty="0" smtClean="0"/>
              <a:t>Salonul de produse ecologice, editia a XI si ASSIST IMM, editia a VI ; </a:t>
            </a:r>
            <a:r>
              <a:rPr lang="ro-RO" sz="1600" b="1" dirty="0" smtClean="0"/>
              <a:t>„Tomis Yacht &amp; Salon </a:t>
            </a:r>
            <a:endParaRPr lang="en-US" sz="1600" b="1" dirty="0" smtClean="0"/>
          </a:p>
          <a:p>
            <a:pPr>
              <a:buNone/>
            </a:pPr>
            <a:r>
              <a:rPr lang="ro-RO" sz="1600" b="1" dirty="0" smtClean="0"/>
              <a:t>SUV-uri” </a:t>
            </a:r>
            <a:r>
              <a:rPr lang="ro-RO" sz="1600" dirty="0" smtClean="0"/>
              <a:t>– editia a XVI-a, cu participarea a 18 firme, pe o suprafata de 1.500 mp, </a:t>
            </a:r>
            <a:r>
              <a:rPr lang="ro-RO" sz="1600" b="1" dirty="0" smtClean="0"/>
              <a:t>„Construct </a:t>
            </a:r>
            <a:endParaRPr lang="en-US" sz="1600" b="1" dirty="0" smtClean="0"/>
          </a:p>
          <a:p>
            <a:pPr>
              <a:buNone/>
            </a:pPr>
            <a:r>
              <a:rPr lang="ro-RO" sz="1600" b="1" dirty="0" smtClean="0"/>
              <a:t>– Romtherm”</a:t>
            </a:r>
            <a:r>
              <a:rPr lang="ro-RO" sz="1600" dirty="0" smtClean="0"/>
              <a:t>, editia a I-a, cu participarea a 25 firme, pe o suprafata de 700 mp; </a:t>
            </a:r>
            <a:r>
              <a:rPr lang="ro-RO" sz="1600" b="1" dirty="0" smtClean="0"/>
              <a:t>„TARGUL </a:t>
            </a:r>
            <a:endParaRPr lang="en-US" sz="1600" b="1" dirty="0" smtClean="0"/>
          </a:p>
          <a:p>
            <a:pPr>
              <a:buNone/>
            </a:pPr>
            <a:r>
              <a:rPr lang="ro-RO" sz="1600" b="1" dirty="0" smtClean="0"/>
              <a:t>pentru NUNTI”</a:t>
            </a:r>
            <a:r>
              <a:rPr lang="ro-RO" sz="1600" dirty="0" smtClean="0"/>
              <a:t>, editia a IX-a cu participarea a 40 de firme, pe o suprafata de 1.000 mp, </a:t>
            </a:r>
            <a:endParaRPr lang="en-US" sz="1600" dirty="0" smtClean="0"/>
          </a:p>
          <a:p>
            <a:pPr>
              <a:buNone/>
            </a:pPr>
            <a:r>
              <a:rPr lang="ro-RO" sz="1600" b="1" dirty="0" smtClean="0"/>
              <a:t>„Christmas Shopping Event” </a:t>
            </a:r>
            <a:r>
              <a:rPr lang="ro-RO" sz="1600" dirty="0" smtClean="0"/>
              <a:t>- Târg de Crăciun, prima ediție, cu participarea a 20 de firme, </a:t>
            </a:r>
            <a:endParaRPr lang="en-US" sz="1600" dirty="0" smtClean="0"/>
          </a:p>
          <a:p>
            <a:pPr>
              <a:buNone/>
            </a:pPr>
            <a:r>
              <a:rPr lang="ro-RO" sz="1600" dirty="0" smtClean="0"/>
              <a:t>pe o suprafață de 120 mp;</a:t>
            </a:r>
          </a:p>
          <a:p>
            <a:pPr>
              <a:buNone/>
            </a:pPr>
            <a:r>
              <a:rPr lang="ro-RO" sz="1600" dirty="0" smtClean="0"/>
              <a:t>CCINA a fost co-organizator, alaturi de Ahoy Rotterdam, la “</a:t>
            </a:r>
            <a:r>
              <a:rPr lang="ro-RO" sz="1600" b="1" dirty="0" smtClean="0"/>
              <a:t>EUROPORT Romania</a:t>
            </a:r>
            <a:r>
              <a:rPr lang="ro-RO" sz="1600" dirty="0" smtClean="0"/>
              <a:t>” </a:t>
            </a:r>
            <a:endParaRPr lang="en-US" sz="1600" dirty="0" smtClean="0"/>
          </a:p>
          <a:p>
            <a:pPr>
              <a:buNone/>
            </a:pPr>
            <a:r>
              <a:rPr lang="ro-RO" sz="1600" dirty="0" smtClean="0"/>
              <a:t>Expozitie de echipamente navale, la care au participat 35 de firme, din 12 tari, suprafata</a:t>
            </a:r>
            <a:endParaRPr lang="en-US" sz="1600" dirty="0" smtClean="0"/>
          </a:p>
          <a:p>
            <a:pPr>
              <a:buNone/>
            </a:pPr>
            <a:r>
              <a:rPr lang="ro-RO" sz="1600" dirty="0" smtClean="0"/>
              <a:t>amenajata fiind de 600 mp.</a:t>
            </a:r>
            <a:r>
              <a:rPr lang="en-US" sz="1600" dirty="0" smtClean="0"/>
              <a:t> </a:t>
            </a:r>
            <a:r>
              <a:rPr lang="ro-RO" sz="1600" dirty="0" smtClean="0"/>
              <a:t>CCINA a contribuit la organizarea Bursei de Turism Litoral 2012, </a:t>
            </a:r>
            <a:endParaRPr lang="en-US" sz="1600" dirty="0" smtClean="0"/>
          </a:p>
          <a:p>
            <a:pPr>
              <a:buNone/>
            </a:pPr>
            <a:r>
              <a:rPr lang="ro-RO" sz="1600" dirty="0" smtClean="0"/>
              <a:t>eveniment organizat in cadrul Pavilionului Expozitional Mamaia.</a:t>
            </a:r>
          </a:p>
          <a:p>
            <a:pPr>
              <a:buNone/>
            </a:pPr>
            <a:r>
              <a:rPr lang="ro-RO" sz="1600" dirty="0" smtClean="0"/>
              <a:t>Urmare derulării contractului de agent cu Romexpo Bucureşti, în anul 2012, CCINA</a:t>
            </a:r>
            <a:endParaRPr lang="en-US" sz="1600" dirty="0" smtClean="0"/>
          </a:p>
          <a:p>
            <a:pPr>
              <a:buNone/>
            </a:pPr>
            <a:r>
              <a:rPr lang="ro-RO" sz="1600" dirty="0" smtClean="0"/>
              <a:t>Constanţa a atras 18 firme constănţene, la următoarele târguri: Târgul de Turism al</a:t>
            </a:r>
            <a:r>
              <a:rPr lang="en-US" sz="1600" dirty="0" smtClean="0"/>
              <a:t> </a:t>
            </a:r>
          </a:p>
          <a:p>
            <a:pPr>
              <a:buNone/>
            </a:pPr>
            <a:r>
              <a:rPr lang="ro-RO" sz="1600" dirty="0" smtClean="0"/>
              <a:t>României (ediţia de primăvară şi cea de toamnă), Denta, Exporenew Energy, Construct Expo</a:t>
            </a:r>
            <a:endParaRPr lang="en-US" sz="1600" dirty="0" smtClean="0"/>
          </a:p>
          <a:p>
            <a:pPr>
              <a:buNone/>
            </a:pPr>
            <a:r>
              <a:rPr lang="ro-RO" sz="1600" dirty="0" smtClean="0"/>
              <a:t>Ambient, Romenvirotec si BIFE</a:t>
            </a:r>
            <a:endParaRPr lang="ro-RO" sz="1600" dirty="0"/>
          </a:p>
        </p:txBody>
      </p:sp>
      <p:sp>
        <p:nvSpPr>
          <p:cNvPr id="5" name="Rectangle 2"/>
          <p:cNvSpPr>
            <a:spLocks noGrp="1" noChangeArrowheads="1"/>
          </p:cNvSpPr>
          <p:nvPr>
            <p:ph type="title"/>
          </p:nvPr>
        </p:nvSpPr>
        <p:spPr>
          <a:xfrm>
            <a:off x="842994" y="283053"/>
            <a:ext cx="8229600" cy="1143000"/>
          </a:xfrm>
        </p:spPr>
        <p:txBody>
          <a:bodyPr>
            <a:normAutofit/>
          </a:bodyPr>
          <a:lstStyle/>
          <a:p>
            <a:r>
              <a:rPr lang="en-US" sz="2000" b="1" i="1" dirty="0" smtClean="0"/>
              <a:t>A. </a:t>
            </a:r>
            <a:r>
              <a:rPr lang="en-US" sz="2000" b="1" i="1" dirty="0" err="1" smtClean="0"/>
              <a:t>Actiuni</a:t>
            </a:r>
            <a:r>
              <a:rPr lang="en-US" sz="2000" b="1" i="1" dirty="0" smtClean="0"/>
              <a:t> si </a:t>
            </a:r>
            <a:r>
              <a:rPr lang="en-US" sz="2000" b="1" i="1" dirty="0" err="1" smtClean="0"/>
              <a:t>activităţi</a:t>
            </a:r>
            <a:r>
              <a:rPr lang="en-US" sz="2000" b="1" i="1" dirty="0" smtClean="0"/>
              <a:t> </a:t>
            </a:r>
            <a:r>
              <a:rPr lang="en-US" sz="2000" b="1" i="1" dirty="0" err="1" smtClean="0"/>
              <a:t>desfăşurate</a:t>
            </a:r>
            <a:r>
              <a:rPr lang="en-US" sz="2000" b="1" i="1" dirty="0" smtClean="0"/>
              <a:t> de CCINA, </a:t>
            </a:r>
            <a:r>
              <a:rPr lang="en-US" sz="2000" b="1" i="1" dirty="0" err="1" smtClean="0"/>
              <a:t>în</a:t>
            </a:r>
            <a:r>
              <a:rPr lang="en-US" sz="2000" b="1" i="1" dirty="0" smtClean="0"/>
              <a:t> </a:t>
            </a:r>
            <a:r>
              <a:rPr lang="en-US" sz="2000" b="1" i="1" dirty="0" err="1" smtClean="0"/>
              <a:t>anul</a:t>
            </a:r>
            <a:r>
              <a:rPr lang="en-US" sz="2000" b="1" i="1" dirty="0" smtClean="0"/>
              <a:t> 2012, </a:t>
            </a:r>
            <a:r>
              <a:rPr lang="en-US" sz="2000" b="1" i="1" dirty="0" err="1" smtClean="0"/>
              <a:t>în</a:t>
            </a:r>
            <a:r>
              <a:rPr lang="en-US" sz="2000" b="1" i="1" dirty="0" smtClean="0"/>
              <a:t> </a:t>
            </a:r>
            <a:r>
              <a:rPr lang="en-US" sz="2000" b="1" i="1" dirty="0" err="1" smtClean="0"/>
              <a:t>sprijinul</a:t>
            </a:r>
            <a:r>
              <a:rPr lang="en-US" sz="2000" b="1" i="1" dirty="0" smtClean="0"/>
              <a:t/>
            </a:r>
            <a:br>
              <a:rPr lang="en-US" sz="2000" b="1" i="1" dirty="0" smtClean="0"/>
            </a:br>
            <a:r>
              <a:rPr lang="en-US" sz="2000" b="1" i="1" dirty="0" err="1" smtClean="0"/>
              <a:t>membrilor</a:t>
            </a:r>
            <a:r>
              <a:rPr lang="en-US" sz="2000" b="1" i="1" dirty="0" smtClean="0"/>
              <a:t> </a:t>
            </a:r>
            <a:r>
              <a:rPr lang="en-US" sz="2000" b="1" i="1" dirty="0" err="1" smtClean="0"/>
              <a:t>săi</a:t>
            </a:r>
            <a:r>
              <a:rPr lang="en-US" sz="2000" b="1" i="1" dirty="0" smtClean="0"/>
              <a:t> si al </a:t>
            </a:r>
            <a:r>
              <a:rPr lang="en-US" sz="2000" b="1" i="1" dirty="0" err="1" smtClean="0"/>
              <a:t>comunităţii</a:t>
            </a:r>
            <a:r>
              <a:rPr lang="en-US" sz="2000" b="1" i="1" dirty="0" smtClean="0"/>
              <a:t> de </a:t>
            </a:r>
            <a:r>
              <a:rPr lang="en-US" sz="2000" b="1" i="1" dirty="0" err="1" smtClean="0"/>
              <a:t>afaceri</a:t>
            </a:r>
            <a:endParaRPr lang="ro-RO" sz="2000" dirty="0"/>
          </a:p>
        </p:txBody>
      </p:sp>
    </p:spTree>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p:txBody>
          <a:bodyPr>
            <a:normAutofit fontScale="85000" lnSpcReduction="20000"/>
          </a:bodyPr>
          <a:lstStyle/>
          <a:p>
            <a:r>
              <a:rPr lang="ro-RO" sz="1600" b="1" dirty="0" smtClean="0"/>
              <a:t>4.</a:t>
            </a:r>
            <a:r>
              <a:rPr lang="ro-RO" sz="1600" dirty="0" smtClean="0"/>
              <a:t> </a:t>
            </a:r>
            <a:r>
              <a:rPr lang="ro-RO" sz="1600" b="1" dirty="0" smtClean="0"/>
              <a:t>CCINA Constanţa a avut în implementare 12 proiecte, </a:t>
            </a:r>
            <a:r>
              <a:rPr lang="ro-RO" sz="1600" dirty="0" smtClean="0"/>
              <a:t>cu finanţare din diferite surse, respectiv: </a:t>
            </a:r>
          </a:p>
          <a:p>
            <a:pPr>
              <a:buNone/>
            </a:pPr>
            <a:r>
              <a:rPr lang="ro-RO" sz="1600" dirty="0" smtClean="0"/>
              <a:t> </a:t>
            </a:r>
          </a:p>
          <a:p>
            <a:r>
              <a:rPr lang="ro-RO" sz="1600" b="1" dirty="0" smtClean="0"/>
              <a:t>• </a:t>
            </a:r>
            <a:r>
              <a:rPr lang="ro-RO" sz="1600" dirty="0" smtClean="0"/>
              <a:t>Proiectul</a:t>
            </a:r>
            <a:r>
              <a:rPr lang="ro-RO" sz="1600" b="1" dirty="0" smtClean="0"/>
              <a:t> </a:t>
            </a:r>
            <a:r>
              <a:rPr lang="ro-RO" sz="1600" dirty="0" smtClean="0"/>
              <a:t>“</a:t>
            </a:r>
            <a:r>
              <a:rPr lang="ro-RO" sz="1600" b="1" dirty="0" smtClean="0"/>
              <a:t>ERBSN – East Romania Business Support Network</a:t>
            </a:r>
            <a:r>
              <a:rPr lang="ro-RO" sz="1600" dirty="0" smtClean="0"/>
              <a:t>” (finantare CIP, ianuarie 2008 –</a:t>
            </a:r>
            <a:endParaRPr lang="en-US" sz="1600" dirty="0" smtClean="0"/>
          </a:p>
          <a:p>
            <a:pPr>
              <a:buNone/>
            </a:pPr>
            <a:r>
              <a:rPr lang="ro-RO" sz="1600" dirty="0" smtClean="0"/>
              <a:t>decembrie 2013), in cadrul caruia s-au realizat următoarele activităţi: activităţile curente (actualizare </a:t>
            </a:r>
            <a:endParaRPr lang="en-US" sz="1600" dirty="0" smtClean="0"/>
          </a:p>
          <a:p>
            <a:pPr>
              <a:buNone/>
            </a:pPr>
            <a:r>
              <a:rPr lang="ro-RO" sz="1600" dirty="0" smtClean="0"/>
              <a:t>baze de date, solicitări de informaţii din reţea, publicitate iniţiative reţea, consultanţă clienţi, management </a:t>
            </a:r>
            <a:endParaRPr lang="en-US" sz="1600" dirty="0" smtClean="0"/>
          </a:p>
          <a:p>
            <a:pPr>
              <a:buNone/>
            </a:pPr>
            <a:r>
              <a:rPr lang="ro-RO" sz="1600" dirty="0" smtClean="0"/>
              <a:t>consorţiu), realizarea unui numar de         4 numere ale Buletinului Enterprise Europe si Newsletter, </a:t>
            </a:r>
            <a:endParaRPr lang="en-US" sz="1600" dirty="0" smtClean="0"/>
          </a:p>
          <a:p>
            <a:pPr>
              <a:buNone/>
            </a:pPr>
            <a:r>
              <a:rPr lang="ro-RO" sz="1600" dirty="0" smtClean="0"/>
              <a:t>realizare Work Program 2013-2014 (SGA3),  participare la instruiri si la reuniuni ale consortiului; </a:t>
            </a:r>
            <a:endParaRPr lang="en-US" sz="1600" dirty="0" smtClean="0"/>
          </a:p>
          <a:p>
            <a:pPr>
              <a:buNone/>
            </a:pPr>
            <a:r>
              <a:rPr lang="ro-RO" sz="1600" dirty="0" smtClean="0"/>
              <a:t>organizarea urmatoarelor evenimente: i</a:t>
            </a:r>
            <a:r>
              <a:rPr lang="ro-RO" sz="1600" dirty="0" smtClean="0">
                <a:effectLst>
                  <a:outerShdw blurRad="50800" dist="38100" algn="tr" rotWithShape="0">
                    <a:prstClr val="black">
                      <a:alpha val="40000"/>
                    </a:prstClr>
                  </a:outerShdw>
                </a:effectLst>
              </a:rPr>
              <a:t>ntalnirea nationala a Centrelor EEN Romania la Constanta, cu </a:t>
            </a:r>
            <a:endParaRPr lang="en-US" sz="1600" dirty="0" smtClean="0">
              <a:effectLst>
                <a:outerShdw blurRad="50800" dist="38100" algn="tr" rotWithShape="0">
                  <a:prstClr val="black">
                    <a:alpha val="40000"/>
                  </a:prstClr>
                </a:outerShdw>
              </a:effectLst>
            </a:endParaRPr>
          </a:p>
          <a:p>
            <a:pPr>
              <a:buNone/>
            </a:pPr>
            <a:r>
              <a:rPr lang="ro-RO" sz="1600" dirty="0" smtClean="0">
                <a:effectLst>
                  <a:outerShdw blurRad="50800" dist="38100" algn="tr" rotWithShape="0">
                    <a:prstClr val="black">
                      <a:alpha val="40000"/>
                    </a:prstClr>
                  </a:outerShdw>
                </a:effectLst>
              </a:rPr>
              <a:t>participarea unui numar 54 de persoane, Consultare publica pentru revizuirea legislatiei europene privind </a:t>
            </a:r>
            <a:endParaRPr lang="en-US" sz="1600" dirty="0" smtClean="0">
              <a:effectLst>
                <a:outerShdw blurRad="50800" dist="38100" algn="tr" rotWithShape="0">
                  <a:prstClr val="black">
                    <a:alpha val="40000"/>
                  </a:prstClr>
                </a:outerShdw>
              </a:effectLst>
            </a:endParaRPr>
          </a:p>
          <a:p>
            <a:pPr>
              <a:buNone/>
            </a:pPr>
            <a:r>
              <a:rPr lang="ro-RO" sz="1600" dirty="0" smtClean="0">
                <a:effectLst>
                  <a:outerShdw blurRad="50800" dist="38100" algn="tr" rotWithShape="0">
                    <a:prstClr val="black">
                      <a:alpha val="40000"/>
                    </a:prstClr>
                  </a:outerShdw>
                </a:effectLst>
              </a:rPr>
              <a:t>ingrasamintele, cu participarea unui numar 15 persoane, participarea reprezentantilor Centrului la </a:t>
            </a:r>
            <a:endParaRPr lang="en-US" sz="1600" dirty="0" smtClean="0">
              <a:effectLst>
                <a:outerShdw blurRad="50800" dist="38100" algn="tr" rotWithShape="0">
                  <a:prstClr val="black">
                    <a:alpha val="40000"/>
                  </a:prstClr>
                </a:outerShdw>
              </a:effectLst>
            </a:endParaRPr>
          </a:p>
          <a:p>
            <a:pPr>
              <a:buNone/>
            </a:pPr>
            <a:r>
              <a:rPr lang="ro-RO" sz="1600" dirty="0" smtClean="0">
                <a:effectLst>
                  <a:outerShdw blurRad="50800" dist="38100" algn="tr" rotWithShape="0">
                    <a:prstClr val="black">
                      <a:alpha val="40000"/>
                    </a:prstClr>
                  </a:outerShdw>
                </a:effectLst>
              </a:rPr>
              <a:t>Conferinta Anuala EEN in Cipru; </a:t>
            </a:r>
            <a:endParaRPr lang="ro-RO" sz="1600" dirty="0" smtClean="0"/>
          </a:p>
          <a:p>
            <a:pPr>
              <a:buNone/>
            </a:pPr>
            <a:r>
              <a:rPr lang="ro-RO" sz="1600" b="1" dirty="0" smtClean="0"/>
              <a:t> </a:t>
            </a:r>
            <a:endParaRPr lang="ro-RO" sz="1600" dirty="0" smtClean="0"/>
          </a:p>
          <a:p>
            <a:r>
              <a:rPr lang="ro-RO" sz="1600" b="1" dirty="0" smtClean="0"/>
              <a:t>•  </a:t>
            </a:r>
            <a:r>
              <a:rPr lang="ro-RO" sz="1600" dirty="0" smtClean="0"/>
              <a:t>Proiectul „</a:t>
            </a:r>
            <a:r>
              <a:rPr lang="ro-RO" sz="1600" b="1" dirty="0" smtClean="0"/>
              <a:t>Black Sea Tradenet</a:t>
            </a:r>
            <a:r>
              <a:rPr lang="ro-RO" sz="1600" dirty="0" smtClean="0"/>
              <a:t>” finanţare CBC Black Sea, CCINA aplicant (total 7 parteneri din 5</a:t>
            </a:r>
            <a:endParaRPr lang="en-US" sz="1600" dirty="0" smtClean="0"/>
          </a:p>
          <a:p>
            <a:pPr>
              <a:buNone/>
            </a:pPr>
            <a:r>
              <a:rPr lang="ro-RO" sz="1600" dirty="0" smtClean="0"/>
              <a:t>ţări: România, Bulgaria, Grecia, Turcia, Armenia), in cadrul caruia s-au realizat urmatoarele activitati: </a:t>
            </a:r>
            <a:endParaRPr lang="en-US" sz="1600" dirty="0" smtClean="0"/>
          </a:p>
          <a:p>
            <a:pPr>
              <a:buNone/>
            </a:pPr>
            <a:r>
              <a:rPr lang="ro-RO" sz="1600" dirty="0" smtClean="0"/>
              <a:t>realizarea Atlasului Comercial, colaborare in organizare si participarea la 5 workshopuri nationale si </a:t>
            </a:r>
            <a:endParaRPr lang="en-US" sz="1600" dirty="0" smtClean="0"/>
          </a:p>
          <a:p>
            <a:pPr>
              <a:buNone/>
            </a:pPr>
            <a:r>
              <a:rPr lang="ro-RO" sz="1600" dirty="0" smtClean="0"/>
              <a:t>schimburi de experienta in orasele partenerilor din proiect: Dobrici, Trabzon, Erevan, Salonic si Constanta, </a:t>
            </a:r>
            <a:endParaRPr lang="en-US" sz="1600" dirty="0" smtClean="0"/>
          </a:p>
          <a:p>
            <a:pPr>
              <a:buNone/>
            </a:pPr>
            <a:r>
              <a:rPr lang="ro-RO" sz="1600" dirty="0" smtClean="0"/>
              <a:t>colaborare in organizare si participare la intalnirile de management din Trabzon, Dobrici si Kavala, </a:t>
            </a:r>
            <a:endParaRPr lang="en-US" sz="1600" dirty="0" smtClean="0"/>
          </a:p>
          <a:p>
            <a:pPr>
              <a:buNone/>
            </a:pPr>
            <a:r>
              <a:rPr lang="ro-RO" sz="1600" dirty="0" smtClean="0"/>
              <a:t>organizare Business School, la Constanta, cu participarea tuturor partenerilor, organizarea participarii la </a:t>
            </a:r>
            <a:endParaRPr lang="en-US" sz="1600" dirty="0" smtClean="0"/>
          </a:p>
          <a:p>
            <a:pPr>
              <a:buNone/>
            </a:pPr>
            <a:r>
              <a:rPr lang="ro-RO" sz="1600" dirty="0" smtClean="0"/>
              <a:t>evenimentul de brokeraj din Salonic, la care au luat parte reprezentantii unui numar de 10 firme </a:t>
            </a:r>
            <a:endParaRPr lang="en-US" sz="1600" dirty="0" smtClean="0"/>
          </a:p>
          <a:p>
            <a:pPr>
              <a:buNone/>
            </a:pPr>
            <a:r>
              <a:rPr lang="ro-RO" sz="1600" dirty="0" smtClean="0"/>
              <a:t>constantene, organizarea intalnirii de management si a Conferintei finale la Constanta, realizare website, </a:t>
            </a:r>
            <a:endParaRPr lang="en-US" sz="1600" dirty="0" smtClean="0"/>
          </a:p>
          <a:p>
            <a:pPr>
              <a:buNone/>
            </a:pPr>
            <a:r>
              <a:rPr lang="ro-RO" sz="1600" dirty="0" smtClean="0"/>
              <a:t>baze de date si materiale promotionale: pliant si afis; realizarea manualului de vizibilitate si a Codului de </a:t>
            </a:r>
            <a:endParaRPr lang="en-US" sz="1600" dirty="0" smtClean="0"/>
          </a:p>
          <a:p>
            <a:pPr>
              <a:buNone/>
            </a:pPr>
            <a:r>
              <a:rPr lang="ro-RO" sz="1600" dirty="0" smtClean="0"/>
              <a:t>conduita retea Tradenet;</a:t>
            </a:r>
            <a:endParaRPr lang="ro-RO" sz="1600" dirty="0"/>
          </a:p>
        </p:txBody>
      </p:sp>
      <p:sp>
        <p:nvSpPr>
          <p:cNvPr id="6" name="Rectangle 2"/>
          <p:cNvSpPr>
            <a:spLocks noGrp="1" noChangeArrowheads="1"/>
          </p:cNvSpPr>
          <p:nvPr>
            <p:ph type="title"/>
          </p:nvPr>
        </p:nvSpPr>
        <p:spPr>
          <a:xfrm>
            <a:off x="842994" y="283053"/>
            <a:ext cx="8229600" cy="1143000"/>
          </a:xfrm>
        </p:spPr>
        <p:txBody>
          <a:bodyPr>
            <a:normAutofit/>
          </a:bodyPr>
          <a:lstStyle/>
          <a:p>
            <a:r>
              <a:rPr lang="en-US" sz="2000" b="1" i="1" dirty="0" smtClean="0"/>
              <a:t>A. </a:t>
            </a:r>
            <a:r>
              <a:rPr lang="en-US" sz="2000" b="1" i="1" dirty="0" err="1" smtClean="0"/>
              <a:t>Actiuni</a:t>
            </a:r>
            <a:r>
              <a:rPr lang="en-US" sz="2000" b="1" i="1" dirty="0" smtClean="0"/>
              <a:t> si </a:t>
            </a:r>
            <a:r>
              <a:rPr lang="en-US" sz="2000" b="1" i="1" dirty="0" err="1" smtClean="0"/>
              <a:t>activităţi</a:t>
            </a:r>
            <a:r>
              <a:rPr lang="en-US" sz="2000" b="1" i="1" dirty="0" smtClean="0"/>
              <a:t> </a:t>
            </a:r>
            <a:r>
              <a:rPr lang="en-US" sz="2000" b="1" i="1" dirty="0" err="1" smtClean="0"/>
              <a:t>desfăşurate</a:t>
            </a:r>
            <a:r>
              <a:rPr lang="en-US" sz="2000" b="1" i="1" dirty="0" smtClean="0"/>
              <a:t> de CCINA, </a:t>
            </a:r>
            <a:r>
              <a:rPr lang="en-US" sz="2000" b="1" i="1" dirty="0" err="1" smtClean="0"/>
              <a:t>în</a:t>
            </a:r>
            <a:r>
              <a:rPr lang="en-US" sz="2000" b="1" i="1" dirty="0" smtClean="0"/>
              <a:t> </a:t>
            </a:r>
            <a:r>
              <a:rPr lang="en-US" sz="2000" b="1" i="1" dirty="0" err="1" smtClean="0"/>
              <a:t>anul</a:t>
            </a:r>
            <a:r>
              <a:rPr lang="en-US" sz="2000" b="1" i="1" dirty="0" smtClean="0"/>
              <a:t> 2012, </a:t>
            </a:r>
            <a:r>
              <a:rPr lang="en-US" sz="2000" b="1" i="1" dirty="0" err="1" smtClean="0"/>
              <a:t>în</a:t>
            </a:r>
            <a:r>
              <a:rPr lang="en-US" sz="2000" b="1" i="1" dirty="0" smtClean="0"/>
              <a:t> </a:t>
            </a:r>
            <a:r>
              <a:rPr lang="en-US" sz="2000" b="1" i="1" dirty="0" err="1" smtClean="0"/>
              <a:t>sprijinul</a:t>
            </a:r>
            <a:r>
              <a:rPr lang="en-US" sz="2000" b="1" i="1" dirty="0" smtClean="0"/>
              <a:t/>
            </a:r>
            <a:br>
              <a:rPr lang="en-US" sz="2000" b="1" i="1" dirty="0" smtClean="0"/>
            </a:br>
            <a:r>
              <a:rPr lang="en-US" sz="2000" b="1" i="1" dirty="0" err="1" smtClean="0"/>
              <a:t>membrilor</a:t>
            </a:r>
            <a:r>
              <a:rPr lang="en-US" sz="2000" b="1" i="1" dirty="0" smtClean="0"/>
              <a:t> </a:t>
            </a:r>
            <a:r>
              <a:rPr lang="en-US" sz="2000" b="1" i="1" dirty="0" err="1" smtClean="0"/>
              <a:t>săi</a:t>
            </a:r>
            <a:r>
              <a:rPr lang="en-US" sz="2000" b="1" i="1" dirty="0" smtClean="0"/>
              <a:t> si al </a:t>
            </a:r>
            <a:r>
              <a:rPr lang="en-US" sz="2000" b="1" i="1" dirty="0" err="1" smtClean="0"/>
              <a:t>comunităţii</a:t>
            </a:r>
            <a:r>
              <a:rPr lang="en-US" sz="2000" b="1" i="1" dirty="0" smtClean="0"/>
              <a:t> de </a:t>
            </a:r>
            <a:r>
              <a:rPr lang="en-US" sz="2000" b="1" i="1" dirty="0" err="1" smtClean="0"/>
              <a:t>afaceri</a:t>
            </a:r>
            <a:endParaRPr lang="ro-RO" sz="2000" dirty="0"/>
          </a:p>
        </p:txBody>
      </p:sp>
    </p:spTree>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p:txBody>
          <a:bodyPr>
            <a:normAutofit fontScale="92500" lnSpcReduction="10000"/>
          </a:bodyPr>
          <a:lstStyle/>
          <a:p>
            <a:r>
              <a:rPr lang="ro-RO" sz="1600" b="1" dirty="0" smtClean="0"/>
              <a:t>• </a:t>
            </a:r>
            <a:r>
              <a:rPr lang="ro-RO" sz="1600" dirty="0" smtClean="0"/>
              <a:t>Proiectul </a:t>
            </a:r>
            <a:r>
              <a:rPr lang="ro-RO" sz="1600" b="1" dirty="0" smtClean="0"/>
              <a:t>„Crearea de clustere transfrontaliere competitive” </a:t>
            </a:r>
            <a:r>
              <a:rPr lang="ro-RO" sz="1600" dirty="0" smtClean="0"/>
              <a:t>finanţare Programul de</a:t>
            </a:r>
            <a:endParaRPr lang="en-US" sz="1600" dirty="0" smtClean="0"/>
          </a:p>
          <a:p>
            <a:pPr>
              <a:buNone/>
            </a:pPr>
            <a:r>
              <a:rPr lang="ro-RO" sz="1600" dirty="0" smtClean="0"/>
              <a:t>cooperare transfrontaliera Romania-Bulgaria 2007-2013 (aplicant CCI Dobrici, CCINA partener) in </a:t>
            </a:r>
            <a:endParaRPr lang="en-US" sz="1600" dirty="0" smtClean="0"/>
          </a:p>
          <a:p>
            <a:pPr>
              <a:buNone/>
            </a:pPr>
            <a:r>
              <a:rPr lang="ro-RO" sz="1600" dirty="0" smtClean="0"/>
              <a:t>cadrul caruia s-au organizat urmatoarele evenimente: Expozitie romano-bulgara pentru clusterul </a:t>
            </a:r>
            <a:endParaRPr lang="en-US" sz="1600" dirty="0" smtClean="0"/>
          </a:p>
          <a:p>
            <a:pPr>
              <a:buNone/>
            </a:pPr>
            <a:r>
              <a:rPr lang="ro-RO" sz="1600" dirty="0" smtClean="0"/>
              <a:t>de agricultura, la Dobrich, cu participarea a 10 firme din Constanta si 14 firme din Dobrici, Masa </a:t>
            </a:r>
            <a:endParaRPr lang="en-US" sz="1600" dirty="0" smtClean="0"/>
          </a:p>
          <a:p>
            <a:pPr>
              <a:buNone/>
            </a:pPr>
            <a:r>
              <a:rPr lang="ro-RO" sz="1600" dirty="0" smtClean="0"/>
              <a:t>rotunda la Constanta, cu participarea reprezentantilor celor    3 clustere, semnarea unui numar de </a:t>
            </a:r>
            <a:endParaRPr lang="en-US" sz="1600" dirty="0" smtClean="0"/>
          </a:p>
          <a:p>
            <a:pPr>
              <a:buNone/>
            </a:pPr>
            <a:r>
              <a:rPr lang="ro-RO" sz="1600" dirty="0" smtClean="0"/>
              <a:t>trei Memorandum-uri de colaborare pentru fiecare cluster constituit prin proiect  - turism, </a:t>
            </a:r>
            <a:endParaRPr lang="en-US" sz="1600" dirty="0" smtClean="0"/>
          </a:p>
          <a:p>
            <a:pPr>
              <a:buNone/>
            </a:pPr>
            <a:r>
              <a:rPr lang="ro-RO" sz="1600" dirty="0" smtClean="0"/>
              <a:t>agricultura, inovare, Eveniment de final de proiect la Dobrici, cu participarea membrilor celor trei </a:t>
            </a:r>
            <a:endParaRPr lang="en-US" sz="1600" dirty="0" smtClean="0"/>
          </a:p>
          <a:p>
            <a:pPr>
              <a:buNone/>
            </a:pPr>
            <a:r>
              <a:rPr lang="ro-RO" sz="1600" dirty="0" smtClean="0"/>
              <a:t>clustere din Constanta  si Dobrici, trei intalniri de management, la Dobrici si Constanta, </a:t>
            </a:r>
            <a:endParaRPr lang="en-US" sz="1600" dirty="0" smtClean="0"/>
          </a:p>
          <a:p>
            <a:pPr>
              <a:buNone/>
            </a:pPr>
            <a:r>
              <a:rPr lang="ro-RO" sz="1600" dirty="0" smtClean="0"/>
              <a:t>actualizarea informatiilor despre membrii clusterelor, in site-ul proiectului, cat si in bazele de date; </a:t>
            </a:r>
            <a:endParaRPr lang="en-US" sz="1600" dirty="0" smtClean="0"/>
          </a:p>
          <a:p>
            <a:pPr>
              <a:buNone/>
            </a:pPr>
            <a:r>
              <a:rPr lang="ro-RO" sz="1600" dirty="0" smtClean="0"/>
              <a:t>intalnire intre membrii celor 3 clustere, pentru semnarea acordurilor de colaborare intre </a:t>
            </a:r>
            <a:endParaRPr lang="en-US" sz="1600" dirty="0" smtClean="0"/>
          </a:p>
          <a:p>
            <a:pPr>
              <a:buNone/>
            </a:pPr>
            <a:r>
              <a:rPr lang="ro-RO" sz="1600" dirty="0" smtClean="0"/>
              <a:t>reprezentantii romani, cat si cu cei bulgari.</a:t>
            </a:r>
            <a:endParaRPr lang="en-US" sz="1600" dirty="0" smtClean="0"/>
          </a:p>
          <a:p>
            <a:endParaRPr lang="ro-RO" sz="1600" dirty="0" smtClean="0"/>
          </a:p>
          <a:p>
            <a:r>
              <a:rPr lang="ro-RO" sz="1600" b="1" dirty="0" smtClean="0"/>
              <a:t>• </a:t>
            </a:r>
            <a:r>
              <a:rPr lang="ro-RO" sz="1600" dirty="0" smtClean="0"/>
              <a:t>Proiectul „</a:t>
            </a:r>
            <a:r>
              <a:rPr lang="ro-RO" sz="1600" b="1" dirty="0" smtClean="0"/>
              <a:t>TRANS-TOUR-NET Crearea si Marketingul produselor turistice </a:t>
            </a:r>
            <a:endParaRPr lang="en-US" sz="1600" b="1" dirty="0" smtClean="0"/>
          </a:p>
          <a:p>
            <a:pPr>
              <a:buNone/>
            </a:pPr>
            <a:r>
              <a:rPr lang="ro-RO" sz="1600" b="1" dirty="0" smtClean="0"/>
              <a:t>transfrontaliere pilot in Dobrogea</a:t>
            </a:r>
            <a:r>
              <a:rPr lang="ro-RO" sz="1600" dirty="0" smtClean="0"/>
              <a:t>”, finanţare prin Programul de cooperare transfrontaliera </a:t>
            </a:r>
            <a:endParaRPr lang="en-US" sz="1600" dirty="0" smtClean="0"/>
          </a:p>
          <a:p>
            <a:pPr>
              <a:buNone/>
            </a:pPr>
            <a:r>
              <a:rPr lang="ro-RO" sz="1600" dirty="0" smtClean="0"/>
              <a:t>Romania-Bulgaria 2007-2013 (aplicant Colegiul International Dobrici, CCINA partener), in cadrul </a:t>
            </a:r>
            <a:endParaRPr lang="en-US" sz="1600" dirty="0" smtClean="0"/>
          </a:p>
          <a:p>
            <a:pPr>
              <a:buNone/>
            </a:pPr>
            <a:r>
              <a:rPr lang="ro-RO" sz="1600" dirty="0" smtClean="0"/>
              <a:t>caruia s-au realizat urmatoarele activitati: participare la workshop-ul de prezentare a celor cinci </a:t>
            </a:r>
            <a:endParaRPr lang="en-US" sz="1600" dirty="0" smtClean="0"/>
          </a:p>
          <a:p>
            <a:pPr>
              <a:buNone/>
            </a:pPr>
            <a:r>
              <a:rPr lang="ro-RO" sz="1600" dirty="0" smtClean="0"/>
              <a:t>produse turistice integrate realizate in cadrul proiectului, organizat de Universitatea Ovidius </a:t>
            </a:r>
            <a:endParaRPr lang="en-US" sz="1600" dirty="0" smtClean="0"/>
          </a:p>
          <a:p>
            <a:pPr>
              <a:buNone/>
            </a:pPr>
            <a:r>
              <a:rPr lang="ro-RO" sz="1600" dirty="0" smtClean="0"/>
              <a:t>Constanta, organizare info-trip in Bulgaria, cu participarea jurnalistilor si tur-operatorilor din </a:t>
            </a:r>
            <a:endParaRPr lang="en-US" sz="1600" dirty="0" smtClean="0"/>
          </a:p>
          <a:p>
            <a:pPr>
              <a:buNone/>
            </a:pPr>
            <a:r>
              <a:rPr lang="ro-RO" sz="1600" dirty="0" smtClean="0"/>
              <a:t>Constanta, participare la intalnirea romano-bulgara de networking la Dobrici;</a:t>
            </a:r>
            <a:endParaRPr lang="ro-RO" sz="1600" dirty="0"/>
          </a:p>
        </p:txBody>
      </p:sp>
      <p:sp>
        <p:nvSpPr>
          <p:cNvPr id="6" name="Rectangle 2"/>
          <p:cNvSpPr>
            <a:spLocks noGrp="1" noChangeArrowheads="1"/>
          </p:cNvSpPr>
          <p:nvPr>
            <p:ph type="title"/>
          </p:nvPr>
        </p:nvSpPr>
        <p:spPr>
          <a:xfrm>
            <a:off x="842994" y="283053"/>
            <a:ext cx="8229600" cy="1143000"/>
          </a:xfrm>
        </p:spPr>
        <p:txBody>
          <a:bodyPr>
            <a:normAutofit/>
          </a:bodyPr>
          <a:lstStyle/>
          <a:p>
            <a:r>
              <a:rPr lang="en-US" sz="2000" b="1" i="1" dirty="0" smtClean="0"/>
              <a:t>A. </a:t>
            </a:r>
            <a:r>
              <a:rPr lang="en-US" sz="2000" b="1" i="1" dirty="0" err="1" smtClean="0"/>
              <a:t>Actiuni</a:t>
            </a:r>
            <a:r>
              <a:rPr lang="en-US" sz="2000" b="1" i="1" dirty="0" smtClean="0"/>
              <a:t> si </a:t>
            </a:r>
            <a:r>
              <a:rPr lang="en-US" sz="2000" b="1" i="1" dirty="0" err="1" smtClean="0"/>
              <a:t>activităţi</a:t>
            </a:r>
            <a:r>
              <a:rPr lang="en-US" sz="2000" b="1" i="1" dirty="0" smtClean="0"/>
              <a:t> </a:t>
            </a:r>
            <a:r>
              <a:rPr lang="en-US" sz="2000" b="1" i="1" dirty="0" err="1" smtClean="0"/>
              <a:t>desfăşurate</a:t>
            </a:r>
            <a:r>
              <a:rPr lang="en-US" sz="2000" b="1" i="1" dirty="0" smtClean="0"/>
              <a:t> de CCINA, </a:t>
            </a:r>
            <a:r>
              <a:rPr lang="en-US" sz="2000" b="1" i="1" dirty="0" err="1" smtClean="0"/>
              <a:t>în</a:t>
            </a:r>
            <a:r>
              <a:rPr lang="en-US" sz="2000" b="1" i="1" dirty="0" smtClean="0"/>
              <a:t> </a:t>
            </a:r>
            <a:r>
              <a:rPr lang="en-US" sz="2000" b="1" i="1" dirty="0" err="1" smtClean="0"/>
              <a:t>anul</a:t>
            </a:r>
            <a:r>
              <a:rPr lang="en-US" sz="2000" b="1" i="1" dirty="0" smtClean="0"/>
              <a:t> 2012, </a:t>
            </a:r>
            <a:r>
              <a:rPr lang="en-US" sz="2000" b="1" i="1" dirty="0" err="1" smtClean="0"/>
              <a:t>în</a:t>
            </a:r>
            <a:r>
              <a:rPr lang="en-US" sz="2000" b="1" i="1" dirty="0" smtClean="0"/>
              <a:t> </a:t>
            </a:r>
            <a:r>
              <a:rPr lang="en-US" sz="2000" b="1" i="1" dirty="0" err="1" smtClean="0"/>
              <a:t>sprijinul</a:t>
            </a:r>
            <a:r>
              <a:rPr lang="en-US" sz="2000" b="1" i="1" dirty="0" smtClean="0"/>
              <a:t/>
            </a:r>
            <a:br>
              <a:rPr lang="en-US" sz="2000" b="1" i="1" dirty="0" smtClean="0"/>
            </a:br>
            <a:r>
              <a:rPr lang="en-US" sz="2000" b="1" i="1" dirty="0" err="1" smtClean="0"/>
              <a:t>membrilor</a:t>
            </a:r>
            <a:r>
              <a:rPr lang="en-US" sz="2000" b="1" i="1" dirty="0" smtClean="0"/>
              <a:t> </a:t>
            </a:r>
            <a:r>
              <a:rPr lang="en-US" sz="2000" b="1" i="1" dirty="0" err="1" smtClean="0"/>
              <a:t>săi</a:t>
            </a:r>
            <a:r>
              <a:rPr lang="en-US" sz="2000" b="1" i="1" dirty="0" smtClean="0"/>
              <a:t> si al </a:t>
            </a:r>
            <a:r>
              <a:rPr lang="en-US" sz="2000" b="1" i="1" dirty="0" err="1" smtClean="0"/>
              <a:t>comunităţii</a:t>
            </a:r>
            <a:r>
              <a:rPr lang="en-US" sz="2000" b="1" i="1" dirty="0" smtClean="0"/>
              <a:t> de </a:t>
            </a:r>
            <a:r>
              <a:rPr lang="en-US" sz="2000" b="1" i="1" dirty="0" err="1" smtClean="0"/>
              <a:t>afaceri</a:t>
            </a:r>
            <a:endParaRPr lang="ro-RO" sz="2000" dirty="0"/>
          </a:p>
        </p:txBody>
      </p:sp>
    </p:spTree>
  </p:cSld>
  <p:clrMapOvr>
    <a:masterClrMapping/>
  </p:clrMapOvr>
  <p:transition spd="med">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842994" y="1716711"/>
            <a:ext cx="8229600" cy="4988889"/>
          </a:xfrm>
        </p:spPr>
        <p:txBody>
          <a:bodyPr>
            <a:normAutofit fontScale="92500" lnSpcReduction="20000"/>
          </a:bodyPr>
          <a:lstStyle/>
          <a:p>
            <a:r>
              <a:rPr lang="ro-RO" sz="1600" b="1" dirty="0" smtClean="0"/>
              <a:t>• </a:t>
            </a:r>
            <a:r>
              <a:rPr lang="ro-RO" sz="1600" dirty="0" smtClean="0"/>
              <a:t> Proiectul „</a:t>
            </a:r>
            <a:r>
              <a:rPr lang="ro-RO" sz="1600" b="1" dirty="0" smtClean="0"/>
              <a:t>INNOFood – Stabilirea unor mecanisme inovative de suport si cresterea </a:t>
            </a:r>
            <a:endParaRPr lang="en-US" sz="1600" b="1" dirty="0" smtClean="0"/>
          </a:p>
          <a:p>
            <a:pPr>
              <a:buNone/>
            </a:pPr>
            <a:r>
              <a:rPr lang="ro-RO" sz="1600" b="1" dirty="0" smtClean="0"/>
              <a:t>constientizarii potentialului inovarii alimentare si al cercetarii si dezvoltarii </a:t>
            </a:r>
            <a:endParaRPr lang="en-US" sz="1600" b="1" dirty="0" smtClean="0"/>
          </a:p>
          <a:p>
            <a:pPr>
              <a:buNone/>
            </a:pPr>
            <a:r>
              <a:rPr lang="ro-RO" sz="1600" b="1" dirty="0" smtClean="0"/>
              <a:t>tehnologice in zona de SE a Europei</a:t>
            </a:r>
            <a:r>
              <a:rPr lang="ro-RO" sz="1600" dirty="0" smtClean="0"/>
              <a:t>”, finantare program South East Europe, CCINA partener, </a:t>
            </a:r>
            <a:endParaRPr lang="en-US" sz="1600" dirty="0" smtClean="0"/>
          </a:p>
          <a:p>
            <a:pPr>
              <a:buNone/>
            </a:pPr>
            <a:r>
              <a:rPr lang="ro-RO" sz="1600" dirty="0" smtClean="0"/>
              <a:t>leader de proiect EKETA INA Salonic, in cadrul caruia s-au realizat urmatoarele activitati: </a:t>
            </a:r>
            <a:endParaRPr lang="en-US" sz="1600" dirty="0" smtClean="0"/>
          </a:p>
          <a:p>
            <a:pPr>
              <a:buNone/>
            </a:pPr>
            <a:r>
              <a:rPr lang="ro-RO" sz="1600" dirty="0" smtClean="0"/>
              <a:t>realizarea procedurii de achizitie servicii de organizare intalnire de management in Bucuresti, </a:t>
            </a:r>
            <a:endParaRPr lang="en-US" sz="1600" dirty="0" smtClean="0"/>
          </a:p>
          <a:p>
            <a:pPr>
              <a:buNone/>
            </a:pPr>
            <a:r>
              <a:rPr lang="ro-RO" sz="1600" dirty="0" smtClean="0"/>
              <a:t>corespondenta </a:t>
            </a:r>
            <a:r>
              <a:rPr lang="en-US" sz="1600" dirty="0" smtClean="0"/>
              <a:t>cu </a:t>
            </a:r>
            <a:r>
              <a:rPr lang="ro-RO" sz="1600" dirty="0" smtClean="0"/>
              <a:t>CCI teritoriale</a:t>
            </a:r>
            <a:r>
              <a:rPr lang="en-US" sz="1600" dirty="0" smtClean="0"/>
              <a:t>,</a:t>
            </a:r>
            <a:r>
              <a:rPr lang="ro-RO" sz="1600" dirty="0" smtClean="0"/>
              <a:t> pentru acordare de sprijin in identificarea firmelor inovative in </a:t>
            </a:r>
            <a:endParaRPr lang="en-US" sz="1600" dirty="0" smtClean="0"/>
          </a:p>
          <a:p>
            <a:pPr>
              <a:buNone/>
            </a:pPr>
            <a:r>
              <a:rPr lang="ro-RO" sz="1600" dirty="0" smtClean="0"/>
              <a:t>domeniul alimentar, contactare firme pentru colectarea chestionarelor de la IMM-urile inovative; </a:t>
            </a:r>
            <a:endParaRPr lang="en-US" sz="1600" dirty="0" smtClean="0"/>
          </a:p>
          <a:p>
            <a:pPr>
              <a:buNone/>
            </a:pPr>
            <a:r>
              <a:rPr lang="ro-RO" sz="1600" dirty="0" smtClean="0"/>
              <a:t>organizare Infoday, cu participarea unui numar de 74 persoane, organizarea primei intalniri a </a:t>
            </a:r>
            <a:endParaRPr lang="en-US" sz="1600" dirty="0" smtClean="0"/>
          </a:p>
          <a:p>
            <a:pPr>
              <a:buNone/>
            </a:pPr>
            <a:r>
              <a:rPr lang="ro-RO" sz="1600" dirty="0" smtClean="0"/>
              <a:t>stakeholderilor, realizarea procedurilor pentru urmatoarele achizitii: servicii de realizare de studii </a:t>
            </a:r>
            <a:endParaRPr lang="en-US" sz="1600" dirty="0" smtClean="0"/>
          </a:p>
          <a:p>
            <a:pPr>
              <a:buNone/>
            </a:pPr>
            <a:r>
              <a:rPr lang="ro-RO" sz="1600" dirty="0" smtClean="0"/>
              <a:t>si servicii de catering, participare la intalnirea de management din Slovenia, co-organizare </a:t>
            </a:r>
            <a:endParaRPr lang="en-US" sz="1600" dirty="0" smtClean="0"/>
          </a:p>
          <a:p>
            <a:pPr>
              <a:buNone/>
            </a:pPr>
            <a:r>
              <a:rPr lang="ro-RO" sz="1600" dirty="0" smtClean="0"/>
              <a:t>intalnire cu stakeholderii, sprijin acordat partenerului IBA Bucuresti pentru realizarea analizei </a:t>
            </a:r>
            <a:endParaRPr lang="en-US" sz="1600" dirty="0" smtClean="0"/>
          </a:p>
          <a:p>
            <a:pPr>
              <a:buNone/>
            </a:pPr>
            <a:r>
              <a:rPr lang="ro-RO" sz="1600" dirty="0" smtClean="0"/>
              <a:t>SWOT / SOR, realizarea de traduceri in limba romana a materialelor de promovare realizate prin </a:t>
            </a:r>
            <a:endParaRPr lang="en-US" sz="1600" dirty="0" smtClean="0"/>
          </a:p>
          <a:p>
            <a:pPr>
              <a:buNone/>
            </a:pPr>
            <a:r>
              <a:rPr lang="ro-RO" sz="1600" dirty="0" smtClean="0"/>
              <a:t>proiect (brosura, flyer); contributie la realizarea website-ului proiectului;</a:t>
            </a:r>
            <a:endParaRPr lang="en-US" sz="1600" dirty="0" smtClean="0"/>
          </a:p>
          <a:p>
            <a:pPr>
              <a:buNone/>
            </a:pPr>
            <a:endParaRPr lang="ro-RO" sz="1600" dirty="0" smtClean="0"/>
          </a:p>
          <a:p>
            <a:r>
              <a:rPr lang="ro-RO" sz="1600" b="1" dirty="0" smtClean="0"/>
              <a:t>• </a:t>
            </a:r>
            <a:r>
              <a:rPr lang="ro-RO" sz="1600" dirty="0" smtClean="0"/>
              <a:t> Proiectul „</a:t>
            </a:r>
            <a:r>
              <a:rPr lang="ro-RO" sz="1600" b="1" dirty="0" smtClean="0"/>
              <a:t>Adriatic-Danube-Black Sea multimodal platform ADB Multiplatform</a:t>
            </a:r>
            <a:r>
              <a:rPr lang="ro-RO" sz="1600" dirty="0" smtClean="0"/>
              <a:t>” –</a:t>
            </a:r>
            <a:endParaRPr lang="en-US" sz="1600" dirty="0" smtClean="0"/>
          </a:p>
          <a:p>
            <a:pPr>
              <a:buNone/>
            </a:pPr>
            <a:r>
              <a:rPr lang="ro-RO" sz="1600" dirty="0" smtClean="0"/>
              <a:t>finantare prin programul South East Europe, leader de proiect Regiunea Autonoma Friuli Venetia </a:t>
            </a:r>
            <a:endParaRPr lang="en-US" sz="1600" dirty="0" smtClean="0"/>
          </a:p>
          <a:p>
            <a:pPr>
              <a:buNone/>
            </a:pPr>
            <a:r>
              <a:rPr lang="ro-RO" sz="1600" dirty="0" smtClean="0"/>
              <a:t>Giulia, CCINA partener, in cadrul caruia s-au realizat urmatoarele activitati: contributie la </a:t>
            </a:r>
            <a:endParaRPr lang="en-US" sz="1600" dirty="0" smtClean="0"/>
          </a:p>
          <a:p>
            <a:pPr>
              <a:buNone/>
            </a:pPr>
            <a:r>
              <a:rPr lang="ro-RO" sz="1600" dirty="0" smtClean="0"/>
              <a:t>realizarea workplan-ului, activitatile curente de management; diseminarea proiectului in buletinul </a:t>
            </a:r>
            <a:endParaRPr lang="en-US" sz="1600" dirty="0" smtClean="0"/>
          </a:p>
          <a:p>
            <a:pPr>
              <a:buNone/>
            </a:pPr>
            <a:r>
              <a:rPr lang="ro-RO" sz="1600" dirty="0" smtClean="0"/>
              <a:t>informativ „Manager” si ERBSN, participare la intalnirea de lansare a proiectului si la intalnirea de </a:t>
            </a:r>
            <a:endParaRPr lang="en-US" sz="1600" dirty="0" smtClean="0"/>
          </a:p>
          <a:p>
            <a:pPr>
              <a:buNone/>
            </a:pPr>
            <a:r>
              <a:rPr lang="ro-RO" sz="1600" dirty="0" smtClean="0"/>
              <a:t>management la Budapesta, introducere informatii CCINA in cadrul platformei intranet, realizarea </a:t>
            </a:r>
            <a:endParaRPr lang="en-US" sz="1600" dirty="0" smtClean="0"/>
          </a:p>
          <a:p>
            <a:pPr>
              <a:buNone/>
            </a:pPr>
            <a:r>
              <a:rPr lang="ro-RO" sz="1600" dirty="0" smtClean="0"/>
              <a:t>raportarii tehnice si financiare;</a:t>
            </a:r>
            <a:endParaRPr lang="ro-RO" sz="1600" dirty="0"/>
          </a:p>
        </p:txBody>
      </p:sp>
      <p:sp>
        <p:nvSpPr>
          <p:cNvPr id="6" name="Rectangle 2"/>
          <p:cNvSpPr>
            <a:spLocks noGrp="1" noChangeArrowheads="1"/>
          </p:cNvSpPr>
          <p:nvPr>
            <p:ph type="title"/>
          </p:nvPr>
        </p:nvSpPr>
        <p:spPr>
          <a:xfrm>
            <a:off x="842994" y="283053"/>
            <a:ext cx="8229600" cy="1143000"/>
          </a:xfrm>
        </p:spPr>
        <p:txBody>
          <a:bodyPr>
            <a:normAutofit/>
          </a:bodyPr>
          <a:lstStyle/>
          <a:p>
            <a:r>
              <a:rPr lang="en-US" sz="2000" b="1" i="1" dirty="0" smtClean="0"/>
              <a:t>A. </a:t>
            </a:r>
            <a:r>
              <a:rPr lang="en-US" sz="2000" b="1" i="1" dirty="0" err="1" smtClean="0"/>
              <a:t>Actiuni</a:t>
            </a:r>
            <a:r>
              <a:rPr lang="en-US" sz="2000" b="1" i="1" dirty="0" smtClean="0"/>
              <a:t> si </a:t>
            </a:r>
            <a:r>
              <a:rPr lang="en-US" sz="2000" b="1" i="1" dirty="0" err="1" smtClean="0"/>
              <a:t>activităţi</a:t>
            </a:r>
            <a:r>
              <a:rPr lang="en-US" sz="2000" b="1" i="1" dirty="0" smtClean="0"/>
              <a:t> </a:t>
            </a:r>
            <a:r>
              <a:rPr lang="en-US" sz="2000" b="1" i="1" dirty="0" err="1" smtClean="0"/>
              <a:t>desfăşurate</a:t>
            </a:r>
            <a:r>
              <a:rPr lang="en-US" sz="2000" b="1" i="1" dirty="0" smtClean="0"/>
              <a:t> de CCINA, </a:t>
            </a:r>
            <a:r>
              <a:rPr lang="en-US" sz="2000" b="1" i="1" dirty="0" err="1" smtClean="0"/>
              <a:t>în</a:t>
            </a:r>
            <a:r>
              <a:rPr lang="en-US" sz="2000" b="1" i="1" dirty="0" smtClean="0"/>
              <a:t> </a:t>
            </a:r>
            <a:r>
              <a:rPr lang="en-US" sz="2000" b="1" i="1" dirty="0" err="1" smtClean="0"/>
              <a:t>anul</a:t>
            </a:r>
            <a:r>
              <a:rPr lang="en-US" sz="2000" b="1" i="1" dirty="0" smtClean="0"/>
              <a:t> 2012, </a:t>
            </a:r>
            <a:r>
              <a:rPr lang="en-US" sz="2000" b="1" i="1" dirty="0" err="1" smtClean="0"/>
              <a:t>în</a:t>
            </a:r>
            <a:r>
              <a:rPr lang="en-US" sz="2000" b="1" i="1" dirty="0" smtClean="0"/>
              <a:t> </a:t>
            </a:r>
            <a:r>
              <a:rPr lang="en-US" sz="2000" b="1" i="1" dirty="0" err="1" smtClean="0"/>
              <a:t>sprijinul</a:t>
            </a:r>
            <a:r>
              <a:rPr lang="en-US" sz="2000" b="1" i="1" dirty="0" smtClean="0"/>
              <a:t/>
            </a:r>
            <a:br>
              <a:rPr lang="en-US" sz="2000" b="1" i="1" dirty="0" smtClean="0"/>
            </a:br>
            <a:r>
              <a:rPr lang="en-US" sz="2000" b="1" i="1" dirty="0" err="1" smtClean="0"/>
              <a:t>membrilor</a:t>
            </a:r>
            <a:r>
              <a:rPr lang="en-US" sz="2000" b="1" i="1" dirty="0" smtClean="0"/>
              <a:t> </a:t>
            </a:r>
            <a:r>
              <a:rPr lang="en-US" sz="2000" b="1" i="1" dirty="0" err="1" smtClean="0"/>
              <a:t>săi</a:t>
            </a:r>
            <a:r>
              <a:rPr lang="en-US" sz="2000" b="1" i="1" dirty="0" smtClean="0"/>
              <a:t> si al </a:t>
            </a:r>
            <a:r>
              <a:rPr lang="en-US" sz="2000" b="1" i="1" dirty="0" err="1" smtClean="0"/>
              <a:t>comunităţii</a:t>
            </a:r>
            <a:r>
              <a:rPr lang="en-US" sz="2000" b="1" i="1" dirty="0" smtClean="0"/>
              <a:t> de </a:t>
            </a:r>
            <a:r>
              <a:rPr lang="en-US" sz="2000" b="1" i="1" dirty="0" err="1" smtClean="0"/>
              <a:t>afaceri</a:t>
            </a:r>
            <a:endParaRPr lang="ro-RO" sz="2000" dirty="0"/>
          </a:p>
        </p:txBody>
      </p:sp>
    </p:spTree>
  </p:cSld>
  <p:clrMapOvr>
    <a:masterClrMapping/>
  </p:clrMapOvr>
  <p:transition spd="med">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ok">
  <a:themeElements>
    <a:clrScheme name="Book">
      <a:dk1>
        <a:sysClr val="windowText" lastClr="000000"/>
      </a:dk1>
      <a:lt1>
        <a:sysClr val="window" lastClr="FFFFFF"/>
      </a:lt1>
      <a:dk2>
        <a:srgbClr val="000082"/>
      </a:dk2>
      <a:lt2>
        <a:srgbClr val="F3F3FF"/>
      </a:lt2>
      <a:accent1>
        <a:srgbClr val="828200"/>
      </a:accent1>
      <a:accent2>
        <a:srgbClr val="1B582B"/>
      </a:accent2>
      <a:accent3>
        <a:srgbClr val="009FEC"/>
      </a:accent3>
      <a:accent4>
        <a:srgbClr val="00BDBD"/>
      </a:accent4>
      <a:accent5>
        <a:srgbClr val="7C5BAE"/>
      </a:accent5>
      <a:accent6>
        <a:srgbClr val="0055AA"/>
      </a:accent6>
      <a:hlink>
        <a:srgbClr val="FC9658"/>
      </a:hlink>
      <a:folHlink>
        <a:srgbClr val="E800E8"/>
      </a:folHlink>
    </a:clrScheme>
    <a:fontScheme name="Book">
      <a:majorFont>
        <a:latin typeface="Calibri"/>
        <a:ea typeface=""/>
        <a:cs typeface=""/>
        <a:font script="Jpan" typeface="ＭＳ Ｐゴシック"/>
        <a:font script="Hang" typeface="맑은 고딕"/>
        <a:font script="Hans" typeface="黑体"/>
        <a:font script="Hant" typeface="標楷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mbria"/>
        <a:ea typeface=""/>
        <a:cs typeface=""/>
        <a:font script="Jpan" typeface="ＭＳ Ｐ明朝"/>
        <a:font script="Hang" typeface="HY견명조"/>
        <a:font script="Hans" typeface="方正舒体"/>
        <a:font script="Hant" typeface="標楷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Book">
      <a:fillStyleLst>
        <a:solidFill>
          <a:schemeClr val="phClr">
            <a:tint val="100000"/>
            <a:shade val="100000"/>
            <a:hueMod val="100000"/>
            <a:satMod val="100000"/>
          </a:schemeClr>
        </a:solidFill>
        <a:gradFill rotWithShape="1">
          <a:gsLst>
            <a:gs pos="0">
              <a:schemeClr val="phClr">
                <a:tint val="30000"/>
                <a:shade val="100000"/>
                <a:hueMod val="100000"/>
                <a:satMod val="100000"/>
              </a:schemeClr>
            </a:gs>
            <a:gs pos="80000">
              <a:schemeClr val="phClr">
                <a:tint val="70000"/>
                <a:shade val="100000"/>
                <a:hueMod val="100000"/>
                <a:satMod val="100000"/>
              </a:schemeClr>
            </a:gs>
            <a:gs pos="100000">
              <a:schemeClr val="phClr">
                <a:tint val="100000"/>
                <a:shade val="100000"/>
                <a:hueMod val="100000"/>
                <a:satMod val="100000"/>
              </a:schemeClr>
            </a:gs>
          </a:gsLst>
          <a:lin ang="7200000" scaled="1"/>
        </a:gradFill>
        <a:gradFill rotWithShape="1">
          <a:gsLst>
            <a:gs pos="0">
              <a:schemeClr val="phClr">
                <a:tint val="80000"/>
                <a:shade val="100000"/>
                <a:hueMod val="100000"/>
                <a:satMod val="100000"/>
              </a:schemeClr>
            </a:gs>
            <a:gs pos="30000">
              <a:schemeClr val="phClr">
                <a:tint val="100000"/>
                <a:shade val="100000"/>
                <a:hueMod val="100000"/>
                <a:satMod val="100000"/>
              </a:schemeClr>
            </a:gs>
            <a:gs pos="100000">
              <a:schemeClr val="phClr">
                <a:tint val="100000"/>
                <a:shade val="50000"/>
                <a:hueMod val="100000"/>
                <a:satMod val="100000"/>
              </a:schemeClr>
            </a:gs>
          </a:gsLst>
          <a:lin ang="18000000" scaled="1"/>
        </a:gradFill>
      </a:fillStyleLst>
      <a:lnStyleLst>
        <a:ln w="12700"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glow>
              <a:schemeClr val="phClr">
                <a:tint val="100000"/>
                <a:shade val="100000"/>
                <a:hueMod val="100000"/>
                <a:satMod val="100000"/>
              </a:schemeClr>
            </a:glow>
          </a:effectLst>
          <a:scene3d>
            <a:camera prst="orthographicFront">
              <a:rot lat="0" lon="0" rev="0"/>
            </a:camera>
            <a:lightRig rig="morning" dir="bl"/>
          </a:scene3d>
          <a:sp3d extrusionH="222250" contourW="25400" prstMaterial="matte">
            <a:bevelT w="38100" h="38100" prst="softRound"/>
            <a:bevelB/>
            <a:extrusionClr>
              <a:srgbClr val="FF0000"/>
            </a:extrusionClr>
            <a:contourClr>
              <a:schemeClr val="accent3">
                <a:tint val="100000"/>
                <a:shade val="100000"/>
                <a:hueMod val="100000"/>
                <a:satMod val="100000"/>
              </a:schemeClr>
            </a:contourClr>
          </a:sp3d>
        </a:effectStyle>
        <a:effectStyle>
          <a:effectLst>
            <a:glow>
              <a:schemeClr val="phClr">
                <a:tint val="100000"/>
                <a:shade val="100000"/>
                <a:hueMod val="100000"/>
                <a:satMod val="100000"/>
              </a:schemeClr>
            </a:glow>
          </a:effectLst>
          <a:scene3d>
            <a:camera prst="orthographicFront" fov="0">
              <a:rot lat="0" lon="0" rev="0"/>
            </a:camera>
            <a:lightRig rig="soft" dir="bl">
              <a:rot lat="0" lon="0" rev="0"/>
            </a:lightRig>
          </a:scene3d>
          <a:sp3d prstMaterial="plastic">
            <a:bevelT w="38100" h="38100"/>
            <a:contourClr>
              <a:schemeClr val="phClr">
                <a:tint val="100000"/>
                <a:shade val="100000"/>
                <a:hueMod val="100000"/>
                <a:satMod val="100000"/>
              </a:schemeClr>
            </a:contourClr>
          </a:sp3d>
        </a:effectStyle>
      </a:effectStyleLst>
      <a:bgFillStyleLst>
        <a:solidFill>
          <a:schemeClr val="phClr">
            <a:tint val="100000"/>
            <a:shade val="100000"/>
            <a:hueMod val="100000"/>
            <a:satMod val="100000"/>
          </a:schemeClr>
        </a:solidFill>
        <a:gradFill rotWithShape="1">
          <a:gsLst>
            <a:gs pos="0">
              <a:schemeClr val="phClr">
                <a:tint val="100000"/>
                <a:shade val="60000"/>
                <a:hueMod val="100000"/>
                <a:satMod val="100000"/>
              </a:schemeClr>
            </a:gs>
            <a:gs pos="80000">
              <a:schemeClr val="phClr">
                <a:tint val="90000"/>
                <a:shade val="100000"/>
                <a:hueMod val="100000"/>
                <a:satMod val="100000"/>
              </a:schemeClr>
            </a:gs>
            <a:gs pos="100000">
              <a:schemeClr val="phClr">
                <a:tint val="80000"/>
                <a:shade val="100000"/>
                <a:hueMod val="100000"/>
                <a:satMod val="100000"/>
              </a:schemeClr>
            </a:gs>
          </a:gsLst>
          <a:lin ang="18000000" scaled="1"/>
        </a:gradFill>
        <a:blipFill>
          <a:blip xmlns:r="http://schemas.openxmlformats.org/officeDocument/2006/relationships" r:embed="rId1">
            <a:duotone>
              <a:schemeClr val="phClr">
                <a:tint val="100000"/>
                <a:shade val="50000"/>
                <a:hueMod val="100000"/>
                <a:satMod val="100000"/>
              </a:schemeClr>
              <a:schemeClr val="phClr">
                <a:tint val="95000"/>
                <a:shade val="100000"/>
                <a:hueMod val="100000"/>
                <a:satMod val="10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Book</Template>
  <TotalTime>2746</TotalTime>
  <Words>7045</Words>
  <Application>Microsoft Office PowerPoint</Application>
  <PresentationFormat>On-screen Show (4:3)</PresentationFormat>
  <Paragraphs>1078</Paragraphs>
  <Slides>51</Slides>
  <Notes>0</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Book</vt:lpstr>
      <vt:lpstr>Adunarea Generala a membrilor CCINA    sectiunea  Industrie - Constructii </vt:lpstr>
      <vt:lpstr>Ordinea de zi</vt:lpstr>
      <vt:lpstr>Adunarea Generala</vt:lpstr>
      <vt:lpstr>A. Actiuni si activităţi desfăşurate de CCINA, în anul 2012, în sprijinul membrilor săi si al comunităţii de afaceri</vt:lpstr>
      <vt:lpstr>A. Actiuni si activităţi desfăşurate de CCINA, în anul 2012, în sprijinul membrilor săi si al comunităţii de afaceri</vt:lpstr>
      <vt:lpstr>A. Actiuni si activităţi desfăşurate de CCINA, în anul 2012, în sprijinul membrilor săi si al comunităţii de afaceri</vt:lpstr>
      <vt:lpstr>A. Actiuni si activităţi desfăşurate de CCINA, în anul 2012, în sprijinul membrilor săi si al comunităţii de afaceri</vt:lpstr>
      <vt:lpstr>A. Actiuni si activităţi desfăşurate de CCINA, în anul 2012, în sprijinul membrilor săi si al comunităţii de afaceri</vt:lpstr>
      <vt:lpstr>A. Actiuni si activităţi desfăşurate de CCINA, în anul 2012, în sprijinul membrilor săi si al comunităţii de afaceri</vt:lpstr>
      <vt:lpstr>A. Actiuni si activităţi desfăşurate de CCINA, în anul 2012, în sprijinul membrilor săi si al comunităţii de afaceri</vt:lpstr>
      <vt:lpstr>A. Actiuni si activităţi desfăşurate de CCINA, în anul 2012, în sprijinul membrilor săi si al comunităţii de afaceri</vt:lpstr>
      <vt:lpstr>A. Actiuni si activităţi desfăşurate de CCINA, în anul 2012, în sprijinul membrilor săi si al comunităţii de afaceri</vt:lpstr>
      <vt:lpstr>A. Actiuni si activităţi desfăşurate de CCINA, în anul 2012, în sprijinul membrilor săi si al comunităţii de afaceri</vt:lpstr>
      <vt:lpstr>A. Actiuni si activităţi desfăşurate de CCINA, în anul 2012, în sprijinul membrilor săi si al comunităţii de afaceri</vt:lpstr>
      <vt:lpstr>A. Actiuni si activităţi desfăşurate de CCINA, în anul 2012, în sprijinul membrilor săi si al comunităţii de afaceri</vt:lpstr>
      <vt:lpstr>B. Implicarea Camerei în promovarea oportunitàtilor de afaceri din judetul Constanta si în atragerea de investitii în judet</vt:lpstr>
      <vt:lpstr>Slide 17</vt:lpstr>
      <vt:lpstr>Slide 18</vt:lpstr>
      <vt:lpstr>C.  Preocupări privind susţinerea, reprezentarea şi apărarea intereselor membrilor Camerei, a celorlalte firme, în relaţia acestora cu autorităţile</vt:lpstr>
      <vt:lpstr>C.  Preocupări privind susţinerea, reprezentarea şi apărarea intereselor membrilor Camerei, a celorlalte firme, în relaţia acestora cu autorităţile</vt:lpstr>
      <vt:lpstr>D. Cresterea reprezentativităţii C.C.I.N.A. Constanta în cadrul comunităţii de afaceri din judeţ</vt:lpstr>
      <vt:lpstr>Adunarea Generala</vt:lpstr>
      <vt:lpstr>CONTUL  REZULTATULUI EXERCITIULUI FINANCIAR 2012</vt:lpstr>
      <vt:lpstr>Venituri realizate pe activităţi in anul 2012</vt:lpstr>
      <vt:lpstr>Cheltuieli realizate pe elemente in anul 2012</vt:lpstr>
      <vt:lpstr>Adunarea Generala</vt:lpstr>
      <vt:lpstr>Buget de venituri si cheltuieli in 2013</vt:lpstr>
      <vt:lpstr>Venituri programate pe activităţi in anul 2013</vt:lpstr>
      <vt:lpstr>Evolutia Capitalurilor proprii si a unor indicatori financiari in perioada </vt:lpstr>
      <vt:lpstr>Evolutia capitalurilor proprii CCINA in perioada 2002 - 2012</vt:lpstr>
      <vt:lpstr>EVOLUTIA VENITURILOR(V), a CIFREI DE AFACERI (CA),a NUMARULUI MEDIU DE PERSONAL  (NM) si a REZULTATULUI  NET AL EXERCITIULUI, in perioada 2002-2012 </vt:lpstr>
      <vt:lpstr>Gratuitati acordate membrilor</vt:lpstr>
      <vt:lpstr>  PROGRAMUL de ACTIUNI al CCINA   în anul 2013</vt:lpstr>
      <vt:lpstr>PROGRAM de ACTIVITATE CCINA Constanta  pentru anul 2013</vt:lpstr>
      <vt:lpstr>PROGRAM de ACTIVITATE CCINA Constanta  pentru anul 2013</vt:lpstr>
      <vt:lpstr>PROGRAM de ACTIVITATE CCINA Constanta  pentru anul 2013</vt:lpstr>
      <vt:lpstr>PROGRAM de ACTIVITATE CCINA Constanta  pentru anul 2013</vt:lpstr>
      <vt:lpstr>PROGRAM de ACTIVITATE CCINA Constanta  pentru anul 2013</vt:lpstr>
      <vt:lpstr>PROGRAM de ACTIVITATE CCINA Constanta  pentru anul 2013</vt:lpstr>
      <vt:lpstr>PROGRAM de ACTIVITATE CCINA Constanta  pentru anul 2013</vt:lpstr>
      <vt:lpstr>Activitati ce vor fi desfasurate in cadrul Proiectelor cu finantare externa derulate de CCINA Constanţa în anul 2013</vt:lpstr>
      <vt:lpstr>Activitati ce vor fi desfasurate in cadrul Proiectelor cu finantare externa derulate de CCINA Constanţa în anul 2013</vt:lpstr>
      <vt:lpstr>Detalii despre departamentele din cadrul CCINA care organizeaza evenimentele mentionate in programul de activitati</vt:lpstr>
      <vt:lpstr>Adunarea Generala</vt:lpstr>
      <vt:lpstr>Nivel 1 – “nivel de bază” : 400 lei</vt:lpstr>
      <vt:lpstr>Nivel 2 – “nivel de bronz” : 600 lei</vt:lpstr>
      <vt:lpstr>Nivel 3 – “nivel de argint” : 1200 lei</vt:lpstr>
      <vt:lpstr>Nivel 4 – “nivel de aur” : 2400 lei</vt:lpstr>
      <vt:lpstr>Nivel 5 – “nivel de platina” : 4000 lei minim</vt:lpstr>
      <vt:lpstr>Drepturile si obligaţiile membrilor CCINA sunt diferenţiate, în funcţie de categoria de cotizatie anuală  pe care o plateşte fiecare dintre Dvs, astfel :</vt:lpstr>
      <vt:lpstr>Drepturile si obligaţiile membrilor CCINA sunt diferenţiate, în funcţie de categoria de cotizatie anuală  pe care o plateşte fiecare dintre Dvs, astfel :</vt:lpstr>
    </vt:vector>
  </TitlesOfParts>
  <Company>BlueChip Computers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Adunarea Generala</dc:title>
  <dc:creator>Arthur Kerpician</dc:creator>
  <cp:lastModifiedBy>mihai</cp:lastModifiedBy>
  <cp:revision>313</cp:revision>
  <cp:lastPrinted>1601-01-01T00:00:00Z</cp:lastPrinted>
  <dcterms:created xsi:type="dcterms:W3CDTF">2006-04-04T10:46:57Z</dcterms:created>
  <dcterms:modified xsi:type="dcterms:W3CDTF">2013-04-11T12:15:43Z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TC010902941033</vt:lpwstr>
  </property>
</Properties>
</file>